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9" r:id="rId1"/>
  </p:sldMasterIdLst>
  <p:notesMasterIdLst>
    <p:notesMasterId r:id="rId9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577"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Lst>
  <p:sldSz cx="9144000" cy="5143500" type="screen16x9"/>
  <p:notesSz cx="6858000" cy="9144000"/>
  <p:embeddedFontLst>
    <p:embeddedFont>
      <p:font typeface="Arial Narrow" panose="020B0604020202020204" pitchFamily="34" charset="0"/>
      <p:regular r:id="rId100"/>
      <p:bold r:id="rId101"/>
      <p:italic r:id="rId102"/>
      <p:boldItalic r:id="rId103"/>
    </p:embeddedFont>
    <p:embeddedFont>
      <p:font typeface="Roboto" panose="02000000000000000000" pitchFamily="2"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94"/>
  </p:normalViewPr>
  <p:slideViewPr>
    <p:cSldViewPr snapToGrid="0">
      <p:cViewPr varScale="1">
        <p:scale>
          <a:sx n="146" d="100"/>
          <a:sy n="146" d="100"/>
        </p:scale>
        <p:origin x="74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font" Target="fonts/font8.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4.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fntdata"/><Relationship Id="rId105"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reddit.com/user/forensiceconomics/"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www.reddit.com/r/dataisbeautiful/comments/16lymi6/oc_life_expectancy_vs_health_expenditure/"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ce4d66598a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ce4d66598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ce4d66598a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ce4d66598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ce4d66598a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ce4d66598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ce4d66598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ce4d66598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ce4d66598a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ce4d66598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ce4d66598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ce4d66598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ce4d66598a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ce4d66598a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ce4d66598a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ce4d66598a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ce4d66598a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ce4d66598a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ce4d66598a_0_2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ce4d66598a_0_2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ce4d66598a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ce4d66598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cc34e2f59b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cc34e2f59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ce4d66598a_0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ce4d66598a_0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cc34e2f59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cc34e2f59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ce2848621f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ce2848621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ce2848621f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ce2848621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ce2848621f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ce2848621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ce2848621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ce2848621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ce4d66598a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ce4d66598a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cc34e2f59b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cc34e2f59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ce2848621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ce284862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e4d66598a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ce4d66598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ce284862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ce284862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ce2848621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ce2848621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ce2848621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ce2848621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cc34e2f59b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cc34e2f59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cc34e2f59b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cc34e2f59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cc34e2f59b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cc34e2f59b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cc34e2f59b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cc34e2f59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cc34e2f59b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cc34e2f59b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cc34e2f59b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cc34e2f59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cc34e2f59b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2cc34e2f59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ce4d66598a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ce4d66598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cc34e2f59b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cc34e2f59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cc34e2f59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cc34e2f59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6B6B6B"/>
                </a:solidFill>
                <a:highlight>
                  <a:srgbClr val="FFFFFF"/>
                </a:highlight>
              </a:rPr>
              <a:t>This chart used WDI and OECD data—an image from the </a:t>
            </a:r>
            <a:r>
              <a:rPr lang="en" sz="1050" u="sng">
                <a:solidFill>
                  <a:schemeClr val="hlink"/>
                </a:solidFill>
                <a:highlight>
                  <a:srgbClr val="FFFFFF"/>
                </a:highlight>
                <a:hlinkClick r:id="rId3"/>
              </a:rPr>
              <a:t>Forensiceconomics</a:t>
            </a:r>
            <a:r>
              <a:rPr lang="en" sz="1050">
                <a:solidFill>
                  <a:srgbClr val="6B6B6B"/>
                </a:solidFill>
                <a:highlight>
                  <a:srgbClr val="FFFFFF"/>
                </a:highlight>
              </a:rPr>
              <a:t> </a:t>
            </a:r>
            <a:r>
              <a:rPr lang="en" sz="1050" u="sng">
                <a:solidFill>
                  <a:schemeClr val="hlink"/>
                </a:solidFill>
                <a:highlight>
                  <a:srgbClr val="FFFFFF"/>
                </a:highlight>
                <a:hlinkClick r:id="rId4"/>
              </a:rPr>
              <a:t>post</a:t>
            </a:r>
            <a:r>
              <a:rPr lang="en" sz="1050">
                <a:solidFill>
                  <a:srgbClr val="6B6B6B"/>
                </a:solidFill>
                <a:highlight>
                  <a:srgbClr val="FFFFFF"/>
                </a:highlight>
              </a:rPr>
              <a:t> on Reddit.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cc34e2f59b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cc34e2f59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ce4d66598a_0_30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3" name="Google Shape;643;g2ce4d66598a_0_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ce4d66598a_0_32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g2ce4d66598a_0_3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ce4d66598a_0_7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5" name="Google Shape;715;g2ce4d66598a_0_7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2ce4d66598a_0_29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2ce4d66598a_0_2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ce4d66598a_0_108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1" name="Google Shape;731;g2ce4d66598a_0_10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ce4d66598a_0_11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1" name="Google Shape;751;g2ce4d66598a_0_1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ce4d66598a_0_11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8" name="Google Shape;758;g2ce4d66598a_0_1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cc34e2f5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cc34e2f5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ce4d66598a_0_113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1" name="Google Shape;781;g2ce4d66598a_0_1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ce4d66598a_0_15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g2ce4d66598a_0_15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ce4d66598a_0_15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2" name="Google Shape;822;g2ce4d66598a_0_15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2ce4d66598a_0_189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8" name="Google Shape;828;g2ce4d66598a_0_18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2ce4d66598a_0_19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3" name="Google Shape;873;g2ce4d66598a_0_19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ce4d66598a_0_195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3" name="Google Shape;883;g2ce4d66598a_0_19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ce4d66598a_0_196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3" name="Google Shape;893;g2ce4d66598a_0_19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ce4d66598a_0_196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3" name="Google Shape;903;g2ce4d66598a_0_19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2ce4d66598a_0_19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1" name="Google Shape;921;g2ce4d66598a_0_19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2ce4d66598a_0_20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0" name="Google Shape;940;g2ce4d66598a_0_20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cc34e2f59b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cc34e2f59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2ce4d66598a_0_20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7" name="Google Shape;947;g2ce4d66598a_0_20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2ce4d66598a_0_20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5" name="Google Shape;975;g2ce4d66598a_0_20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2ce4d66598a_0_205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6" name="Google Shape;996;g2ce4d66598a_0_20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2ce4d66598a_0_206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2" name="Google Shape;1002;g2ce4d66598a_0_20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2ce4d66598a_0_206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0" name="Google Shape;1010;g2ce4d66598a_0_20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ce4d66598a_0_208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7" name="Google Shape;1017;g2ce4d66598a_0_20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2ce4d66598a_0_21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5" name="Google Shape;1045;g2ce4d66598a_0_2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2ce4d66598a_0_21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8" name="Google Shape;1058;g2ce4d66598a_0_2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2ce4d66598a_0_214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0" name="Google Shape;1080;g2ce4d66598a_0_2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2ce4d66598a_0_216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0" name="Google Shape;1100;g2ce4d66598a_0_2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cc34e2f59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cc34e2f59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2ce4d66598a_0_217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5" name="Google Shape;1115;g2ce4d66598a_0_2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2ce4d66598a_0_22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3" name="Google Shape;1143;g2ce4d66598a_0_2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2ce4d66598a_0_22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4" name="Google Shape;1164;g2ce4d66598a_0_2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2ce4d66598a_0_224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3" name="Google Shape;1183;g2ce4d66598a_0_2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2ce4d66598a_0_225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0" name="Google Shape;1190;g2ce4d66598a_0_2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2ce4d66598a_0_226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7" name="Google Shape;1207;g2ce4d66598a_0_2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2ce4d66598a_0_229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0" name="Google Shape;1240;g2ce4d66598a_0_2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2ce4d66598a_0_23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2" name="Google Shape;1252;g2ce4d66598a_0_2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2ce4d66598a_0_237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6" name="Google Shape;1316;g2ce4d66598a_0_23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2ce4d66598a_0_23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6" name="Google Shape;1336;g2ce4d66598a_0_23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cc34e2f59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cc34e2f59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2ce4d66598a_0_242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3" name="Google Shape;1363;g2ce4d66598a_0_24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2ce4d66598a_0_244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1" name="Google Shape;1391;g2ce4d66598a_0_24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2ce4d66598a_0_24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8" name="Google Shape;1398;g2ce4d66598a_0_24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2ce4d66598a_0_248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6" name="Google Shape;1426;g2ce4d66598a_0_24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2cc34e2f59b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2cc34e2f59b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2ce2848621f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2ce2848621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2ce4d6659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2ce4d6659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2ce4d66598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2" name="Google Shape;1492;g2ce4d66598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2ce4d66598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2ce4d66598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2ce4d66598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2ce4d66598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ce4d66598a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ce4d66598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2ce4d66598a_0_17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4" name="Google Shape;1514;g2ce4d66598a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ce4d66598a_0_1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6" name="Google Shape;1526;g2ce4d66598a_0_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2ce4d66598a_0_2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1" name="Google Shape;1551;g2ce4d66598a_0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2ce4d66598a_0_3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2ce4d66598a_0_3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2ce4d66598a_0_2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2ce4d66598a_0_2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2ce4d66598a_0_296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5" name="Google Shape;1595;g2ce4d66598a_0_29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2ce4d66598a_0_2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2ce4d66598a_0_2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163286"/>
            <a:ext cx="7886700" cy="8247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79863"/>
            <a:ext cx="7886700" cy="32529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6800850" y="4759089"/>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sz="1100" b="1" i="0" u="none" strike="noStrike" cap="none">
                <a:solidFill>
                  <a:srgbClr val="7F7F7F"/>
                </a:solidFill>
                <a:latin typeface="Calibri"/>
                <a:ea typeface="Calibri"/>
                <a:cs typeface="Calibri"/>
                <a:sym typeface="Calibri"/>
              </a:defRPr>
            </a:lvl1pPr>
            <a:lvl2pPr marL="0" lvl="1" indent="0" algn="r" rtl="0">
              <a:spcBef>
                <a:spcPts val="0"/>
              </a:spcBef>
              <a:buNone/>
              <a:defRPr sz="1100" b="1" i="0" u="none" strike="noStrike" cap="none">
                <a:solidFill>
                  <a:srgbClr val="7F7F7F"/>
                </a:solidFill>
                <a:latin typeface="Calibri"/>
                <a:ea typeface="Calibri"/>
                <a:cs typeface="Calibri"/>
                <a:sym typeface="Calibri"/>
              </a:defRPr>
            </a:lvl2pPr>
            <a:lvl3pPr marL="0" lvl="2" indent="0" algn="r" rtl="0">
              <a:spcBef>
                <a:spcPts val="0"/>
              </a:spcBef>
              <a:buNone/>
              <a:defRPr sz="1100" b="1" i="0" u="none" strike="noStrike" cap="none">
                <a:solidFill>
                  <a:srgbClr val="7F7F7F"/>
                </a:solidFill>
                <a:latin typeface="Calibri"/>
                <a:ea typeface="Calibri"/>
                <a:cs typeface="Calibri"/>
                <a:sym typeface="Calibri"/>
              </a:defRPr>
            </a:lvl3pPr>
            <a:lvl4pPr marL="0" lvl="3" indent="0" algn="r" rtl="0">
              <a:spcBef>
                <a:spcPts val="0"/>
              </a:spcBef>
              <a:buNone/>
              <a:defRPr sz="1100" b="1" i="0" u="none" strike="noStrike" cap="none">
                <a:solidFill>
                  <a:srgbClr val="7F7F7F"/>
                </a:solidFill>
                <a:latin typeface="Calibri"/>
                <a:ea typeface="Calibri"/>
                <a:cs typeface="Calibri"/>
                <a:sym typeface="Calibri"/>
              </a:defRPr>
            </a:lvl4pPr>
            <a:lvl5pPr marL="0" lvl="4" indent="0" algn="r" rtl="0">
              <a:spcBef>
                <a:spcPts val="0"/>
              </a:spcBef>
              <a:buNone/>
              <a:defRPr sz="1100" b="1" i="0" u="none" strike="noStrike" cap="none">
                <a:solidFill>
                  <a:srgbClr val="7F7F7F"/>
                </a:solidFill>
                <a:latin typeface="Calibri"/>
                <a:ea typeface="Calibri"/>
                <a:cs typeface="Calibri"/>
                <a:sym typeface="Calibri"/>
              </a:defRPr>
            </a:lvl5pPr>
            <a:lvl6pPr marL="0" lvl="5" indent="0" algn="r" rtl="0">
              <a:spcBef>
                <a:spcPts val="0"/>
              </a:spcBef>
              <a:buNone/>
              <a:defRPr sz="1100" b="1" i="0" u="none" strike="noStrike" cap="none">
                <a:solidFill>
                  <a:srgbClr val="7F7F7F"/>
                </a:solidFill>
                <a:latin typeface="Calibri"/>
                <a:ea typeface="Calibri"/>
                <a:cs typeface="Calibri"/>
                <a:sym typeface="Calibri"/>
              </a:defRPr>
            </a:lvl6pPr>
            <a:lvl7pPr marL="0" lvl="6" indent="0" algn="r" rtl="0">
              <a:spcBef>
                <a:spcPts val="0"/>
              </a:spcBef>
              <a:buNone/>
              <a:defRPr sz="1100" b="1" i="0" u="none" strike="noStrike" cap="none">
                <a:solidFill>
                  <a:srgbClr val="7F7F7F"/>
                </a:solidFill>
                <a:latin typeface="Calibri"/>
                <a:ea typeface="Calibri"/>
                <a:cs typeface="Calibri"/>
                <a:sym typeface="Calibri"/>
              </a:defRPr>
            </a:lvl7pPr>
            <a:lvl8pPr marL="0" lvl="7" indent="0" algn="r" rtl="0">
              <a:spcBef>
                <a:spcPts val="0"/>
              </a:spcBef>
              <a:buNone/>
              <a:defRPr sz="1100" b="1" i="0" u="none" strike="noStrike" cap="none">
                <a:solidFill>
                  <a:srgbClr val="7F7F7F"/>
                </a:solidFill>
                <a:latin typeface="Calibri"/>
                <a:ea typeface="Calibri"/>
                <a:cs typeface="Calibri"/>
                <a:sym typeface="Calibri"/>
              </a:defRPr>
            </a:lvl8pPr>
            <a:lvl9pPr marL="0" lvl="8" indent="0" algn="r" rtl="0">
              <a:spcBef>
                <a:spcPts val="0"/>
              </a:spcBef>
              <a:buNone/>
              <a:defRPr sz="1100" b="1"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2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61" name="Google Shape;61;p15"/>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2" name="Google Shape;62;p15"/>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63" name="Google Shape;63;p15"/>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9_Title and Content">
  <p:cSld name="19_Title and Content">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67" name="Google Shape;67;p16"/>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8" name="Google Shape;68;p16"/>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69" name="Google Shape;69;p16"/>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2 subheads">
  <p:cSld name="Two Content, 2 subheads">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7"/>
          <p:cNvSpPr txBox="1">
            <a:spLocks noGrp="1"/>
          </p:cNvSpPr>
          <p:nvPr>
            <p:ph type="body" idx="1"/>
          </p:nvPr>
        </p:nvSpPr>
        <p:spPr>
          <a:xfrm>
            <a:off x="371475" y="1369219"/>
            <a:ext cx="4143300" cy="30600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73" name="Google Shape;73;p17"/>
          <p:cNvSpPr txBox="1">
            <a:spLocks noGrp="1"/>
          </p:cNvSpPr>
          <p:nvPr>
            <p:ph type="body" idx="2"/>
          </p:nvPr>
        </p:nvSpPr>
        <p:spPr>
          <a:xfrm>
            <a:off x="4629150" y="1369219"/>
            <a:ext cx="4245600" cy="30600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74" name="Google Shape;74;p17"/>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5" name="Google Shape;75;p17"/>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76" name="Google Shape;76;p17"/>
          <p:cNvSpPr txBox="1">
            <a:spLocks noGrp="1"/>
          </p:cNvSpPr>
          <p:nvPr>
            <p:ph type="body" idx="3"/>
          </p:nvPr>
        </p:nvSpPr>
        <p:spPr>
          <a:xfrm>
            <a:off x="371475" y="838712"/>
            <a:ext cx="4126800" cy="3690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500"/>
              </a:spcBef>
              <a:spcAft>
                <a:spcPts val="0"/>
              </a:spcAft>
              <a:buClr>
                <a:schemeClr val="accent1"/>
              </a:buClr>
              <a:buSzPts val="2000"/>
              <a:buNone/>
              <a:defRPr sz="2000" b="0">
                <a:solidFill>
                  <a:schemeClr val="accent1"/>
                </a:solidFill>
              </a:defRPr>
            </a:lvl1pPr>
            <a:lvl2pPr marL="914400" lvl="1" indent="-228600" algn="l" rtl="0">
              <a:lnSpc>
                <a:spcPct val="100000"/>
              </a:lnSpc>
              <a:spcBef>
                <a:spcPts val="1200"/>
              </a:spcBef>
              <a:spcAft>
                <a:spcPts val="0"/>
              </a:spcAft>
              <a:buSzPts val="1500"/>
              <a:buNone/>
              <a:defRPr sz="1500" b="1"/>
            </a:lvl2pPr>
            <a:lvl3pPr marL="1371600" lvl="2" indent="-228600" algn="l" rtl="0">
              <a:lnSpc>
                <a:spcPct val="100000"/>
              </a:lnSpc>
              <a:spcBef>
                <a:spcPts val="1200"/>
              </a:spcBef>
              <a:spcAft>
                <a:spcPts val="0"/>
              </a:spcAft>
              <a:buClr>
                <a:schemeClr val="dk1"/>
              </a:buClr>
              <a:buSzPts val="1400"/>
              <a:buFont typeface="Arial"/>
              <a:buNone/>
              <a:defRPr sz="1400" b="1"/>
            </a:lvl3pPr>
            <a:lvl4pPr marL="1828800" lvl="3" indent="-228600" algn="l" rtl="0">
              <a:lnSpc>
                <a:spcPct val="100000"/>
              </a:lnSpc>
              <a:spcBef>
                <a:spcPts val="1200"/>
              </a:spcBef>
              <a:spcAft>
                <a:spcPts val="0"/>
              </a:spcAft>
              <a:buSzPts val="1200"/>
              <a:buNone/>
              <a:defRPr sz="1200" b="1"/>
            </a:lvl4pPr>
            <a:lvl5pPr marL="2286000" lvl="4" indent="-228600" algn="l" rtl="0">
              <a:lnSpc>
                <a:spcPct val="100000"/>
              </a:lnSpc>
              <a:spcBef>
                <a:spcPts val="1200"/>
              </a:spcBef>
              <a:spcAft>
                <a:spcPts val="0"/>
              </a:spcAft>
              <a:buSzPts val="1200"/>
              <a:buNone/>
              <a:defRPr sz="1200" b="1"/>
            </a:lvl5pPr>
            <a:lvl6pPr marL="2743200" lvl="5" indent="-228600" algn="l" rtl="0">
              <a:lnSpc>
                <a:spcPct val="90000"/>
              </a:lnSpc>
              <a:spcBef>
                <a:spcPts val="1200"/>
              </a:spcBef>
              <a:spcAft>
                <a:spcPts val="0"/>
              </a:spcAft>
              <a:buClr>
                <a:schemeClr val="dk1"/>
              </a:buClr>
              <a:buSzPts val="1200"/>
              <a:buNone/>
              <a:defRPr sz="1200" b="1"/>
            </a:lvl6pPr>
            <a:lvl7pPr marL="3200400" lvl="6" indent="-228600" algn="l" rtl="0">
              <a:lnSpc>
                <a:spcPct val="90000"/>
              </a:lnSpc>
              <a:spcBef>
                <a:spcPts val="1200"/>
              </a:spcBef>
              <a:spcAft>
                <a:spcPts val="0"/>
              </a:spcAft>
              <a:buClr>
                <a:schemeClr val="dk1"/>
              </a:buClr>
              <a:buSzPts val="1200"/>
              <a:buNone/>
              <a:defRPr sz="1200" b="1"/>
            </a:lvl7pPr>
            <a:lvl8pPr marL="3657600" lvl="7" indent="-228600" algn="l" rtl="0">
              <a:lnSpc>
                <a:spcPct val="90000"/>
              </a:lnSpc>
              <a:spcBef>
                <a:spcPts val="1200"/>
              </a:spcBef>
              <a:spcAft>
                <a:spcPts val="0"/>
              </a:spcAft>
              <a:buClr>
                <a:schemeClr val="dk1"/>
              </a:buClr>
              <a:buSzPts val="1200"/>
              <a:buNone/>
              <a:defRPr sz="1200" b="1"/>
            </a:lvl8pPr>
            <a:lvl9pPr marL="4114800" lvl="8" indent="-228600" algn="l" rtl="0">
              <a:lnSpc>
                <a:spcPct val="90000"/>
              </a:lnSpc>
              <a:spcBef>
                <a:spcPts val="1200"/>
              </a:spcBef>
              <a:spcAft>
                <a:spcPts val="1200"/>
              </a:spcAft>
              <a:buClr>
                <a:schemeClr val="dk1"/>
              </a:buClr>
              <a:buSzPts val="1200"/>
              <a:buNone/>
              <a:defRPr sz="1200" b="1"/>
            </a:lvl9pPr>
          </a:lstStyle>
          <a:p>
            <a:endParaRPr/>
          </a:p>
        </p:txBody>
      </p:sp>
      <p:sp>
        <p:nvSpPr>
          <p:cNvPr id="77" name="Google Shape;77;p17"/>
          <p:cNvSpPr txBox="1">
            <a:spLocks noGrp="1"/>
          </p:cNvSpPr>
          <p:nvPr>
            <p:ph type="body" idx="4"/>
          </p:nvPr>
        </p:nvSpPr>
        <p:spPr>
          <a:xfrm>
            <a:off x="4629150" y="838712"/>
            <a:ext cx="1851000" cy="3690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500"/>
              </a:spcBef>
              <a:spcAft>
                <a:spcPts val="0"/>
              </a:spcAft>
              <a:buClr>
                <a:schemeClr val="accent1"/>
              </a:buClr>
              <a:buSzPts val="2000"/>
              <a:buNone/>
              <a:defRPr sz="2000" b="0">
                <a:solidFill>
                  <a:schemeClr val="accent1"/>
                </a:solidFill>
              </a:defRPr>
            </a:lvl1pPr>
            <a:lvl2pPr marL="914400" lvl="1" indent="-228600" algn="l" rtl="0">
              <a:lnSpc>
                <a:spcPct val="100000"/>
              </a:lnSpc>
              <a:spcBef>
                <a:spcPts val="1200"/>
              </a:spcBef>
              <a:spcAft>
                <a:spcPts val="0"/>
              </a:spcAft>
              <a:buSzPts val="1500"/>
              <a:buNone/>
              <a:defRPr sz="1500" b="1"/>
            </a:lvl2pPr>
            <a:lvl3pPr marL="1371600" lvl="2" indent="-228600" algn="l" rtl="0">
              <a:lnSpc>
                <a:spcPct val="100000"/>
              </a:lnSpc>
              <a:spcBef>
                <a:spcPts val="1200"/>
              </a:spcBef>
              <a:spcAft>
                <a:spcPts val="0"/>
              </a:spcAft>
              <a:buClr>
                <a:schemeClr val="dk1"/>
              </a:buClr>
              <a:buSzPts val="1400"/>
              <a:buFont typeface="Arial"/>
              <a:buNone/>
              <a:defRPr sz="1400" b="1"/>
            </a:lvl3pPr>
            <a:lvl4pPr marL="1828800" lvl="3" indent="-228600" algn="l" rtl="0">
              <a:lnSpc>
                <a:spcPct val="100000"/>
              </a:lnSpc>
              <a:spcBef>
                <a:spcPts val="1200"/>
              </a:spcBef>
              <a:spcAft>
                <a:spcPts val="0"/>
              </a:spcAft>
              <a:buSzPts val="1200"/>
              <a:buNone/>
              <a:defRPr sz="1200" b="1"/>
            </a:lvl4pPr>
            <a:lvl5pPr marL="2286000" lvl="4" indent="-228600" algn="l" rtl="0">
              <a:lnSpc>
                <a:spcPct val="100000"/>
              </a:lnSpc>
              <a:spcBef>
                <a:spcPts val="1200"/>
              </a:spcBef>
              <a:spcAft>
                <a:spcPts val="0"/>
              </a:spcAft>
              <a:buSzPts val="1200"/>
              <a:buNone/>
              <a:defRPr sz="1200" b="1"/>
            </a:lvl5pPr>
            <a:lvl6pPr marL="2743200" lvl="5" indent="-228600" algn="l" rtl="0">
              <a:lnSpc>
                <a:spcPct val="90000"/>
              </a:lnSpc>
              <a:spcBef>
                <a:spcPts val="1200"/>
              </a:spcBef>
              <a:spcAft>
                <a:spcPts val="0"/>
              </a:spcAft>
              <a:buClr>
                <a:schemeClr val="dk1"/>
              </a:buClr>
              <a:buSzPts val="1200"/>
              <a:buNone/>
              <a:defRPr sz="1200" b="1"/>
            </a:lvl6pPr>
            <a:lvl7pPr marL="3200400" lvl="6" indent="-228600" algn="l" rtl="0">
              <a:lnSpc>
                <a:spcPct val="90000"/>
              </a:lnSpc>
              <a:spcBef>
                <a:spcPts val="1200"/>
              </a:spcBef>
              <a:spcAft>
                <a:spcPts val="0"/>
              </a:spcAft>
              <a:buClr>
                <a:schemeClr val="dk1"/>
              </a:buClr>
              <a:buSzPts val="1200"/>
              <a:buNone/>
              <a:defRPr sz="1200" b="1"/>
            </a:lvl7pPr>
            <a:lvl8pPr marL="3657600" lvl="7" indent="-228600" algn="l" rtl="0">
              <a:lnSpc>
                <a:spcPct val="90000"/>
              </a:lnSpc>
              <a:spcBef>
                <a:spcPts val="1200"/>
              </a:spcBef>
              <a:spcAft>
                <a:spcPts val="0"/>
              </a:spcAft>
              <a:buClr>
                <a:schemeClr val="dk1"/>
              </a:buClr>
              <a:buSzPts val="1200"/>
              <a:buNone/>
              <a:defRPr sz="1200" b="1"/>
            </a:lvl8pPr>
            <a:lvl9pPr marL="4114800" lvl="8" indent="-228600" algn="l" rtl="0">
              <a:lnSpc>
                <a:spcPct val="90000"/>
              </a:lnSpc>
              <a:spcBef>
                <a:spcPts val="1200"/>
              </a:spcBef>
              <a:spcAft>
                <a:spcPts val="1200"/>
              </a:spcAft>
              <a:buClr>
                <a:schemeClr val="dk1"/>
              </a:buClr>
              <a:buSzPts val="1200"/>
              <a:buNone/>
              <a:defRPr sz="1200" b="1"/>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1 subhead">
  <p:cSld name="Two Content, 1 subhea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8"/>
          <p:cNvSpPr txBox="1">
            <a:spLocks noGrp="1"/>
          </p:cNvSpPr>
          <p:nvPr>
            <p:ph type="body" idx="1"/>
          </p:nvPr>
        </p:nvSpPr>
        <p:spPr>
          <a:xfrm>
            <a:off x="371475" y="1369219"/>
            <a:ext cx="4143300" cy="30600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81" name="Google Shape;81;p18"/>
          <p:cNvSpPr txBox="1">
            <a:spLocks noGrp="1"/>
          </p:cNvSpPr>
          <p:nvPr>
            <p:ph type="body" idx="2"/>
          </p:nvPr>
        </p:nvSpPr>
        <p:spPr>
          <a:xfrm>
            <a:off x="4629150" y="1369219"/>
            <a:ext cx="4245600" cy="30600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82" name="Google Shape;82;p18"/>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3" name="Google Shape;83;p18"/>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84" name="Google Shape;84;p18"/>
          <p:cNvSpPr txBox="1">
            <a:spLocks noGrp="1"/>
          </p:cNvSpPr>
          <p:nvPr>
            <p:ph type="body" idx="3"/>
          </p:nvPr>
        </p:nvSpPr>
        <p:spPr>
          <a:xfrm>
            <a:off x="371475" y="838712"/>
            <a:ext cx="6099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19"/>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88" name="Google Shape;88;p19"/>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9" name="Google Shape;89;p19"/>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90" name="Google Shape;90;p19"/>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91"/>
        <p:cNvGrpSpPr/>
        <p:nvPr/>
      </p:nvGrpSpPr>
      <p:grpSpPr>
        <a:xfrm>
          <a:off x="0" y="0"/>
          <a:ext cx="0" cy="0"/>
          <a:chOff x="0" y="0"/>
          <a:chExt cx="0" cy="0"/>
        </a:xfrm>
      </p:grpSpPr>
      <p:sp>
        <p:nvSpPr>
          <p:cNvPr id="92" name="Google Shape;92;p20"/>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0"/>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94" name="Google Shape;94;p20"/>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95" name="Google Shape;95;p20"/>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96" name="Google Shape;96;p20"/>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with Photo 02">
  <p:cSld name="Quote with Photo 02">
    <p:spTree>
      <p:nvGrpSpPr>
        <p:cNvPr id="1" name="Shape 97"/>
        <p:cNvGrpSpPr/>
        <p:nvPr/>
      </p:nvGrpSpPr>
      <p:grpSpPr>
        <a:xfrm>
          <a:off x="0" y="0"/>
          <a:ext cx="0" cy="0"/>
          <a:chOff x="0" y="0"/>
          <a:chExt cx="0" cy="0"/>
        </a:xfrm>
      </p:grpSpPr>
      <p:sp>
        <p:nvSpPr>
          <p:cNvPr id="98" name="Google Shape;98;p21"/>
          <p:cNvSpPr/>
          <p:nvPr/>
        </p:nvSpPr>
        <p:spPr>
          <a:xfrm>
            <a:off x="138303" y="137160"/>
            <a:ext cx="8867400" cy="4452000"/>
          </a:xfrm>
          <a:prstGeom prst="roundRect">
            <a:avLst>
              <a:gd name="adj" fmla="val 1011"/>
            </a:avLst>
          </a:prstGeom>
          <a:solidFill>
            <a:srgbClr val="FBF9F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a:solidFill>
                <a:srgbClr val="FFFFFF"/>
              </a:solidFill>
              <a:latin typeface="Arial"/>
              <a:ea typeface="Arial"/>
              <a:cs typeface="Arial"/>
              <a:sym typeface="Arial"/>
            </a:endParaRPr>
          </a:p>
        </p:txBody>
      </p:sp>
      <p:sp>
        <p:nvSpPr>
          <p:cNvPr id="99" name="Google Shape;99;p21"/>
          <p:cNvSpPr txBox="1">
            <a:spLocks noGrp="1"/>
          </p:cNvSpPr>
          <p:nvPr>
            <p:ph type="body" idx="1"/>
          </p:nvPr>
        </p:nvSpPr>
        <p:spPr>
          <a:xfrm>
            <a:off x="1482329" y="1076326"/>
            <a:ext cx="6177000" cy="1838100"/>
          </a:xfrm>
          <a:prstGeom prst="rect">
            <a:avLst/>
          </a:prstGeom>
          <a:noFill/>
          <a:ln>
            <a:noFill/>
          </a:ln>
        </p:spPr>
        <p:txBody>
          <a:bodyPr spcFirstLastPara="1" wrap="square" lIns="0" tIns="0" rIns="0" bIns="0" anchor="t" anchorCtr="0">
            <a:normAutofit/>
          </a:bodyPr>
          <a:lstStyle>
            <a:lvl1pPr marL="457200" lvl="0" indent="-355600" algn="ctr" rtl="0">
              <a:lnSpc>
                <a:spcPct val="100000"/>
              </a:lnSpc>
              <a:spcBef>
                <a:spcPts val="900"/>
              </a:spcBef>
              <a:spcAft>
                <a:spcPts val="0"/>
              </a:spcAft>
              <a:buClr>
                <a:schemeClr val="dk1"/>
              </a:buClr>
              <a:buSzPts val="2000"/>
              <a:buChar char="●"/>
              <a:defRPr sz="2000">
                <a:solidFill>
                  <a:schemeClr val="dk1"/>
                </a:solidFill>
              </a:defRPr>
            </a:lvl1pPr>
            <a:lvl2pPr marL="914400" lvl="1" indent="-355600" algn="l" rtl="0">
              <a:lnSpc>
                <a:spcPct val="100000"/>
              </a:lnSpc>
              <a:spcBef>
                <a:spcPts val="1200"/>
              </a:spcBef>
              <a:spcAft>
                <a:spcPts val="0"/>
              </a:spcAft>
              <a:buSzPts val="2000"/>
              <a:buChar char="○"/>
              <a:defRPr sz="2000">
                <a:solidFill>
                  <a:schemeClr val="accent5"/>
                </a:solidFill>
              </a:defRPr>
            </a:lvl2pPr>
            <a:lvl3pPr marL="1371600" lvl="2" indent="-355600" algn="l" rtl="0">
              <a:lnSpc>
                <a:spcPct val="100000"/>
              </a:lnSpc>
              <a:spcBef>
                <a:spcPts val="1200"/>
              </a:spcBef>
              <a:spcAft>
                <a:spcPts val="0"/>
              </a:spcAft>
              <a:buClr>
                <a:schemeClr val="accent5"/>
              </a:buClr>
              <a:buSzPts val="2000"/>
              <a:buFont typeface="Arial"/>
              <a:buChar char="■"/>
              <a:defRPr sz="2000">
                <a:solidFill>
                  <a:schemeClr val="accent5"/>
                </a:solidFill>
              </a:defRPr>
            </a:lvl3pPr>
            <a:lvl4pPr marL="1828800" lvl="3" indent="-355600" algn="l" rtl="0">
              <a:lnSpc>
                <a:spcPct val="100000"/>
              </a:lnSpc>
              <a:spcBef>
                <a:spcPts val="1200"/>
              </a:spcBef>
              <a:spcAft>
                <a:spcPts val="0"/>
              </a:spcAft>
              <a:buSzPts val="2000"/>
              <a:buChar char="●"/>
              <a:defRPr sz="2000">
                <a:solidFill>
                  <a:schemeClr val="accent5"/>
                </a:solidFill>
              </a:defRPr>
            </a:lvl4pPr>
            <a:lvl5pPr marL="2286000" lvl="4" indent="-355600" algn="l" rtl="0">
              <a:lnSpc>
                <a:spcPct val="100000"/>
              </a:lnSpc>
              <a:spcBef>
                <a:spcPts val="1200"/>
              </a:spcBef>
              <a:spcAft>
                <a:spcPts val="0"/>
              </a:spcAft>
              <a:buSzPts val="2000"/>
              <a:buChar char="○"/>
              <a:defRPr sz="2000">
                <a:solidFill>
                  <a:schemeClr val="accent5"/>
                </a:solidFill>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00" name="Google Shape;100;p21"/>
          <p:cNvSpPr txBox="1">
            <a:spLocks noGrp="1"/>
          </p:cNvSpPr>
          <p:nvPr>
            <p:ph type="body" idx="2"/>
          </p:nvPr>
        </p:nvSpPr>
        <p:spPr>
          <a:xfrm>
            <a:off x="2771775" y="4027946"/>
            <a:ext cx="3600600" cy="161700"/>
          </a:xfrm>
          <a:prstGeom prst="rect">
            <a:avLst/>
          </a:prstGeom>
          <a:noFill/>
          <a:ln>
            <a:noFill/>
          </a:ln>
        </p:spPr>
        <p:txBody>
          <a:bodyPr spcFirstLastPara="1" wrap="square" lIns="0" tIns="0" rIns="0" bIns="0" anchor="b" anchorCtr="0">
            <a:spAutoFit/>
          </a:bodyPr>
          <a:lstStyle>
            <a:lvl1pPr marL="457200" lvl="0" indent="-298450" algn="ctr" rtl="0">
              <a:lnSpc>
                <a:spcPct val="100000"/>
              </a:lnSpc>
              <a:spcBef>
                <a:spcPts val="500"/>
              </a:spcBef>
              <a:spcAft>
                <a:spcPts val="0"/>
              </a:spcAft>
              <a:buClr>
                <a:schemeClr val="dk1"/>
              </a:buClr>
              <a:buSzPts val="1100"/>
              <a:buChar char="●"/>
              <a:defRPr sz="1100" b="1">
                <a:solidFill>
                  <a:schemeClr val="dk1"/>
                </a:solidFill>
              </a:defRPr>
            </a:lvl1pPr>
            <a:lvl2pPr marL="914400" lvl="1" indent="-298450" algn="ctr" rtl="0">
              <a:lnSpc>
                <a:spcPct val="100000"/>
              </a:lnSpc>
              <a:spcBef>
                <a:spcPts val="1200"/>
              </a:spcBef>
              <a:spcAft>
                <a:spcPts val="0"/>
              </a:spcAft>
              <a:buSzPts val="1100"/>
              <a:buChar char="○"/>
              <a:defRPr sz="1100" b="1">
                <a:solidFill>
                  <a:schemeClr val="accent5"/>
                </a:solidFill>
              </a:defRPr>
            </a:lvl2pPr>
            <a:lvl3pPr marL="1371600" lvl="2" indent="-298450" algn="ctr" rtl="0">
              <a:lnSpc>
                <a:spcPct val="100000"/>
              </a:lnSpc>
              <a:spcBef>
                <a:spcPts val="1200"/>
              </a:spcBef>
              <a:spcAft>
                <a:spcPts val="0"/>
              </a:spcAft>
              <a:buClr>
                <a:schemeClr val="accent5"/>
              </a:buClr>
              <a:buSzPts val="1100"/>
              <a:buFont typeface="Arial"/>
              <a:buChar char="■"/>
              <a:defRPr sz="1100" b="1">
                <a:solidFill>
                  <a:schemeClr val="accent5"/>
                </a:solidFill>
              </a:defRPr>
            </a:lvl3pPr>
            <a:lvl4pPr marL="1828800" lvl="3" indent="-298450" algn="ctr" rtl="0">
              <a:lnSpc>
                <a:spcPct val="100000"/>
              </a:lnSpc>
              <a:spcBef>
                <a:spcPts val="1200"/>
              </a:spcBef>
              <a:spcAft>
                <a:spcPts val="0"/>
              </a:spcAft>
              <a:buSzPts val="1100"/>
              <a:buChar char="●"/>
              <a:defRPr sz="1100" b="1">
                <a:solidFill>
                  <a:schemeClr val="accent5"/>
                </a:solidFill>
              </a:defRPr>
            </a:lvl4pPr>
            <a:lvl5pPr marL="2286000" lvl="4" indent="-298450" algn="ctr" rtl="0">
              <a:lnSpc>
                <a:spcPct val="100000"/>
              </a:lnSpc>
              <a:spcBef>
                <a:spcPts val="1200"/>
              </a:spcBef>
              <a:spcAft>
                <a:spcPts val="0"/>
              </a:spcAft>
              <a:buSzPts val="1100"/>
              <a:buChar char="○"/>
              <a:defRPr sz="1100" b="1">
                <a:solidFill>
                  <a:schemeClr val="accent5"/>
                </a:solidFill>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01" name="Google Shape;101;p21"/>
          <p:cNvSpPr txBox="1">
            <a:spLocks noGrp="1"/>
          </p:cNvSpPr>
          <p:nvPr>
            <p:ph type="body" idx="3"/>
          </p:nvPr>
        </p:nvSpPr>
        <p:spPr>
          <a:xfrm>
            <a:off x="2771775" y="4209362"/>
            <a:ext cx="3600600" cy="138600"/>
          </a:xfrm>
          <a:prstGeom prst="rect">
            <a:avLst/>
          </a:prstGeom>
          <a:noFill/>
          <a:ln>
            <a:noFill/>
          </a:ln>
        </p:spPr>
        <p:txBody>
          <a:bodyPr spcFirstLastPara="1" wrap="square" lIns="0" tIns="0" rIns="0" bIns="0" anchor="t" anchorCtr="0">
            <a:spAutoFit/>
          </a:bodyPr>
          <a:lstStyle>
            <a:lvl1pPr marL="457200" lvl="0" indent="-285750" algn="ctr" rtl="0">
              <a:lnSpc>
                <a:spcPct val="100000"/>
              </a:lnSpc>
              <a:spcBef>
                <a:spcPts val="500"/>
              </a:spcBef>
              <a:spcAft>
                <a:spcPts val="0"/>
              </a:spcAft>
              <a:buClr>
                <a:schemeClr val="dk1"/>
              </a:buClr>
              <a:buSzPts val="900"/>
              <a:buChar char="●"/>
              <a:defRPr sz="900" b="0">
                <a:solidFill>
                  <a:schemeClr val="dk1"/>
                </a:solidFill>
              </a:defRPr>
            </a:lvl1pPr>
            <a:lvl2pPr marL="914400" lvl="1" indent="-298450" algn="ctr" rtl="0">
              <a:lnSpc>
                <a:spcPct val="100000"/>
              </a:lnSpc>
              <a:spcBef>
                <a:spcPts val="1200"/>
              </a:spcBef>
              <a:spcAft>
                <a:spcPts val="0"/>
              </a:spcAft>
              <a:buSzPts val="1100"/>
              <a:buChar char="○"/>
              <a:defRPr sz="1100" b="1">
                <a:solidFill>
                  <a:schemeClr val="accent5"/>
                </a:solidFill>
              </a:defRPr>
            </a:lvl2pPr>
            <a:lvl3pPr marL="1371600" lvl="2" indent="-298450" algn="ctr" rtl="0">
              <a:lnSpc>
                <a:spcPct val="100000"/>
              </a:lnSpc>
              <a:spcBef>
                <a:spcPts val="1200"/>
              </a:spcBef>
              <a:spcAft>
                <a:spcPts val="0"/>
              </a:spcAft>
              <a:buClr>
                <a:schemeClr val="accent5"/>
              </a:buClr>
              <a:buSzPts val="1100"/>
              <a:buFont typeface="Arial"/>
              <a:buChar char="■"/>
              <a:defRPr sz="1100" b="1">
                <a:solidFill>
                  <a:schemeClr val="accent5"/>
                </a:solidFill>
              </a:defRPr>
            </a:lvl3pPr>
            <a:lvl4pPr marL="1828800" lvl="3" indent="-298450" algn="ctr" rtl="0">
              <a:lnSpc>
                <a:spcPct val="100000"/>
              </a:lnSpc>
              <a:spcBef>
                <a:spcPts val="1200"/>
              </a:spcBef>
              <a:spcAft>
                <a:spcPts val="0"/>
              </a:spcAft>
              <a:buSzPts val="1100"/>
              <a:buChar char="●"/>
              <a:defRPr sz="1100" b="1">
                <a:solidFill>
                  <a:schemeClr val="accent5"/>
                </a:solidFill>
              </a:defRPr>
            </a:lvl4pPr>
            <a:lvl5pPr marL="2286000" lvl="4" indent="-298450" algn="ctr" rtl="0">
              <a:lnSpc>
                <a:spcPct val="100000"/>
              </a:lnSpc>
              <a:spcBef>
                <a:spcPts val="1200"/>
              </a:spcBef>
              <a:spcAft>
                <a:spcPts val="0"/>
              </a:spcAft>
              <a:buSzPts val="1100"/>
              <a:buChar char="○"/>
              <a:defRPr sz="1100" b="1">
                <a:solidFill>
                  <a:schemeClr val="accent5"/>
                </a:solidFill>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pic>
        <p:nvPicPr>
          <p:cNvPr id="102" name="Google Shape;102;p21"/>
          <p:cNvPicPr preferRelativeResize="0"/>
          <p:nvPr/>
        </p:nvPicPr>
        <p:blipFill rotWithShape="1">
          <a:blip r:embed="rId2">
            <a:alphaModFix/>
          </a:blip>
          <a:srcRect/>
          <a:stretch/>
        </p:blipFill>
        <p:spPr>
          <a:xfrm>
            <a:off x="4394594" y="529427"/>
            <a:ext cx="354814" cy="354814"/>
          </a:xfrm>
          <a:prstGeom prst="rect">
            <a:avLst/>
          </a:prstGeom>
          <a:noFill/>
          <a:ln>
            <a:noFill/>
          </a:ln>
        </p:spPr>
      </p:pic>
      <p:sp>
        <p:nvSpPr>
          <p:cNvPr id="103" name="Google Shape;103;p21"/>
          <p:cNvSpPr>
            <a:spLocks noGrp="1"/>
          </p:cNvSpPr>
          <p:nvPr>
            <p:ph type="pic" idx="4"/>
          </p:nvPr>
        </p:nvSpPr>
        <p:spPr>
          <a:xfrm>
            <a:off x="4177665" y="3077437"/>
            <a:ext cx="788700" cy="788700"/>
          </a:xfrm>
          <a:prstGeom prst="ellipse">
            <a:avLst/>
          </a:prstGeom>
          <a:noFill/>
          <a:ln>
            <a:noFill/>
          </a:ln>
        </p:spPr>
      </p:sp>
    </p:spTree>
  </p:cSld>
  <p:clrMapOvr>
    <a:masterClrMapping/>
  </p:clrMapOvr>
  <p:extLst>
    <p:ext uri="{DCECCB84-F9BA-43D5-87BE-67443E8EF086}">
      <p15:sldGuideLst xmlns:p15="http://schemas.microsoft.com/office/powerpoint/2012/main">
        <p15:guide id="1" pos="936">
          <p15:clr>
            <a:srgbClr val="FFC000"/>
          </p15:clr>
        </p15:guide>
        <p15:guide id="2" pos="4824">
          <p15:clr>
            <a:srgbClr val="FFC000"/>
          </p15:clr>
        </p15:guide>
        <p15:guide id="3" orient="horz" pos="678">
          <p15:clr>
            <a:srgbClr val="FFC000"/>
          </p15:clr>
        </p15:guide>
        <p15:guide id="4" orient="horz" pos="1836">
          <p15:clr>
            <a:srgbClr val="FFC00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 name="Google Shape;106;p22"/>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07" name="Google Shape;107;p22"/>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08" name="Google Shape;108;p22"/>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09" name="Google Shape;109;p22"/>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23"/>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13" name="Google Shape;113;p23"/>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14" name="Google Shape;114;p23"/>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15" name="Google Shape;115;p23"/>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116"/>
        <p:cNvGrpSpPr/>
        <p:nvPr/>
      </p:nvGrpSpPr>
      <p:grpSpPr>
        <a:xfrm>
          <a:off x="0" y="0"/>
          <a:ext cx="0" cy="0"/>
          <a:chOff x="0" y="0"/>
          <a:chExt cx="0" cy="0"/>
        </a:xfrm>
      </p:grpSpPr>
      <p:sp>
        <p:nvSpPr>
          <p:cNvPr id="117" name="Google Shape;117;p24"/>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24"/>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19" name="Google Shape;119;p24"/>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20" name="Google Shape;120;p24"/>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21" name="Google Shape;121;p24"/>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p:cSld name="SECTION_HEADER_1">
    <p:bg>
      <p:bgPr>
        <a:solidFill>
          <a:schemeClr val="lt1"/>
        </a:solidFill>
        <a:effectLst/>
      </p:bgPr>
    </p:bg>
    <p:spTree>
      <p:nvGrpSpPr>
        <p:cNvPr id="1" name="Shape 122"/>
        <p:cNvGrpSpPr/>
        <p:nvPr/>
      </p:nvGrpSpPr>
      <p:grpSpPr>
        <a:xfrm>
          <a:off x="0" y="0"/>
          <a:ext cx="0" cy="0"/>
          <a:chOff x="0" y="0"/>
          <a:chExt cx="0" cy="0"/>
        </a:xfrm>
      </p:grpSpPr>
      <p:sp>
        <p:nvSpPr>
          <p:cNvPr id="123" name="Google Shape;123;p25"/>
          <p:cNvSpPr txBox="1">
            <a:spLocks noGrp="1"/>
          </p:cNvSpPr>
          <p:nvPr>
            <p:ph type="body" idx="1"/>
          </p:nvPr>
        </p:nvSpPr>
        <p:spPr>
          <a:xfrm>
            <a:off x="1314450" y="3191679"/>
            <a:ext cx="6515100" cy="249300"/>
          </a:xfrm>
          <a:prstGeom prst="rect">
            <a:avLst/>
          </a:prstGeom>
          <a:noFill/>
          <a:ln>
            <a:noFill/>
          </a:ln>
        </p:spPr>
        <p:txBody>
          <a:bodyPr spcFirstLastPara="1" wrap="square" lIns="0" tIns="0" rIns="0" bIns="0" anchor="t" anchorCtr="0">
            <a:spAutoFit/>
          </a:bodyPr>
          <a:lstStyle>
            <a:lvl1pPr marL="457200" lvl="0" indent="-228600" algn="ctr" rtl="0">
              <a:lnSpc>
                <a:spcPct val="90000"/>
              </a:lnSpc>
              <a:spcBef>
                <a:spcPts val="0"/>
              </a:spcBef>
              <a:spcAft>
                <a:spcPts val="0"/>
              </a:spcAft>
              <a:buClr>
                <a:schemeClr val="accent6"/>
              </a:buClr>
              <a:buSzPts val="1800"/>
              <a:buNone/>
              <a:defRPr sz="1800">
                <a:solidFill>
                  <a:schemeClr val="accent6"/>
                </a:solidFill>
              </a:defRPr>
            </a:lvl1pPr>
            <a:lvl2pPr marL="914400" lvl="1" indent="-228600" algn="l" rtl="0">
              <a:lnSpc>
                <a:spcPct val="100000"/>
              </a:lnSpc>
              <a:spcBef>
                <a:spcPts val="1200"/>
              </a:spcBef>
              <a:spcAft>
                <a:spcPts val="0"/>
              </a:spcAft>
              <a:buSzPts val="1500"/>
              <a:buNone/>
              <a:defRPr sz="1500">
                <a:solidFill>
                  <a:srgbClr val="999999"/>
                </a:solidFill>
              </a:defRPr>
            </a:lvl2pPr>
            <a:lvl3pPr marL="1371600" lvl="2" indent="-228600" algn="l" rtl="0">
              <a:lnSpc>
                <a:spcPct val="100000"/>
              </a:lnSpc>
              <a:spcBef>
                <a:spcPts val="1200"/>
              </a:spcBef>
              <a:spcAft>
                <a:spcPts val="0"/>
              </a:spcAft>
              <a:buClr>
                <a:srgbClr val="999999"/>
              </a:buClr>
              <a:buSzPts val="1400"/>
              <a:buFont typeface="Arial"/>
              <a:buNone/>
              <a:defRPr sz="1400">
                <a:solidFill>
                  <a:srgbClr val="999999"/>
                </a:solidFill>
              </a:defRPr>
            </a:lvl3pPr>
            <a:lvl4pPr marL="1828800" lvl="3" indent="-228600" algn="l" rtl="0">
              <a:lnSpc>
                <a:spcPct val="100000"/>
              </a:lnSpc>
              <a:spcBef>
                <a:spcPts val="1200"/>
              </a:spcBef>
              <a:spcAft>
                <a:spcPts val="0"/>
              </a:spcAft>
              <a:buSzPts val="1200"/>
              <a:buNone/>
              <a:defRPr sz="1200">
                <a:solidFill>
                  <a:srgbClr val="999999"/>
                </a:solidFill>
              </a:defRPr>
            </a:lvl4pPr>
            <a:lvl5pPr marL="2286000" lvl="4" indent="-228600" algn="l" rtl="0">
              <a:lnSpc>
                <a:spcPct val="100000"/>
              </a:lnSpc>
              <a:spcBef>
                <a:spcPts val="1200"/>
              </a:spcBef>
              <a:spcAft>
                <a:spcPts val="0"/>
              </a:spcAft>
              <a:buSzPts val="1200"/>
              <a:buNone/>
              <a:defRPr sz="1200">
                <a:solidFill>
                  <a:srgbClr val="999999"/>
                </a:solidFill>
              </a:defRPr>
            </a:lvl5pPr>
            <a:lvl6pPr marL="2743200" lvl="5" indent="-228600" algn="l" rtl="0">
              <a:lnSpc>
                <a:spcPct val="90000"/>
              </a:lnSpc>
              <a:spcBef>
                <a:spcPts val="1200"/>
              </a:spcBef>
              <a:spcAft>
                <a:spcPts val="0"/>
              </a:spcAft>
              <a:buClr>
                <a:srgbClr val="999999"/>
              </a:buClr>
              <a:buSzPts val="1200"/>
              <a:buNone/>
              <a:defRPr sz="1200">
                <a:solidFill>
                  <a:srgbClr val="999999"/>
                </a:solidFill>
              </a:defRPr>
            </a:lvl6pPr>
            <a:lvl7pPr marL="3200400" lvl="6" indent="-228600" algn="l" rtl="0">
              <a:lnSpc>
                <a:spcPct val="90000"/>
              </a:lnSpc>
              <a:spcBef>
                <a:spcPts val="1200"/>
              </a:spcBef>
              <a:spcAft>
                <a:spcPts val="0"/>
              </a:spcAft>
              <a:buClr>
                <a:srgbClr val="999999"/>
              </a:buClr>
              <a:buSzPts val="1200"/>
              <a:buNone/>
              <a:defRPr sz="1200">
                <a:solidFill>
                  <a:srgbClr val="999999"/>
                </a:solidFill>
              </a:defRPr>
            </a:lvl7pPr>
            <a:lvl8pPr marL="3657600" lvl="7" indent="-228600" algn="l" rtl="0">
              <a:lnSpc>
                <a:spcPct val="90000"/>
              </a:lnSpc>
              <a:spcBef>
                <a:spcPts val="1200"/>
              </a:spcBef>
              <a:spcAft>
                <a:spcPts val="0"/>
              </a:spcAft>
              <a:buClr>
                <a:srgbClr val="999999"/>
              </a:buClr>
              <a:buSzPts val="1200"/>
              <a:buNone/>
              <a:defRPr sz="1200">
                <a:solidFill>
                  <a:srgbClr val="999999"/>
                </a:solidFill>
              </a:defRPr>
            </a:lvl8pPr>
            <a:lvl9pPr marL="4114800" lvl="8" indent="-228600" algn="l" rtl="0">
              <a:lnSpc>
                <a:spcPct val="90000"/>
              </a:lnSpc>
              <a:spcBef>
                <a:spcPts val="1200"/>
              </a:spcBef>
              <a:spcAft>
                <a:spcPts val="1200"/>
              </a:spcAft>
              <a:buClr>
                <a:srgbClr val="999999"/>
              </a:buClr>
              <a:buSzPts val="1200"/>
              <a:buNone/>
              <a:defRPr sz="1200">
                <a:solidFill>
                  <a:srgbClr val="999999"/>
                </a:solidFill>
              </a:defRPr>
            </a:lvl9pPr>
          </a:lstStyle>
          <a:p>
            <a:endParaRPr/>
          </a:p>
        </p:txBody>
      </p:sp>
      <p:sp>
        <p:nvSpPr>
          <p:cNvPr id="124" name="Google Shape;124;p25"/>
          <p:cNvSpPr txBox="1">
            <a:spLocks noGrp="1"/>
          </p:cNvSpPr>
          <p:nvPr>
            <p:ph type="title"/>
          </p:nvPr>
        </p:nvSpPr>
        <p:spPr>
          <a:xfrm>
            <a:off x="1314450" y="1838330"/>
            <a:ext cx="6515100" cy="1142700"/>
          </a:xfrm>
          <a:prstGeom prst="rect">
            <a:avLst/>
          </a:prstGeom>
          <a:noFill/>
          <a:ln>
            <a:noFill/>
          </a:ln>
        </p:spPr>
        <p:txBody>
          <a:bodyPr spcFirstLastPara="1" wrap="square" lIns="0" tIns="0" rIns="0" bIns="0" anchor="b" anchorCtr="0">
            <a:spAutoFit/>
          </a:bodyPr>
          <a:lstStyle>
            <a:lvl1pPr lvl="0" algn="ctr" rtl="0">
              <a:lnSpc>
                <a:spcPct val="90000"/>
              </a:lnSpc>
              <a:spcBef>
                <a:spcPts val="0"/>
              </a:spcBef>
              <a:spcAft>
                <a:spcPts val="0"/>
              </a:spcAft>
              <a:buClr>
                <a:schemeClr val="accent6"/>
              </a:buClr>
              <a:buSzPts val="4100"/>
              <a:buFont typeface="Arial"/>
              <a:buNone/>
              <a:defRPr sz="4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826">
          <p15:clr>
            <a:srgbClr val="FBAE40"/>
          </p15:clr>
        </p15:guide>
        <p15:guide id="2" pos="4932">
          <p15:clr>
            <a:srgbClr val="FBAE40"/>
          </p15:clr>
        </p15:guide>
        <p15:guide id="3" orient="horz" pos="1879">
          <p15:clr>
            <a:srgbClr val="FBAE40"/>
          </p15:clr>
        </p15:guide>
        <p15:guide id="4" orient="horz" pos="200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26"/>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28" name="Google Shape;128;p26"/>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29" name="Google Shape;129;p26"/>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30" name="Google Shape;130;p26"/>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131"/>
        <p:cNvGrpSpPr/>
        <p:nvPr/>
      </p:nvGrpSpPr>
      <p:grpSpPr>
        <a:xfrm>
          <a:off x="0" y="0"/>
          <a:ext cx="0" cy="0"/>
          <a:chOff x="0" y="0"/>
          <a:chExt cx="0" cy="0"/>
        </a:xfrm>
      </p:grpSpPr>
      <p:sp>
        <p:nvSpPr>
          <p:cNvPr id="132" name="Google Shape;132;p27"/>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27"/>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34" name="Google Shape;134;p27"/>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35" name="Google Shape;135;p27"/>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36" name="Google Shape;136;p27"/>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137"/>
        <p:cNvGrpSpPr/>
        <p:nvPr/>
      </p:nvGrpSpPr>
      <p:grpSpPr>
        <a:xfrm>
          <a:off x="0" y="0"/>
          <a:ext cx="0" cy="0"/>
          <a:chOff x="0" y="0"/>
          <a:chExt cx="0" cy="0"/>
        </a:xfrm>
      </p:grpSpPr>
      <p:sp>
        <p:nvSpPr>
          <p:cNvPr id="138" name="Google Shape;138;p28"/>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 name="Google Shape;139;p28"/>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40" name="Google Shape;140;p28"/>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41" name="Google Shape;141;p28"/>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42" name="Google Shape;142;p28"/>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143"/>
        <p:cNvGrpSpPr/>
        <p:nvPr/>
      </p:nvGrpSpPr>
      <p:grpSpPr>
        <a:xfrm>
          <a:off x="0" y="0"/>
          <a:ext cx="0" cy="0"/>
          <a:chOff x="0" y="0"/>
          <a:chExt cx="0" cy="0"/>
        </a:xfrm>
      </p:grpSpPr>
      <p:sp>
        <p:nvSpPr>
          <p:cNvPr id="144" name="Google Shape;144;p29"/>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5" name="Google Shape;145;p29"/>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46" name="Google Shape;146;p29"/>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47" name="Google Shape;147;p29"/>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48" name="Google Shape;148;p29"/>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149"/>
        <p:cNvGrpSpPr/>
        <p:nvPr/>
      </p:nvGrpSpPr>
      <p:grpSpPr>
        <a:xfrm>
          <a:off x="0" y="0"/>
          <a:ext cx="0" cy="0"/>
          <a:chOff x="0" y="0"/>
          <a:chExt cx="0" cy="0"/>
        </a:xfrm>
      </p:grpSpPr>
      <p:sp>
        <p:nvSpPr>
          <p:cNvPr id="150" name="Google Shape;150;p30"/>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30"/>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52" name="Google Shape;152;p30"/>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53" name="Google Shape;153;p30"/>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54" name="Google Shape;154;p30"/>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155"/>
        <p:cNvGrpSpPr/>
        <p:nvPr/>
      </p:nvGrpSpPr>
      <p:grpSpPr>
        <a:xfrm>
          <a:off x="0" y="0"/>
          <a:ext cx="0" cy="0"/>
          <a:chOff x="0" y="0"/>
          <a:chExt cx="0" cy="0"/>
        </a:xfrm>
      </p:grpSpPr>
      <p:sp>
        <p:nvSpPr>
          <p:cNvPr id="156" name="Google Shape;156;p31"/>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24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7" name="Google Shape;157;p31"/>
          <p:cNvSpPr txBox="1">
            <a:spLocks noGrp="1"/>
          </p:cNvSpPr>
          <p:nvPr>
            <p:ph type="body" idx="1"/>
          </p:nvPr>
        </p:nvSpPr>
        <p:spPr>
          <a:xfrm>
            <a:off x="1143000" y="1101148"/>
            <a:ext cx="6858000" cy="29475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58" name="Google Shape;158;p31"/>
          <p:cNvSpPr txBox="1">
            <a:spLocks noGrp="1"/>
          </p:cNvSpPr>
          <p:nvPr>
            <p:ph type="dt" idx="10"/>
          </p:nvPr>
        </p:nvSpPr>
        <p:spPr>
          <a:xfrm>
            <a:off x="285750" y="5540149"/>
            <a:ext cx="2057400" cy="2739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59" name="Google Shape;159;p31"/>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lvl1pPr marL="0" lvl="0" indent="0" algn="l" rtl="0">
              <a:spcBef>
                <a:spcPts val="0"/>
              </a:spcBef>
              <a:buNone/>
              <a:defRPr sz="200">
                <a:solidFill>
                  <a:srgbClr val="2D2D2D"/>
                </a:solidFill>
                <a:latin typeface="Arial"/>
                <a:ea typeface="Arial"/>
                <a:cs typeface="Arial"/>
                <a:sym typeface="Arial"/>
              </a:defRPr>
            </a:lvl1pPr>
            <a:lvl2pPr marL="0" lvl="1" indent="0" algn="l" rtl="0">
              <a:spcBef>
                <a:spcPts val="0"/>
              </a:spcBef>
              <a:buNone/>
              <a:defRPr sz="200">
                <a:solidFill>
                  <a:srgbClr val="2D2D2D"/>
                </a:solidFill>
                <a:latin typeface="Arial"/>
                <a:ea typeface="Arial"/>
                <a:cs typeface="Arial"/>
                <a:sym typeface="Arial"/>
              </a:defRPr>
            </a:lvl2pPr>
            <a:lvl3pPr marL="0" lvl="2" indent="0" algn="l" rtl="0">
              <a:spcBef>
                <a:spcPts val="0"/>
              </a:spcBef>
              <a:buNone/>
              <a:defRPr sz="200">
                <a:solidFill>
                  <a:srgbClr val="2D2D2D"/>
                </a:solidFill>
                <a:latin typeface="Arial"/>
                <a:ea typeface="Arial"/>
                <a:cs typeface="Arial"/>
                <a:sym typeface="Arial"/>
              </a:defRPr>
            </a:lvl3pPr>
            <a:lvl4pPr marL="0" lvl="3" indent="0" algn="l" rtl="0">
              <a:spcBef>
                <a:spcPts val="0"/>
              </a:spcBef>
              <a:buNone/>
              <a:defRPr sz="200">
                <a:solidFill>
                  <a:srgbClr val="2D2D2D"/>
                </a:solidFill>
                <a:latin typeface="Arial"/>
                <a:ea typeface="Arial"/>
                <a:cs typeface="Arial"/>
                <a:sym typeface="Arial"/>
              </a:defRPr>
            </a:lvl4pPr>
            <a:lvl5pPr marL="0" lvl="4" indent="0" algn="l" rtl="0">
              <a:spcBef>
                <a:spcPts val="0"/>
              </a:spcBef>
              <a:buNone/>
              <a:defRPr sz="200">
                <a:solidFill>
                  <a:srgbClr val="2D2D2D"/>
                </a:solidFill>
                <a:latin typeface="Arial"/>
                <a:ea typeface="Arial"/>
                <a:cs typeface="Arial"/>
                <a:sym typeface="Arial"/>
              </a:defRPr>
            </a:lvl5pPr>
            <a:lvl6pPr marL="0" lvl="5" indent="0" algn="l" rtl="0">
              <a:spcBef>
                <a:spcPts val="0"/>
              </a:spcBef>
              <a:buNone/>
              <a:defRPr sz="200">
                <a:solidFill>
                  <a:srgbClr val="2D2D2D"/>
                </a:solidFill>
                <a:latin typeface="Arial"/>
                <a:ea typeface="Arial"/>
                <a:cs typeface="Arial"/>
                <a:sym typeface="Arial"/>
              </a:defRPr>
            </a:lvl6pPr>
            <a:lvl7pPr marL="0" lvl="6" indent="0" algn="l" rtl="0">
              <a:spcBef>
                <a:spcPts val="0"/>
              </a:spcBef>
              <a:buNone/>
              <a:defRPr sz="200">
                <a:solidFill>
                  <a:srgbClr val="2D2D2D"/>
                </a:solidFill>
                <a:latin typeface="Arial"/>
                <a:ea typeface="Arial"/>
                <a:cs typeface="Arial"/>
                <a:sym typeface="Arial"/>
              </a:defRPr>
            </a:lvl7pPr>
            <a:lvl8pPr marL="0" lvl="7" indent="0" algn="l" rtl="0">
              <a:spcBef>
                <a:spcPts val="0"/>
              </a:spcBef>
              <a:buNone/>
              <a:defRPr sz="200">
                <a:solidFill>
                  <a:srgbClr val="2D2D2D"/>
                </a:solidFill>
                <a:latin typeface="Arial"/>
                <a:ea typeface="Arial"/>
                <a:cs typeface="Arial"/>
                <a:sym typeface="Arial"/>
              </a:defRPr>
            </a:lvl8pPr>
            <a:lvl9pPr marL="0" lvl="8" indent="0" algn="l" rtl="0">
              <a:spcBef>
                <a:spcPts val="0"/>
              </a:spcBef>
              <a:buNone/>
              <a:defRPr sz="200">
                <a:solidFill>
                  <a:srgbClr val="2D2D2D"/>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60" name="Google Shape;160;p31"/>
          <p:cNvSpPr txBox="1">
            <a:spLocks noGrp="1"/>
          </p:cNvSpPr>
          <p:nvPr>
            <p:ph type="body" idx="2"/>
          </p:nvPr>
        </p:nvSpPr>
        <p:spPr>
          <a:xfrm>
            <a:off x="371475" y="838712"/>
            <a:ext cx="6108600" cy="3690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500"/>
              </a:spcBef>
              <a:spcAft>
                <a:spcPts val="0"/>
              </a:spcAft>
              <a:buClr>
                <a:schemeClr val="accent1"/>
              </a:buClr>
              <a:buSzPts val="2000"/>
              <a:buChar char="●"/>
              <a:defRPr sz="2000">
                <a:solidFill>
                  <a:schemeClr val="accent1"/>
                </a:solidFill>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161"/>
        <p:cNvGrpSpPr/>
        <p:nvPr/>
      </p:nvGrpSpPr>
      <p:grpSpPr>
        <a:xfrm>
          <a:off x="0" y="0"/>
          <a:ext cx="0" cy="0"/>
          <a:chOff x="0" y="0"/>
          <a:chExt cx="0" cy="0"/>
        </a:xfrm>
      </p:grpSpPr>
      <p:pic>
        <p:nvPicPr>
          <p:cNvPr id="162" name="Google Shape;162;p32"/>
          <p:cNvPicPr preferRelativeResize="0"/>
          <p:nvPr/>
        </p:nvPicPr>
        <p:blipFill rotWithShape="1">
          <a:blip r:embed="rId2">
            <a:alphaModFix amt="35000"/>
          </a:blip>
          <a:srcRect t="12533"/>
          <a:stretch/>
        </p:blipFill>
        <p:spPr>
          <a:xfrm>
            <a:off x="-19726" y="645254"/>
            <a:ext cx="9197467" cy="4503297"/>
          </a:xfrm>
          <a:prstGeom prst="rect">
            <a:avLst/>
          </a:prstGeom>
          <a:noFill/>
          <a:ln>
            <a:noFill/>
          </a:ln>
        </p:spPr>
      </p:pic>
      <p:sp>
        <p:nvSpPr>
          <p:cNvPr id="163" name="Google Shape;163;p32"/>
          <p:cNvSpPr txBox="1">
            <a:spLocks noGrp="1"/>
          </p:cNvSpPr>
          <p:nvPr>
            <p:ph type="ftr" idx="11"/>
          </p:nvPr>
        </p:nvSpPr>
        <p:spPr>
          <a:xfrm>
            <a:off x="0" y="5340311"/>
            <a:ext cx="867000" cy="23100"/>
          </a:xfrm>
          <a:prstGeom prst="rect">
            <a:avLst/>
          </a:prstGeom>
          <a:noFill/>
          <a:ln>
            <a:noFill/>
          </a:ln>
        </p:spPr>
        <p:txBody>
          <a:bodyPr spcFirstLastPara="1" wrap="square" lIns="0" tIns="0" rIns="0" bIns="0" anchor="ctr" anchorCtr="0">
            <a:sp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64" name="Google Shape;164;p32"/>
          <p:cNvSpPr txBox="1">
            <a:spLocks noGrp="1"/>
          </p:cNvSpPr>
          <p:nvPr>
            <p:ph type="sldNum" idx="12"/>
          </p:nvPr>
        </p:nvSpPr>
        <p:spPr>
          <a:xfrm>
            <a:off x="0" y="5416075"/>
            <a:ext cx="685800" cy="153900"/>
          </a:xfrm>
          <a:prstGeom prst="rect">
            <a:avLst/>
          </a:prstGeom>
          <a:noFill/>
          <a:ln>
            <a:noFill/>
          </a:ln>
        </p:spPr>
        <p:txBody>
          <a:bodyPr spcFirstLastPara="1" wrap="square" lIns="0" tIns="0" rIns="0" bIns="0" anchor="ctr" anchorCtr="0">
            <a:sp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165" name="Google Shape;165;p32"/>
          <p:cNvSpPr txBox="1">
            <a:spLocks noGrp="1"/>
          </p:cNvSpPr>
          <p:nvPr>
            <p:ph type="title"/>
          </p:nvPr>
        </p:nvSpPr>
        <p:spPr>
          <a:xfrm>
            <a:off x="342899" y="263628"/>
            <a:ext cx="7200900" cy="228600"/>
          </a:xfrm>
          <a:prstGeom prst="rect">
            <a:avLst/>
          </a:prstGeom>
          <a:solidFill>
            <a:schemeClr val="lt1"/>
          </a:solidFill>
          <a:ln>
            <a:noFill/>
          </a:ln>
        </p:spPr>
        <p:txBody>
          <a:bodyPr spcFirstLastPara="1" wrap="square" lIns="0" tIns="0" rIns="0" bIns="0" anchor="t" anchorCtr="0">
            <a:spAutoFit/>
          </a:bodyPr>
          <a:lstStyle>
            <a:lvl1pPr lvl="0" algn="l" rtl="0">
              <a:lnSpc>
                <a:spcPct val="90000"/>
              </a:lnSpc>
              <a:spcBef>
                <a:spcPts val="0"/>
              </a:spcBef>
              <a:spcAft>
                <a:spcPts val="0"/>
              </a:spcAft>
              <a:buClr>
                <a:schemeClr val="accent6"/>
              </a:buClr>
              <a:buSzPts val="18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6" name="Google Shape;166;p32"/>
          <p:cNvSpPr txBox="1">
            <a:spLocks noGrp="1"/>
          </p:cNvSpPr>
          <p:nvPr>
            <p:ph type="body" idx="1"/>
          </p:nvPr>
        </p:nvSpPr>
        <p:spPr>
          <a:xfrm>
            <a:off x="342899" y="960120"/>
            <a:ext cx="8203200" cy="3576600"/>
          </a:xfrm>
          <a:prstGeom prst="rect">
            <a:avLst/>
          </a:prstGeom>
          <a:noFill/>
          <a:ln>
            <a:noFill/>
          </a:ln>
        </p:spPr>
        <p:txBody>
          <a:bodyPr spcFirstLastPara="1" wrap="square" lIns="0" tIns="0" rIns="0" bIns="0" anchor="t" anchorCtr="0">
            <a:normAutofit/>
          </a:bodyPr>
          <a:lstStyle>
            <a:lvl1pPr marL="457200" lvl="0" indent="-317500" algn="l" rtl="0">
              <a:lnSpc>
                <a:spcPct val="100000"/>
              </a:lnSpc>
              <a:spcBef>
                <a:spcPts val="500"/>
              </a:spcBef>
              <a:spcAft>
                <a:spcPts val="0"/>
              </a:spcAft>
              <a:buClr>
                <a:schemeClr val="dk1"/>
              </a:buClr>
              <a:buSzPts val="1400"/>
              <a:buChar char="●"/>
              <a:defRPr/>
            </a:lvl1pPr>
            <a:lvl2pPr marL="914400" lvl="1" indent="-317500" algn="l" rtl="0">
              <a:lnSpc>
                <a:spcPct val="100000"/>
              </a:lnSpc>
              <a:spcBef>
                <a:spcPts val="1200"/>
              </a:spcBef>
              <a:spcAft>
                <a:spcPts val="0"/>
              </a:spcAft>
              <a:buSzPts val="1400"/>
              <a:buChar char="○"/>
              <a:defRPr/>
            </a:lvl2pPr>
            <a:lvl3pPr marL="1371600" lvl="2" indent="-317500" algn="l" rtl="0">
              <a:lnSpc>
                <a:spcPct val="100000"/>
              </a:lnSpc>
              <a:spcBef>
                <a:spcPts val="1200"/>
              </a:spcBef>
              <a:spcAft>
                <a:spcPts val="0"/>
              </a:spcAft>
              <a:buClr>
                <a:schemeClr val="dk1"/>
              </a:buClr>
              <a:buSzPts val="1400"/>
              <a:buChar char="■"/>
              <a:defRPr/>
            </a:lvl3pPr>
            <a:lvl4pPr marL="1828800" lvl="3" indent="-317500" algn="l" rtl="0">
              <a:lnSpc>
                <a:spcPct val="100000"/>
              </a:lnSpc>
              <a:spcBef>
                <a:spcPts val="1200"/>
              </a:spcBef>
              <a:spcAft>
                <a:spcPts val="0"/>
              </a:spcAft>
              <a:buSzPts val="1400"/>
              <a:buChar char="●"/>
              <a:defRPr/>
            </a:lvl4pPr>
            <a:lvl5pPr marL="2286000" lvl="4" indent="-317500" algn="l" rtl="0">
              <a:lnSpc>
                <a:spcPct val="100000"/>
              </a:lnSpc>
              <a:spcBef>
                <a:spcPts val="1200"/>
              </a:spcBef>
              <a:spcAft>
                <a:spcPts val="0"/>
              </a:spcAft>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832">
          <p15:clr>
            <a:srgbClr val="FBAE40"/>
          </p15:clr>
        </p15:guide>
        <p15:guide id="2" orient="horz" pos="594">
          <p15:clr>
            <a:srgbClr val="FBAE40"/>
          </p15:clr>
        </p15:guide>
        <p15:guide id="3" orient="horz" pos="25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FBBE6E62-8302-5A4D-9D6E-039CDEDDE1B6}" type="datetime1">
              <a:rPr lang="en-US" smtClean="0"/>
              <a:t>4/23/24</a:t>
            </a:fld>
            <a:endParaRPr lang="en-US"/>
          </a:p>
        </p:txBody>
      </p:sp>
      <p:sp>
        <p:nvSpPr>
          <p:cNvPr id="5" name="Slide Number Placeholder 4"/>
          <p:cNvSpPr>
            <a:spLocks noGrp="1"/>
          </p:cNvSpPr>
          <p:nvPr>
            <p:ph type="sldNum" sz="quarter" idx="12"/>
          </p:nvPr>
        </p:nvSpPr>
        <p:spPr>
          <a:xfrm>
            <a:off x="8415338" y="4865238"/>
            <a:ext cx="459242" cy="273844"/>
          </a:xfrm>
        </p:spPr>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400351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22875" y="19627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b="1">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863550"/>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80"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hyperlink" Target="https://dmccreary.github.io/genai-arch-patterns/concepts/concept-index/" TargetMode="External"/><Relationship Id="rId3" Type="http://schemas.openxmlformats.org/officeDocument/2006/relationships/image" Target="../media/image17.png"/><Relationship Id="rId7" Type="http://schemas.openxmlformats.org/officeDocument/2006/relationships/hyperlink" Target="https://dmccreary.github.io/genai-arch-patterns/concepts/knowledge-graph/"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dmccreary.github.io/genai-arch-patterns/concepts/embeddings/" TargetMode="External"/><Relationship Id="rId5" Type="http://schemas.openxmlformats.org/officeDocument/2006/relationships/hyperlink" Target="https://dmccreary.github.io/genai-arch-patterns/concepts/chatbots/" TargetMode="External"/><Relationship Id="rId4" Type="http://schemas.openxmlformats.org/officeDocument/2006/relationships/hyperlink" Target="https://dmccreary.github.io/genai-arch-patterns/concepts/large-language-model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g"/><Relationship Id="rId7"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49.xml"/><Relationship Id="rId16"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1.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22.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2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29.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2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3.xml"/><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0.xml"/><Relationship Id="rId1" Type="http://schemas.openxmlformats.org/officeDocument/2006/relationships/slideLayout" Target="../slideLayouts/slideLayout1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60.png"/></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83.xml"/><Relationship Id="rId1" Type="http://schemas.openxmlformats.org/officeDocument/2006/relationships/slideLayout" Target="../slideLayouts/slideLayout17.xml"/><Relationship Id="rId4" Type="http://schemas.openxmlformats.org/officeDocument/2006/relationships/image" Target="../media/image84.jp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3"/>
          <p:cNvSpPr txBox="1">
            <a:spLocks noGrp="1"/>
          </p:cNvSpPr>
          <p:nvPr>
            <p:ph type="ctrTitle"/>
          </p:nvPr>
        </p:nvSpPr>
        <p:spPr>
          <a:xfrm>
            <a:off x="311700" y="1901275"/>
            <a:ext cx="8520600" cy="22899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AI and Knowledge Representation for Healthcare</a:t>
            </a:r>
            <a:endParaRPr/>
          </a:p>
        </p:txBody>
      </p:sp>
      <p:sp>
        <p:nvSpPr>
          <p:cNvPr id="172" name="Google Shape;172;p33"/>
          <p:cNvSpPr txBox="1">
            <a:spLocks noGrp="1"/>
          </p:cNvSpPr>
          <p:nvPr>
            <p:ph type="subTitle" idx="1"/>
          </p:nvPr>
        </p:nvSpPr>
        <p:spPr>
          <a:xfrm>
            <a:off x="311700" y="4191175"/>
            <a:ext cx="8520600" cy="79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a:t>Dan McCreary</a:t>
            </a:r>
            <a:endParaRPr/>
          </a:p>
          <a:p>
            <a:pPr marL="0" lvl="0" indent="0" algn="ctr" rtl="0">
              <a:spcBef>
                <a:spcPts val="0"/>
              </a:spcBef>
              <a:spcAft>
                <a:spcPts val="0"/>
              </a:spcAft>
              <a:buNone/>
            </a:pPr>
            <a:r>
              <a:rPr lang="en"/>
              <a:t>April 23, 2024</a:t>
            </a:r>
            <a:endParaRPr/>
          </a:p>
        </p:txBody>
      </p:sp>
      <p:pic>
        <p:nvPicPr>
          <p:cNvPr id="173" name="Google Shape;173;p33"/>
          <p:cNvPicPr preferRelativeResize="0"/>
          <p:nvPr/>
        </p:nvPicPr>
        <p:blipFill>
          <a:blip r:embed="rId3">
            <a:alphaModFix/>
          </a:blip>
          <a:stretch>
            <a:fillRect/>
          </a:stretch>
        </p:blipFill>
        <p:spPr>
          <a:xfrm>
            <a:off x="2012739" y="229925"/>
            <a:ext cx="5118512" cy="1671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2"/>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AI is a Wavefront of Evolving Technologies</a:t>
            </a:r>
            <a:endParaRPr/>
          </a:p>
        </p:txBody>
      </p:sp>
      <p:sp>
        <p:nvSpPr>
          <p:cNvPr id="238" name="Google Shape;238;p42"/>
          <p:cNvSpPr txBox="1">
            <a:spLocks noGrp="1"/>
          </p:cNvSpPr>
          <p:nvPr>
            <p:ph type="body" idx="1"/>
          </p:nvPr>
        </p:nvSpPr>
        <p:spPr>
          <a:xfrm>
            <a:off x="4346350" y="863550"/>
            <a:ext cx="4526700" cy="3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rgbClr val="0D0D0D"/>
                </a:solidFill>
                <a:highlight>
                  <a:srgbClr val="FFFFFF"/>
                </a:highlight>
                <a:latin typeface="Roboto"/>
                <a:ea typeface="Roboto"/>
                <a:cs typeface="Roboto"/>
                <a:sym typeface="Roboto"/>
              </a:rPr>
              <a:t>Artificial intelligence is evolving so rapidly that we can barely keep up with it</a:t>
            </a:r>
            <a:endParaRPr sz="1600">
              <a:solidFill>
                <a:srgbClr val="0D0D0D"/>
              </a:solidFill>
              <a:highlight>
                <a:srgbClr val="FFFFFF"/>
              </a:highlight>
              <a:latin typeface="Roboto"/>
              <a:ea typeface="Roboto"/>
              <a:cs typeface="Roboto"/>
              <a:sym typeface="Roboto"/>
            </a:endParaRPr>
          </a:p>
          <a:p>
            <a:pPr marL="0" lvl="0" indent="0" algn="l" rtl="0">
              <a:spcBef>
                <a:spcPts val="1200"/>
              </a:spcBef>
              <a:spcAft>
                <a:spcPts val="1200"/>
              </a:spcAft>
              <a:buNone/>
            </a:pPr>
            <a:r>
              <a:rPr lang="en" sz="1600">
                <a:solidFill>
                  <a:srgbClr val="0D0D0D"/>
                </a:solidFill>
                <a:highlight>
                  <a:srgbClr val="FFFFFF"/>
                </a:highlight>
                <a:latin typeface="Roboto"/>
                <a:ea typeface="Roboto"/>
                <a:cs typeface="Roboto"/>
                <a:sym typeface="Roboto"/>
              </a:rPr>
              <a:t>AI represents a wavefront of technology that will redefine industries, economies, and human interactions</a:t>
            </a:r>
            <a:br>
              <a:rPr lang="en" sz="1600">
                <a:solidFill>
                  <a:srgbClr val="0D0D0D"/>
                </a:solidFill>
                <a:highlight>
                  <a:srgbClr val="FFFFFF"/>
                </a:highlight>
                <a:latin typeface="Roboto"/>
                <a:ea typeface="Roboto"/>
                <a:cs typeface="Roboto"/>
                <a:sym typeface="Roboto"/>
              </a:rPr>
            </a:br>
            <a:br>
              <a:rPr lang="en" sz="1600">
                <a:solidFill>
                  <a:srgbClr val="0D0D0D"/>
                </a:solidFill>
                <a:highlight>
                  <a:srgbClr val="FFFFFF"/>
                </a:highlight>
                <a:latin typeface="Roboto"/>
                <a:ea typeface="Roboto"/>
                <a:cs typeface="Roboto"/>
                <a:sym typeface="Roboto"/>
              </a:rPr>
            </a:br>
            <a:r>
              <a:rPr lang="en" sz="1600">
                <a:solidFill>
                  <a:srgbClr val="0D0D0D"/>
                </a:solidFill>
                <a:highlight>
                  <a:srgbClr val="FFFFFF"/>
                </a:highlight>
                <a:latin typeface="Roboto"/>
                <a:ea typeface="Roboto"/>
                <a:cs typeface="Roboto"/>
                <a:sym typeface="Roboto"/>
              </a:rPr>
              <a:t>What was AI yesterday is mundane today.</a:t>
            </a:r>
            <a:br>
              <a:rPr lang="en" sz="1600">
                <a:solidFill>
                  <a:srgbClr val="0D0D0D"/>
                </a:solidFill>
                <a:highlight>
                  <a:srgbClr val="FFFFFF"/>
                </a:highlight>
                <a:latin typeface="Roboto"/>
                <a:ea typeface="Roboto"/>
                <a:cs typeface="Roboto"/>
                <a:sym typeface="Roboto"/>
              </a:rPr>
            </a:br>
            <a:br>
              <a:rPr lang="en" sz="1600">
                <a:solidFill>
                  <a:srgbClr val="0D0D0D"/>
                </a:solidFill>
                <a:highlight>
                  <a:srgbClr val="FFFFFF"/>
                </a:highlight>
                <a:latin typeface="Roboto"/>
                <a:ea typeface="Roboto"/>
                <a:cs typeface="Roboto"/>
                <a:sym typeface="Roboto"/>
              </a:rPr>
            </a:br>
            <a:r>
              <a:rPr lang="en" sz="1600">
                <a:solidFill>
                  <a:srgbClr val="0D0D0D"/>
                </a:solidFill>
                <a:highlight>
                  <a:srgbClr val="FFFFFF"/>
                </a:highlight>
                <a:latin typeface="Roboto"/>
                <a:ea typeface="Roboto"/>
                <a:cs typeface="Roboto"/>
                <a:sym typeface="Roboto"/>
              </a:rPr>
              <a:t>What AI is today will be mundane tomorrow.</a:t>
            </a:r>
            <a:endParaRPr sz="2200"/>
          </a:p>
        </p:txBody>
      </p:sp>
      <p:sp>
        <p:nvSpPr>
          <p:cNvPr id="239" name="Google Shape;239;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pic>
        <p:nvPicPr>
          <p:cNvPr id="240" name="Google Shape;240;p42"/>
          <p:cNvPicPr preferRelativeResize="0"/>
          <p:nvPr/>
        </p:nvPicPr>
        <p:blipFill>
          <a:blip r:embed="rId3">
            <a:alphaModFix/>
          </a:blip>
          <a:stretch>
            <a:fillRect/>
          </a:stretch>
        </p:blipFill>
        <p:spPr>
          <a:xfrm>
            <a:off x="266300" y="863550"/>
            <a:ext cx="3794826" cy="3794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3"/>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Master Algorithm's Five Factions</a:t>
            </a:r>
            <a:endParaRPr/>
          </a:p>
        </p:txBody>
      </p:sp>
      <p:sp>
        <p:nvSpPr>
          <p:cNvPr id="246" name="Google Shape;246;p43"/>
          <p:cNvSpPr txBox="1">
            <a:spLocks noGrp="1"/>
          </p:cNvSpPr>
          <p:nvPr>
            <p:ph type="body" idx="1"/>
          </p:nvPr>
        </p:nvSpPr>
        <p:spPr>
          <a:xfrm>
            <a:off x="3236050" y="863550"/>
            <a:ext cx="5596200" cy="4193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605"/>
              <a:buFont typeface="Arial"/>
              <a:buNone/>
            </a:pPr>
            <a:r>
              <a:rPr lang="en" sz="1190" b="1"/>
              <a:t>Symbolists</a:t>
            </a:r>
            <a:r>
              <a:rPr lang="en" sz="1190"/>
              <a:t>: This faction emphasizes logic and human-readable rules. They focus on symbolic reasoning and knowledge-based systems, often relying on expert knowledge and structured logic to create AI systems.  Example: Knowledge Graphs</a:t>
            </a:r>
            <a:endParaRPr sz="1190"/>
          </a:p>
          <a:p>
            <a:pPr marL="0" lvl="0" indent="0" algn="l" rtl="0">
              <a:lnSpc>
                <a:spcPct val="95000"/>
              </a:lnSpc>
              <a:spcBef>
                <a:spcPts val="1200"/>
              </a:spcBef>
              <a:spcAft>
                <a:spcPts val="0"/>
              </a:spcAft>
              <a:buClr>
                <a:schemeClr val="dk1"/>
              </a:buClr>
              <a:buSzPts val="605"/>
              <a:buFont typeface="Arial"/>
              <a:buNone/>
            </a:pPr>
            <a:r>
              <a:rPr lang="en" sz="1190" b="1"/>
              <a:t>Connectionists</a:t>
            </a:r>
            <a:r>
              <a:rPr lang="en" sz="1190"/>
              <a:t>: This group is centered around neural networks and deep learning. Connectionists use models that emulate brain-like structures, focusing on pattern recognition and learning from vast amounts of data. Example: Deep Neural Networks</a:t>
            </a:r>
            <a:endParaRPr sz="1190"/>
          </a:p>
          <a:p>
            <a:pPr marL="0" lvl="0" indent="0" algn="l" rtl="0">
              <a:lnSpc>
                <a:spcPct val="95000"/>
              </a:lnSpc>
              <a:spcBef>
                <a:spcPts val="1200"/>
              </a:spcBef>
              <a:spcAft>
                <a:spcPts val="0"/>
              </a:spcAft>
              <a:buClr>
                <a:schemeClr val="dk1"/>
              </a:buClr>
              <a:buSzPts val="605"/>
              <a:buFont typeface="Arial"/>
              <a:buNone/>
            </a:pPr>
            <a:r>
              <a:rPr lang="en" sz="1190" b="1"/>
              <a:t>Evolutionaries</a:t>
            </a:r>
            <a:r>
              <a:rPr lang="en" sz="1190"/>
              <a:t>: The evolutionaries take inspiration from biological evolution, using genetic algorithms and evolutionary strategies. They evolve solutions over generations, applying principles like mutation and selection to optimize AI models.  Example: Reinforcement Learning</a:t>
            </a:r>
            <a:endParaRPr sz="1190"/>
          </a:p>
          <a:p>
            <a:pPr marL="0" lvl="0" indent="0" algn="l" rtl="0">
              <a:lnSpc>
                <a:spcPct val="95000"/>
              </a:lnSpc>
              <a:spcBef>
                <a:spcPts val="1200"/>
              </a:spcBef>
              <a:spcAft>
                <a:spcPts val="0"/>
              </a:spcAft>
              <a:buClr>
                <a:schemeClr val="dk1"/>
              </a:buClr>
              <a:buSzPts val="605"/>
              <a:buFont typeface="Arial"/>
              <a:buNone/>
            </a:pPr>
            <a:r>
              <a:rPr lang="en" sz="1190" b="1"/>
              <a:t>Bayesians</a:t>
            </a:r>
            <a:r>
              <a:rPr lang="en" sz="1190"/>
              <a:t>: This faction relies on probability and statistics to build AI systems. They focus on Bayesian networks and probabilistic reasoning, using data to update beliefs and make predictions. Example: Bayesian Deep Learning</a:t>
            </a:r>
            <a:endParaRPr sz="1190"/>
          </a:p>
          <a:p>
            <a:pPr marL="0" lvl="0" indent="0" algn="l" rtl="0">
              <a:lnSpc>
                <a:spcPct val="95000"/>
              </a:lnSpc>
              <a:spcBef>
                <a:spcPts val="1200"/>
              </a:spcBef>
              <a:spcAft>
                <a:spcPts val="0"/>
              </a:spcAft>
              <a:buClr>
                <a:schemeClr val="dk1"/>
              </a:buClr>
              <a:buSzPts val="605"/>
              <a:buFont typeface="Arial"/>
              <a:buNone/>
            </a:pPr>
            <a:r>
              <a:rPr lang="en" sz="1190" b="1"/>
              <a:t>Analogizers</a:t>
            </a:r>
            <a:r>
              <a:rPr lang="en" sz="1190"/>
              <a:t>: This group is based on the concept of analogy and similarity. They use methods like k-nearest neighbors and support vector machines, emphasizing case-based reasoning and finding patterns by comparing data points.  Example Vector Stores</a:t>
            </a:r>
            <a:endParaRPr sz="1190"/>
          </a:p>
          <a:p>
            <a:pPr marL="0" lvl="0" indent="0" algn="l" rtl="0">
              <a:lnSpc>
                <a:spcPct val="95000"/>
              </a:lnSpc>
              <a:spcBef>
                <a:spcPts val="1200"/>
              </a:spcBef>
              <a:spcAft>
                <a:spcPts val="1200"/>
              </a:spcAft>
              <a:buSzPts val="605"/>
              <a:buNone/>
            </a:pPr>
            <a:endParaRPr sz="1190"/>
          </a:p>
        </p:txBody>
      </p:sp>
      <p:sp>
        <p:nvSpPr>
          <p:cNvPr id="247" name="Google Shape;247;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248" name="Google Shape;248;p43"/>
          <p:cNvPicPr preferRelativeResize="0"/>
          <p:nvPr/>
        </p:nvPicPr>
        <p:blipFill>
          <a:blip r:embed="rId3">
            <a:alphaModFix/>
          </a:blip>
          <a:stretch>
            <a:fillRect/>
          </a:stretch>
        </p:blipFill>
        <p:spPr>
          <a:xfrm>
            <a:off x="342200" y="863550"/>
            <a:ext cx="2694158" cy="4069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4"/>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Modern Factions of AI</a:t>
            </a:r>
            <a:endParaRPr/>
          </a:p>
        </p:txBody>
      </p:sp>
      <p:sp>
        <p:nvSpPr>
          <p:cNvPr id="254" name="Google Shape;254;p44"/>
          <p:cNvSpPr txBox="1">
            <a:spLocks noGrp="1"/>
          </p:cNvSpPr>
          <p:nvPr>
            <p:ph type="body" idx="1"/>
          </p:nvPr>
        </p:nvSpPr>
        <p:spPr>
          <a:xfrm>
            <a:off x="311700" y="863550"/>
            <a:ext cx="8520600" cy="4075500"/>
          </a:xfrm>
          <a:prstGeom prst="rect">
            <a:avLst/>
          </a:prstGeom>
        </p:spPr>
        <p:txBody>
          <a:bodyPr spcFirstLastPara="1" wrap="square" lIns="91425" tIns="91425" rIns="91425" bIns="91425" anchor="t" anchorCtr="0">
            <a:noAutofit/>
          </a:bodyPr>
          <a:lstStyle/>
          <a:p>
            <a:pPr marL="457200" lvl="0" indent="-323850" algn="l" rtl="0">
              <a:lnSpc>
                <a:spcPct val="95000"/>
              </a:lnSpc>
              <a:spcBef>
                <a:spcPts val="0"/>
              </a:spcBef>
              <a:spcAft>
                <a:spcPts val="0"/>
              </a:spcAft>
              <a:buClr>
                <a:srgbClr val="0D0D0D"/>
              </a:buClr>
              <a:buSzPts val="1500"/>
              <a:buFont typeface="Roboto"/>
              <a:buChar char="●"/>
            </a:pPr>
            <a:r>
              <a:rPr lang="en" sz="1500" b="1">
                <a:solidFill>
                  <a:srgbClr val="0D0D0D"/>
                </a:solidFill>
                <a:highlight>
                  <a:srgbClr val="FFFFFF"/>
                </a:highlight>
                <a:latin typeface="Roboto"/>
                <a:ea typeface="Roboto"/>
                <a:cs typeface="Roboto"/>
                <a:sym typeface="Roboto"/>
              </a:rPr>
              <a:t>Symbolic AI and Expert Systems: </a:t>
            </a:r>
            <a:r>
              <a:rPr lang="en" sz="1500">
                <a:solidFill>
                  <a:srgbClr val="0D0D0D"/>
                </a:solidFill>
                <a:highlight>
                  <a:srgbClr val="FFFFFF"/>
                </a:highlight>
                <a:latin typeface="Roboto"/>
                <a:ea typeface="Roboto"/>
                <a:cs typeface="Roboto"/>
                <a:sym typeface="Roboto"/>
              </a:rPr>
              <a:t>This faction emphasizes rule-based systems, symbolic reasoning, and logic-based AI. It focuses on creating AI through structured, human-readable rules and expert knowledge, leading to applications like expert systems and knowledge graphs. (Good old-fashioned AI)</a:t>
            </a:r>
            <a:endParaRPr sz="1500">
              <a:solidFill>
                <a:srgbClr val="0D0D0D"/>
              </a:solidFill>
              <a:highlight>
                <a:srgbClr val="FFFFFF"/>
              </a:highlight>
              <a:latin typeface="Roboto"/>
              <a:ea typeface="Roboto"/>
              <a:cs typeface="Roboto"/>
              <a:sym typeface="Roboto"/>
            </a:endParaRPr>
          </a:p>
          <a:p>
            <a:pPr marL="457200" lvl="0" indent="-323850" algn="l" rtl="0">
              <a:lnSpc>
                <a:spcPct val="95000"/>
              </a:lnSpc>
              <a:spcBef>
                <a:spcPts val="0"/>
              </a:spcBef>
              <a:spcAft>
                <a:spcPts val="0"/>
              </a:spcAft>
              <a:buClr>
                <a:srgbClr val="0D0D0D"/>
              </a:buClr>
              <a:buSzPts val="1500"/>
              <a:buFont typeface="Roboto"/>
              <a:buChar char="●"/>
            </a:pPr>
            <a:r>
              <a:rPr lang="en" sz="1500" b="1">
                <a:solidFill>
                  <a:srgbClr val="0D0D0D"/>
                </a:solidFill>
                <a:highlight>
                  <a:srgbClr val="FFFFFF"/>
                </a:highlight>
                <a:latin typeface="Roboto"/>
                <a:ea typeface="Roboto"/>
                <a:cs typeface="Roboto"/>
                <a:sym typeface="Roboto"/>
              </a:rPr>
              <a:t>Machine Learning and Deep Learning:</a:t>
            </a:r>
            <a:r>
              <a:rPr lang="en" sz="1500">
                <a:solidFill>
                  <a:srgbClr val="0D0D0D"/>
                </a:solidFill>
                <a:highlight>
                  <a:srgbClr val="FFFFFF"/>
                </a:highlight>
                <a:latin typeface="Roboto"/>
                <a:ea typeface="Roboto"/>
                <a:cs typeface="Roboto"/>
                <a:sym typeface="Roboto"/>
              </a:rPr>
              <a:t> This faction focuses on data-driven approaches, particularly neural networks. It includes sub-factions like:</a:t>
            </a:r>
            <a:endParaRPr sz="1500">
              <a:solidFill>
                <a:srgbClr val="0D0D0D"/>
              </a:solidFill>
              <a:highlight>
                <a:srgbClr val="FFFFFF"/>
              </a:highlight>
              <a:latin typeface="Roboto"/>
              <a:ea typeface="Roboto"/>
              <a:cs typeface="Roboto"/>
              <a:sym typeface="Roboto"/>
            </a:endParaRPr>
          </a:p>
          <a:p>
            <a:pPr marL="914400" lvl="1" indent="-323850" algn="l" rtl="0">
              <a:lnSpc>
                <a:spcPct val="95000"/>
              </a:lnSpc>
              <a:spcBef>
                <a:spcPts val="0"/>
              </a:spcBef>
              <a:spcAft>
                <a:spcPts val="0"/>
              </a:spcAft>
              <a:buClr>
                <a:srgbClr val="0D0D0D"/>
              </a:buClr>
              <a:buSzPts val="1500"/>
              <a:buFont typeface="Roboto"/>
              <a:buChar char="●"/>
            </a:pPr>
            <a:r>
              <a:rPr lang="en" sz="1500" b="1">
                <a:solidFill>
                  <a:srgbClr val="0D0D0D"/>
                </a:solidFill>
                <a:highlight>
                  <a:srgbClr val="FFFFFF"/>
                </a:highlight>
                <a:latin typeface="Roboto"/>
                <a:ea typeface="Roboto"/>
                <a:cs typeface="Roboto"/>
                <a:sym typeface="Roboto"/>
              </a:rPr>
              <a:t>Deep Learning: </a:t>
            </a:r>
            <a:r>
              <a:rPr lang="en" sz="1500">
                <a:solidFill>
                  <a:srgbClr val="0D0D0D"/>
                </a:solidFill>
                <a:highlight>
                  <a:srgbClr val="FFFFFF"/>
                </a:highlight>
                <a:latin typeface="Roboto"/>
                <a:ea typeface="Roboto"/>
                <a:cs typeface="Roboto"/>
                <a:sym typeface="Roboto"/>
              </a:rPr>
              <a:t>Uses multi-layered neural networks to learn complex patterns from data.</a:t>
            </a:r>
            <a:endParaRPr sz="1500">
              <a:solidFill>
                <a:srgbClr val="0D0D0D"/>
              </a:solidFill>
              <a:highlight>
                <a:srgbClr val="FFFFFF"/>
              </a:highlight>
              <a:latin typeface="Roboto"/>
              <a:ea typeface="Roboto"/>
              <a:cs typeface="Roboto"/>
              <a:sym typeface="Roboto"/>
            </a:endParaRPr>
          </a:p>
          <a:p>
            <a:pPr marL="914400" lvl="1" indent="-323850" algn="l" rtl="0">
              <a:lnSpc>
                <a:spcPct val="95000"/>
              </a:lnSpc>
              <a:spcBef>
                <a:spcPts val="0"/>
              </a:spcBef>
              <a:spcAft>
                <a:spcPts val="0"/>
              </a:spcAft>
              <a:buClr>
                <a:srgbClr val="0D0D0D"/>
              </a:buClr>
              <a:buSzPts val="1500"/>
              <a:buFont typeface="Roboto"/>
              <a:buChar char="●"/>
            </a:pPr>
            <a:r>
              <a:rPr lang="en" sz="1500" b="1">
                <a:solidFill>
                  <a:srgbClr val="0D0D0D"/>
                </a:solidFill>
                <a:highlight>
                  <a:srgbClr val="FFFFFF"/>
                </a:highlight>
                <a:latin typeface="Roboto"/>
                <a:ea typeface="Roboto"/>
                <a:cs typeface="Roboto"/>
                <a:sym typeface="Roboto"/>
              </a:rPr>
              <a:t>Reinforcement Learning: </a:t>
            </a:r>
            <a:r>
              <a:rPr lang="en" sz="1500">
                <a:solidFill>
                  <a:srgbClr val="0D0D0D"/>
                </a:solidFill>
                <a:highlight>
                  <a:srgbClr val="FFFFFF"/>
                </a:highlight>
                <a:latin typeface="Roboto"/>
                <a:ea typeface="Roboto"/>
                <a:cs typeface="Roboto"/>
                <a:sym typeface="Roboto"/>
              </a:rPr>
              <a:t>Centers on learning through interactions and feedback, often applied to robotics and gaming.</a:t>
            </a:r>
            <a:endParaRPr sz="1500">
              <a:solidFill>
                <a:srgbClr val="0D0D0D"/>
              </a:solidFill>
              <a:highlight>
                <a:srgbClr val="FFFFFF"/>
              </a:highlight>
              <a:latin typeface="Roboto"/>
              <a:ea typeface="Roboto"/>
              <a:cs typeface="Roboto"/>
              <a:sym typeface="Roboto"/>
            </a:endParaRPr>
          </a:p>
          <a:p>
            <a:pPr marL="914400" lvl="1" indent="-323850" algn="l" rtl="0">
              <a:lnSpc>
                <a:spcPct val="95000"/>
              </a:lnSpc>
              <a:spcBef>
                <a:spcPts val="0"/>
              </a:spcBef>
              <a:spcAft>
                <a:spcPts val="0"/>
              </a:spcAft>
              <a:buClr>
                <a:srgbClr val="0D0D0D"/>
              </a:buClr>
              <a:buSzPts val="1500"/>
              <a:buFont typeface="Roboto"/>
              <a:buChar char="●"/>
            </a:pPr>
            <a:r>
              <a:rPr lang="en" sz="1500" b="1">
                <a:solidFill>
                  <a:srgbClr val="0D0D0D"/>
                </a:solidFill>
                <a:highlight>
                  <a:srgbClr val="FFFFFF"/>
                </a:highlight>
                <a:latin typeface="Roboto"/>
                <a:ea typeface="Roboto"/>
                <a:cs typeface="Roboto"/>
                <a:sym typeface="Roboto"/>
              </a:rPr>
              <a:t>Transfer Learning: </a:t>
            </a:r>
            <a:r>
              <a:rPr lang="en" sz="1500">
                <a:solidFill>
                  <a:srgbClr val="0D0D0D"/>
                </a:solidFill>
                <a:highlight>
                  <a:srgbClr val="FFFFFF"/>
                </a:highlight>
                <a:latin typeface="Roboto"/>
                <a:ea typeface="Roboto"/>
                <a:cs typeface="Roboto"/>
                <a:sym typeface="Roboto"/>
              </a:rPr>
              <a:t>Uses pre-trained models and adapts them for specific tasks, facilitating faster training with fewer resources.</a:t>
            </a:r>
            <a:endParaRPr sz="1500">
              <a:solidFill>
                <a:srgbClr val="0D0D0D"/>
              </a:solidFill>
              <a:highlight>
                <a:srgbClr val="FFFFFF"/>
              </a:highlight>
              <a:latin typeface="Roboto"/>
              <a:ea typeface="Roboto"/>
              <a:cs typeface="Roboto"/>
              <a:sym typeface="Roboto"/>
            </a:endParaRPr>
          </a:p>
          <a:p>
            <a:pPr marL="457200" lvl="0" indent="-323850" algn="l" rtl="0">
              <a:lnSpc>
                <a:spcPct val="95000"/>
              </a:lnSpc>
              <a:spcBef>
                <a:spcPts val="0"/>
              </a:spcBef>
              <a:spcAft>
                <a:spcPts val="0"/>
              </a:spcAft>
              <a:buClr>
                <a:srgbClr val="0D0D0D"/>
              </a:buClr>
              <a:buSzPts val="1500"/>
              <a:buFont typeface="Roboto"/>
              <a:buChar char="●"/>
            </a:pPr>
            <a:r>
              <a:rPr lang="en" sz="1500" b="1">
                <a:solidFill>
                  <a:srgbClr val="0D0D0D"/>
                </a:solidFill>
                <a:highlight>
                  <a:srgbClr val="FFFFFF"/>
                </a:highlight>
                <a:latin typeface="Roboto"/>
                <a:ea typeface="Roboto"/>
                <a:cs typeface="Roboto"/>
                <a:sym typeface="Roboto"/>
              </a:rPr>
              <a:t>Hybrid AI: </a:t>
            </a:r>
            <a:r>
              <a:rPr lang="en" sz="1500">
                <a:solidFill>
                  <a:srgbClr val="0D0D0D"/>
                </a:solidFill>
                <a:highlight>
                  <a:srgbClr val="FFFFFF"/>
                </a:highlight>
                <a:latin typeface="Roboto"/>
                <a:ea typeface="Roboto"/>
                <a:cs typeface="Roboto"/>
                <a:sym typeface="Roboto"/>
              </a:rPr>
              <a:t>This faction combines symbolic AI and machine learning, aiming to leverage the strengths of both approaches. It advocates for integrating rule-based reasoning with neural networks to create more robust and interpretable AI systems.</a:t>
            </a:r>
            <a:endParaRPr sz="1500">
              <a:solidFill>
                <a:srgbClr val="0D0D0D"/>
              </a:solidFill>
              <a:highlight>
                <a:srgbClr val="FFFFFF"/>
              </a:highlight>
              <a:latin typeface="Roboto"/>
              <a:ea typeface="Roboto"/>
              <a:cs typeface="Roboto"/>
              <a:sym typeface="Roboto"/>
            </a:endParaRPr>
          </a:p>
          <a:p>
            <a:pPr marL="457200" lvl="0" indent="-323850" algn="l" rtl="0">
              <a:lnSpc>
                <a:spcPct val="95000"/>
              </a:lnSpc>
              <a:spcBef>
                <a:spcPts val="0"/>
              </a:spcBef>
              <a:spcAft>
                <a:spcPts val="0"/>
              </a:spcAft>
              <a:buClr>
                <a:srgbClr val="0D0D0D"/>
              </a:buClr>
              <a:buSzPts val="1500"/>
              <a:buFont typeface="Roboto"/>
              <a:buChar char="●"/>
            </a:pPr>
            <a:r>
              <a:rPr lang="en" sz="1500" b="1">
                <a:solidFill>
                  <a:srgbClr val="0D0D0D"/>
                </a:solidFill>
                <a:highlight>
                  <a:srgbClr val="FFFFFF"/>
                </a:highlight>
                <a:latin typeface="Roboto"/>
                <a:ea typeface="Roboto"/>
                <a:cs typeface="Roboto"/>
                <a:sym typeface="Roboto"/>
              </a:rPr>
              <a:t>Neuro-Symbolic AI:</a:t>
            </a:r>
            <a:r>
              <a:rPr lang="en" sz="1500">
                <a:solidFill>
                  <a:srgbClr val="0D0D0D"/>
                </a:solidFill>
                <a:highlight>
                  <a:srgbClr val="FFFFFF"/>
                </a:highlight>
                <a:latin typeface="Roboto"/>
                <a:ea typeface="Roboto"/>
                <a:cs typeface="Roboto"/>
                <a:sym typeface="Roboto"/>
              </a:rPr>
              <a:t> A variant of hybrid AI that emphasizes combining neural networks with symbolic reasoning, promoting explainability and generalization.</a:t>
            </a:r>
            <a:endParaRPr sz="1500">
              <a:solidFill>
                <a:srgbClr val="0D0D0D"/>
              </a:solidFill>
              <a:highlight>
                <a:srgbClr val="FFFFFF"/>
              </a:highlight>
              <a:latin typeface="Roboto"/>
              <a:ea typeface="Roboto"/>
              <a:cs typeface="Roboto"/>
              <a:sym typeface="Roboto"/>
            </a:endParaRPr>
          </a:p>
          <a:p>
            <a:pPr marL="0" lvl="0" indent="0" algn="l" rtl="0">
              <a:lnSpc>
                <a:spcPct val="95000"/>
              </a:lnSpc>
              <a:spcBef>
                <a:spcPts val="1200"/>
              </a:spcBef>
              <a:spcAft>
                <a:spcPts val="1200"/>
              </a:spcAft>
              <a:buNone/>
            </a:pPr>
            <a:endParaRPr sz="2100"/>
          </a:p>
        </p:txBody>
      </p:sp>
      <p:sp>
        <p:nvSpPr>
          <p:cNvPr id="255" name="Google Shape;255;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5"/>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Jellyfish and the Flatworm</a:t>
            </a:r>
            <a:endParaRPr/>
          </a:p>
        </p:txBody>
      </p:sp>
      <p:sp>
        <p:nvSpPr>
          <p:cNvPr id="261" name="Google Shape;261;p45"/>
          <p:cNvSpPr txBox="1">
            <a:spLocks noGrp="1"/>
          </p:cNvSpPr>
          <p:nvPr>
            <p:ph type="body" idx="1"/>
          </p:nvPr>
        </p:nvSpPr>
        <p:spPr>
          <a:xfrm>
            <a:off x="3036750" y="4611900"/>
            <a:ext cx="5484000" cy="393600"/>
          </a:xfrm>
          <a:prstGeom prst="rect">
            <a:avLst/>
          </a:prstGeom>
        </p:spPr>
        <p:txBody>
          <a:bodyPr spcFirstLastPara="1" wrap="square" lIns="91425" tIns="91425" rIns="91425" bIns="91425" anchor="t" anchorCtr="0">
            <a:normAutofit fontScale="40000" lnSpcReduction="20000"/>
          </a:bodyPr>
          <a:lstStyle/>
          <a:p>
            <a:pPr marL="0" lvl="0" indent="0" algn="r" rtl="0">
              <a:lnSpc>
                <a:spcPct val="95000"/>
              </a:lnSpc>
              <a:spcBef>
                <a:spcPts val="0"/>
              </a:spcBef>
              <a:spcAft>
                <a:spcPts val="1200"/>
              </a:spcAft>
              <a:buSzPts val="852"/>
              <a:buNone/>
            </a:pPr>
            <a:r>
              <a:rPr lang="en" sz="1200">
                <a:solidFill>
                  <a:srgbClr val="A5A5A5"/>
                </a:solidFill>
              </a:rPr>
              <a:t>https://dmccreary.medium.com/the-jellyfish-and-the-flatworm-bdad78e6f68b</a:t>
            </a:r>
            <a:endParaRPr sz="1200">
              <a:solidFill>
                <a:srgbClr val="A5A5A5"/>
              </a:solidFill>
            </a:endParaRPr>
          </a:p>
        </p:txBody>
      </p:sp>
      <p:sp>
        <p:nvSpPr>
          <p:cNvPr id="262" name="Google Shape;262;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pic>
        <p:nvPicPr>
          <p:cNvPr id="263" name="Google Shape;263;p45"/>
          <p:cNvPicPr preferRelativeResize="0"/>
          <p:nvPr/>
        </p:nvPicPr>
        <p:blipFill>
          <a:blip r:embed="rId3">
            <a:alphaModFix/>
          </a:blip>
          <a:stretch>
            <a:fillRect/>
          </a:stretch>
        </p:blipFill>
        <p:spPr>
          <a:xfrm>
            <a:off x="917138" y="940350"/>
            <a:ext cx="7309725" cy="3353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6"/>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Elegant Jellyfish</a:t>
            </a:r>
            <a:endParaRPr/>
          </a:p>
        </p:txBody>
      </p:sp>
      <p:sp>
        <p:nvSpPr>
          <p:cNvPr id="269" name="Google Shape;269;p46"/>
          <p:cNvSpPr txBox="1">
            <a:spLocks noGrp="1"/>
          </p:cNvSpPr>
          <p:nvPr>
            <p:ph type="body" idx="1"/>
          </p:nvPr>
        </p:nvSpPr>
        <p:spPr>
          <a:xfrm>
            <a:off x="4896775" y="863550"/>
            <a:ext cx="3935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Floats in the open ocean</a:t>
            </a:r>
            <a:endParaRPr/>
          </a:p>
          <a:p>
            <a:pPr marL="0" lvl="0" indent="0" algn="l" rtl="0">
              <a:spcBef>
                <a:spcPts val="1200"/>
              </a:spcBef>
              <a:spcAft>
                <a:spcPts val="0"/>
              </a:spcAft>
              <a:buNone/>
            </a:pPr>
            <a:r>
              <a:rPr lang="en"/>
              <a:t>Central requirements of central nervous system:</a:t>
            </a:r>
            <a:endParaRPr/>
          </a:p>
          <a:p>
            <a:pPr marL="457200" lvl="0" indent="-342900" algn="l" rtl="0">
              <a:spcBef>
                <a:spcPts val="1200"/>
              </a:spcBef>
              <a:spcAft>
                <a:spcPts val="0"/>
              </a:spcAft>
              <a:buSzPts val="1800"/>
              <a:buChar char="●"/>
            </a:pPr>
            <a:r>
              <a:rPr lang="en"/>
              <a:t>Low power</a:t>
            </a:r>
            <a:endParaRPr/>
          </a:p>
          <a:p>
            <a:pPr marL="457200" lvl="0" indent="-342900" algn="l" rtl="0">
              <a:spcBef>
                <a:spcPts val="0"/>
              </a:spcBef>
              <a:spcAft>
                <a:spcPts val="0"/>
              </a:spcAft>
              <a:buSzPts val="1800"/>
              <a:buChar char="●"/>
            </a:pPr>
            <a:r>
              <a:rPr lang="en"/>
              <a:t>Reacts only when a fish swims into its tentacles</a:t>
            </a:r>
            <a:endParaRPr/>
          </a:p>
        </p:txBody>
      </p:sp>
      <p:sp>
        <p:nvSpPr>
          <p:cNvPr id="270" name="Google Shape;27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pic>
        <p:nvPicPr>
          <p:cNvPr id="271" name="Google Shape;271;p46"/>
          <p:cNvPicPr preferRelativeResize="0"/>
          <p:nvPr/>
        </p:nvPicPr>
        <p:blipFill>
          <a:blip r:embed="rId3">
            <a:alphaModFix/>
          </a:blip>
          <a:stretch>
            <a:fillRect/>
          </a:stretch>
        </p:blipFill>
        <p:spPr>
          <a:xfrm>
            <a:off x="427600" y="807500"/>
            <a:ext cx="4069727" cy="40697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7"/>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Flatworm</a:t>
            </a:r>
            <a:endParaRPr/>
          </a:p>
        </p:txBody>
      </p:sp>
      <p:sp>
        <p:nvSpPr>
          <p:cNvPr id="277" name="Google Shape;277;p47"/>
          <p:cNvSpPr txBox="1">
            <a:spLocks noGrp="1"/>
          </p:cNvSpPr>
          <p:nvPr>
            <p:ph type="body" idx="1"/>
          </p:nvPr>
        </p:nvSpPr>
        <p:spPr>
          <a:xfrm>
            <a:off x="5456675" y="863550"/>
            <a:ext cx="3375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Moves around its environment</a:t>
            </a:r>
            <a:endParaRPr/>
          </a:p>
          <a:p>
            <a:pPr marL="457200" lvl="0" indent="-342900" algn="l" rtl="0">
              <a:spcBef>
                <a:spcPts val="1200"/>
              </a:spcBef>
              <a:spcAft>
                <a:spcPts val="0"/>
              </a:spcAft>
              <a:buSzPts val="1800"/>
              <a:buChar char="●"/>
            </a:pPr>
            <a:r>
              <a:rPr lang="en"/>
              <a:t>Avoid predators</a:t>
            </a:r>
            <a:endParaRPr/>
          </a:p>
          <a:p>
            <a:pPr marL="457200" lvl="0" indent="-342900" algn="l" rtl="0">
              <a:spcBef>
                <a:spcPts val="0"/>
              </a:spcBef>
              <a:spcAft>
                <a:spcPts val="0"/>
              </a:spcAft>
              <a:buSzPts val="1800"/>
              <a:buChar char="●"/>
            </a:pPr>
            <a:r>
              <a:rPr lang="en"/>
              <a:t>Seek prey</a:t>
            </a:r>
            <a:endParaRPr/>
          </a:p>
          <a:p>
            <a:pPr marL="457200" lvl="0" indent="-342900" algn="l" rtl="0">
              <a:spcBef>
                <a:spcPts val="0"/>
              </a:spcBef>
              <a:spcAft>
                <a:spcPts val="0"/>
              </a:spcAft>
              <a:buSzPts val="1800"/>
              <a:buChar char="●"/>
            </a:pPr>
            <a:r>
              <a:rPr lang="en"/>
              <a:t>Must build an accurate model of the world in its brain to survive</a:t>
            </a:r>
            <a:endParaRPr/>
          </a:p>
          <a:p>
            <a:pPr marL="457200" lvl="0" indent="-342900" algn="l" rtl="0">
              <a:spcBef>
                <a:spcPts val="0"/>
              </a:spcBef>
              <a:spcAft>
                <a:spcPts val="0"/>
              </a:spcAft>
              <a:buSzPts val="1800"/>
              <a:buChar char="●"/>
            </a:pPr>
            <a:r>
              <a:rPr lang="en"/>
              <a:t>Brains are "</a:t>
            </a:r>
            <a:r>
              <a:rPr lang="en" b="1"/>
              <a:t>prediction machines</a:t>
            </a:r>
            <a:r>
              <a:rPr lang="en"/>
              <a:t>" that constantly seek to understand </a:t>
            </a:r>
            <a:r>
              <a:rPr lang="en" b="1"/>
              <a:t>causality</a:t>
            </a:r>
            <a:endParaRPr b="1"/>
          </a:p>
        </p:txBody>
      </p:sp>
      <p:sp>
        <p:nvSpPr>
          <p:cNvPr id="278" name="Google Shape;278;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pic>
        <p:nvPicPr>
          <p:cNvPr id="279" name="Google Shape;279;p47"/>
          <p:cNvPicPr preferRelativeResize="0"/>
          <p:nvPr/>
        </p:nvPicPr>
        <p:blipFill>
          <a:blip r:embed="rId3">
            <a:alphaModFix/>
          </a:blip>
          <a:stretch>
            <a:fillRect/>
          </a:stretch>
        </p:blipFill>
        <p:spPr>
          <a:xfrm>
            <a:off x="361750" y="911850"/>
            <a:ext cx="4487575" cy="2651749"/>
          </a:xfrm>
          <a:prstGeom prst="rect">
            <a:avLst/>
          </a:prstGeom>
          <a:noFill/>
          <a:ln>
            <a:noFill/>
          </a:ln>
        </p:spPr>
      </p:pic>
      <p:sp>
        <p:nvSpPr>
          <p:cNvPr id="280" name="Google Shape;280;p47"/>
          <p:cNvSpPr txBox="1"/>
          <p:nvPr/>
        </p:nvSpPr>
        <p:spPr>
          <a:xfrm>
            <a:off x="4991650" y="4730300"/>
            <a:ext cx="3302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rgbClr val="6B6B6B"/>
                </a:solidFill>
              </a:rPr>
              <a:t>Image credit: https://vimeo.com/37417377</a:t>
            </a:r>
            <a:endParaRPr sz="1200">
              <a:solidFill>
                <a:srgbClr val="6B6B6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286" name="Google Shape;286;p48"/>
          <p:cNvSpPr txBox="1">
            <a:spLocks noGrp="1"/>
          </p:cNvSpPr>
          <p:nvPr>
            <p:ph type="body" idx="1"/>
          </p:nvPr>
        </p:nvSpPr>
        <p:spPr>
          <a:xfrm>
            <a:off x="717125" y="1428725"/>
            <a:ext cx="7532100" cy="10956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i="1"/>
              <a:t>AI is about creating ever more </a:t>
            </a:r>
            <a:r>
              <a:rPr lang="en" b="1" i="1"/>
              <a:t>precise models of the world</a:t>
            </a:r>
            <a:r>
              <a:rPr lang="en" i="1"/>
              <a:t> within our organizations and using these models to make predictions that benefit your stakeholders.</a:t>
            </a:r>
            <a:endParaRPr i="1"/>
          </a:p>
        </p:txBody>
      </p:sp>
      <p:sp>
        <p:nvSpPr>
          <p:cNvPr id="287" name="Google Shape;287;p48"/>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Practical Definition for Organizational Strategy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9"/>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Yann Lecun's Modular Cognitive Architecture</a:t>
            </a:r>
            <a:endParaRPr/>
          </a:p>
        </p:txBody>
      </p:sp>
      <p:sp>
        <p:nvSpPr>
          <p:cNvPr id="293" name="Google Shape;293;p49"/>
          <p:cNvSpPr txBox="1">
            <a:spLocks noGrp="1"/>
          </p:cNvSpPr>
          <p:nvPr>
            <p:ph type="body" idx="1"/>
          </p:nvPr>
        </p:nvSpPr>
        <p:spPr>
          <a:xfrm>
            <a:off x="4782875" y="923275"/>
            <a:ext cx="3546300" cy="317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World Models</a:t>
            </a:r>
            <a:r>
              <a:rPr lang="en"/>
              <a:t> are used to predict the future state based on your actions</a:t>
            </a:r>
            <a:endParaRPr/>
          </a:p>
          <a:p>
            <a:pPr marL="0" lvl="0" indent="0" algn="l" rtl="0">
              <a:spcBef>
                <a:spcPts val="1200"/>
              </a:spcBef>
              <a:spcAft>
                <a:spcPts val="1200"/>
              </a:spcAft>
              <a:buNone/>
            </a:pPr>
            <a:r>
              <a:rPr lang="en" b="1"/>
              <a:t>Planning</a:t>
            </a:r>
            <a:r>
              <a:rPr lang="en"/>
              <a:t> is about understanding how actions change world models in the future</a:t>
            </a:r>
            <a:endParaRPr/>
          </a:p>
        </p:txBody>
      </p:sp>
      <p:sp>
        <p:nvSpPr>
          <p:cNvPr id="294" name="Google Shape;294;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295" name="Google Shape;295;p49"/>
          <p:cNvSpPr txBox="1"/>
          <p:nvPr/>
        </p:nvSpPr>
        <p:spPr>
          <a:xfrm>
            <a:off x="1379275" y="4801375"/>
            <a:ext cx="68043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rgbClr val="7F7F7F"/>
                </a:solidFill>
              </a:rPr>
              <a:t>YouTube: https://youtu.be/MiqLoAZFRSE?si=KvFwiDTgt0bUMo0H&amp;t=1288</a:t>
            </a:r>
            <a:endParaRPr sz="1200">
              <a:solidFill>
                <a:srgbClr val="7F7F7F"/>
              </a:solidFill>
            </a:endParaRPr>
          </a:p>
        </p:txBody>
      </p:sp>
      <p:pic>
        <p:nvPicPr>
          <p:cNvPr id="296" name="Google Shape;296;p49"/>
          <p:cNvPicPr preferRelativeResize="0"/>
          <p:nvPr/>
        </p:nvPicPr>
        <p:blipFill>
          <a:blip r:embed="rId3">
            <a:alphaModFix/>
          </a:blip>
          <a:stretch>
            <a:fillRect/>
          </a:stretch>
        </p:blipFill>
        <p:spPr>
          <a:xfrm>
            <a:off x="418100" y="768975"/>
            <a:ext cx="4109346" cy="3570700"/>
          </a:xfrm>
          <a:prstGeom prst="rect">
            <a:avLst/>
          </a:prstGeom>
          <a:noFill/>
          <a:ln>
            <a:noFill/>
          </a:ln>
        </p:spPr>
      </p:pic>
      <p:sp>
        <p:nvSpPr>
          <p:cNvPr id="297" name="Google Shape;297;p49"/>
          <p:cNvSpPr txBox="1"/>
          <p:nvPr/>
        </p:nvSpPr>
        <p:spPr>
          <a:xfrm>
            <a:off x="2533800" y="4385875"/>
            <a:ext cx="54663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2"/>
                </a:solidFill>
              </a:rPr>
              <a:t>Source: https://openreview.net/pdf?id=BZ5a1r-kVsf</a:t>
            </a:r>
            <a:endParaRPr sz="12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0"/>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Knowledge Representation</a:t>
            </a:r>
            <a:endParaRPr/>
          </a:p>
        </p:txBody>
      </p:sp>
      <p:sp>
        <p:nvSpPr>
          <p:cNvPr id="303" name="Google Shape;303;p50"/>
          <p:cNvSpPr txBox="1">
            <a:spLocks noGrp="1"/>
          </p:cNvSpPr>
          <p:nvPr>
            <p:ph type="body" idx="1"/>
          </p:nvPr>
        </p:nvSpPr>
        <p:spPr>
          <a:xfrm>
            <a:off x="2486350" y="1015400"/>
            <a:ext cx="6327000" cy="1883400"/>
          </a:xfrm>
          <a:prstGeom prst="rect">
            <a:avLst/>
          </a:prstGeom>
        </p:spPr>
        <p:txBody>
          <a:bodyPr spcFirstLastPara="1" wrap="square" lIns="91425" tIns="91425" rIns="91425" bIns="91425" anchor="t" anchorCtr="0">
            <a:normAutofit/>
          </a:bodyPr>
          <a:lstStyle/>
          <a:p>
            <a:pPr marL="0" lvl="0" indent="0" algn="l" rtl="0">
              <a:lnSpc>
                <a:spcPct val="138750"/>
              </a:lnSpc>
              <a:spcBef>
                <a:spcPts val="0"/>
              </a:spcBef>
              <a:spcAft>
                <a:spcPts val="0"/>
              </a:spcAft>
              <a:buClr>
                <a:schemeClr val="dk1"/>
              </a:buClr>
              <a:buSzPts val="1100"/>
              <a:buFont typeface="Arial"/>
              <a:buNone/>
            </a:pPr>
            <a:r>
              <a:rPr lang="en" sz="2000">
                <a:solidFill>
                  <a:srgbClr val="101010"/>
                </a:solidFill>
                <a:highlight>
                  <a:srgbClr val="FFFFFF"/>
                </a:highlight>
              </a:rPr>
              <a:t>The key to artificial intelligence has always been the </a:t>
            </a:r>
            <a:r>
              <a:rPr lang="en" sz="2000" b="1">
                <a:solidFill>
                  <a:srgbClr val="101010"/>
                </a:solidFill>
                <a:highlight>
                  <a:srgbClr val="FFFFFF"/>
                </a:highlight>
              </a:rPr>
              <a:t>representation</a:t>
            </a:r>
            <a:r>
              <a:rPr lang="en" sz="2000">
                <a:solidFill>
                  <a:srgbClr val="101010"/>
                </a:solidFill>
                <a:highlight>
                  <a:srgbClr val="FFFFFF"/>
                </a:highlight>
              </a:rPr>
              <a:t>.</a:t>
            </a:r>
            <a:endParaRPr sz="2000">
              <a:solidFill>
                <a:srgbClr val="101010"/>
              </a:solidFill>
              <a:highlight>
                <a:srgbClr val="FFFFFF"/>
              </a:highlight>
            </a:endParaRPr>
          </a:p>
          <a:p>
            <a:pPr marL="0" lvl="0" indent="0" algn="l" rtl="0">
              <a:spcBef>
                <a:spcPts val="1100"/>
              </a:spcBef>
              <a:spcAft>
                <a:spcPts val="0"/>
              </a:spcAft>
              <a:buClr>
                <a:schemeClr val="dk1"/>
              </a:buClr>
              <a:buSzPts val="1100"/>
              <a:buFont typeface="Arial"/>
              <a:buNone/>
            </a:pPr>
            <a:endParaRPr sz="1100">
              <a:solidFill>
                <a:schemeClr val="dk1"/>
              </a:solidFill>
            </a:endParaRPr>
          </a:p>
          <a:p>
            <a:pPr marL="457200" lvl="0" indent="-342900" algn="l" rtl="0">
              <a:spcBef>
                <a:spcPts val="0"/>
              </a:spcBef>
              <a:spcAft>
                <a:spcPts val="0"/>
              </a:spcAft>
              <a:buSzPts val="1800"/>
              <a:buChar char="-"/>
            </a:pPr>
            <a:r>
              <a:rPr lang="en"/>
              <a:t>Jeff Hawkins</a:t>
            </a:r>
            <a:endParaRPr/>
          </a:p>
        </p:txBody>
      </p:sp>
      <p:sp>
        <p:nvSpPr>
          <p:cNvPr id="304" name="Google Shape;304;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305" name="Google Shape;305;p50"/>
          <p:cNvPicPr preferRelativeResize="0"/>
          <p:nvPr/>
        </p:nvPicPr>
        <p:blipFill>
          <a:blip r:embed="rId3">
            <a:alphaModFix/>
          </a:blip>
          <a:stretch>
            <a:fillRect/>
          </a:stretch>
        </p:blipFill>
        <p:spPr>
          <a:xfrm>
            <a:off x="437100" y="1092200"/>
            <a:ext cx="1552575" cy="1409700"/>
          </a:xfrm>
          <a:prstGeom prst="rect">
            <a:avLst/>
          </a:prstGeom>
          <a:noFill/>
          <a:ln>
            <a:noFill/>
          </a:ln>
        </p:spPr>
      </p:pic>
      <p:pic>
        <p:nvPicPr>
          <p:cNvPr id="306" name="Google Shape;306;p50"/>
          <p:cNvPicPr preferRelativeResize="0"/>
          <p:nvPr/>
        </p:nvPicPr>
        <p:blipFill>
          <a:blip r:embed="rId4">
            <a:alphaModFix/>
          </a:blip>
          <a:stretch>
            <a:fillRect/>
          </a:stretch>
        </p:blipFill>
        <p:spPr>
          <a:xfrm>
            <a:off x="4498725" y="2808600"/>
            <a:ext cx="1797600" cy="1797575"/>
          </a:xfrm>
          <a:prstGeom prst="rect">
            <a:avLst/>
          </a:prstGeom>
          <a:noFill/>
          <a:ln w="19050" cap="flat" cmpd="sng">
            <a:solidFill>
              <a:schemeClr val="dk2"/>
            </a:solidFill>
            <a:prstDash val="solid"/>
            <a:round/>
            <a:headEnd type="none" w="sm" len="sm"/>
            <a:tailEnd type="none" w="sm" len="sm"/>
          </a:ln>
        </p:spPr>
      </p:pic>
      <p:pic>
        <p:nvPicPr>
          <p:cNvPr id="307" name="Google Shape;307;p50"/>
          <p:cNvPicPr preferRelativeResize="0"/>
          <p:nvPr/>
        </p:nvPicPr>
        <p:blipFill>
          <a:blip r:embed="rId5">
            <a:alphaModFix/>
          </a:blip>
          <a:stretch>
            <a:fillRect/>
          </a:stretch>
        </p:blipFill>
        <p:spPr>
          <a:xfrm>
            <a:off x="6888075" y="2737450"/>
            <a:ext cx="1191875" cy="17975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1"/>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Algorithms + Data Structures = Programs</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sp>
        <p:nvSpPr>
          <p:cNvPr id="313" name="Google Shape;313;p51"/>
          <p:cNvSpPr txBox="1">
            <a:spLocks noGrp="1"/>
          </p:cNvSpPr>
          <p:nvPr>
            <p:ph type="body" idx="1"/>
          </p:nvPr>
        </p:nvSpPr>
        <p:spPr>
          <a:xfrm>
            <a:off x="4450750" y="863550"/>
            <a:ext cx="4381500" cy="3416400"/>
          </a:xfrm>
          <a:prstGeom prst="rect">
            <a:avLst/>
          </a:prstGeom>
        </p:spPr>
        <p:txBody>
          <a:bodyPr spcFirstLastPara="1" wrap="square" lIns="91425" tIns="91425" rIns="91425" bIns="91425" anchor="t" anchorCtr="0">
            <a:normAutofit/>
          </a:bodyPr>
          <a:lstStyle/>
          <a:p>
            <a:pPr marL="457200" marR="152400" lvl="0" indent="-342900" algn="l" rtl="0">
              <a:lnSpc>
                <a:spcPct val="142857"/>
              </a:lnSpc>
              <a:spcBef>
                <a:spcPts val="300"/>
              </a:spcBef>
              <a:spcAft>
                <a:spcPts val="0"/>
              </a:spcAft>
              <a:buSzPts val="1800"/>
              <a:buChar char="●"/>
            </a:pPr>
            <a:r>
              <a:rPr lang="en"/>
              <a:t>1976 book written by Niklaus Wirth</a:t>
            </a:r>
            <a:endParaRPr/>
          </a:p>
          <a:p>
            <a:pPr marL="457200" marR="152400" lvl="0" indent="-342900" algn="l" rtl="0">
              <a:lnSpc>
                <a:spcPct val="142857"/>
              </a:lnSpc>
              <a:spcBef>
                <a:spcPts val="0"/>
              </a:spcBef>
              <a:spcAft>
                <a:spcPts val="0"/>
              </a:spcAft>
              <a:buSzPts val="1800"/>
              <a:buChar char="●"/>
            </a:pPr>
            <a:r>
              <a:rPr lang="en"/>
              <a:t>Algorithms and data structures are inherently related</a:t>
            </a:r>
            <a:endParaRPr/>
          </a:p>
          <a:p>
            <a:pPr marL="457200" marR="152400" lvl="0" indent="-342900" algn="l" rtl="0">
              <a:lnSpc>
                <a:spcPct val="142857"/>
              </a:lnSpc>
              <a:spcBef>
                <a:spcPts val="0"/>
              </a:spcBef>
              <a:spcAft>
                <a:spcPts val="0"/>
              </a:spcAft>
              <a:buSzPts val="1800"/>
              <a:buChar char="●"/>
            </a:pPr>
            <a:r>
              <a:rPr lang="en"/>
              <a:t>Algorithms + Representation = AI</a:t>
            </a:r>
            <a:endParaRPr/>
          </a:p>
          <a:p>
            <a:pPr marL="0" marR="152400" lvl="0" indent="0" algn="l" rtl="0">
              <a:lnSpc>
                <a:spcPct val="142857"/>
              </a:lnSpc>
              <a:spcBef>
                <a:spcPts val="300"/>
              </a:spcBef>
              <a:spcAft>
                <a:spcPts val="0"/>
              </a:spcAft>
              <a:buNone/>
            </a:pPr>
            <a:endParaRPr/>
          </a:p>
          <a:p>
            <a:pPr marL="0" marR="152400" lvl="0" indent="0" algn="l" rtl="0">
              <a:lnSpc>
                <a:spcPct val="142857"/>
              </a:lnSpc>
              <a:spcBef>
                <a:spcPts val="300"/>
              </a:spcBef>
              <a:spcAft>
                <a:spcPts val="0"/>
              </a:spcAft>
              <a:buClr>
                <a:schemeClr val="dk1"/>
              </a:buClr>
              <a:buSzPts val="1100"/>
              <a:buFont typeface="Arial"/>
              <a:buNone/>
            </a:pPr>
            <a:endParaRPr/>
          </a:p>
        </p:txBody>
      </p:sp>
      <p:sp>
        <p:nvSpPr>
          <p:cNvPr id="314" name="Google Shape;314;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315" name="Google Shape;315;p51"/>
          <p:cNvSpPr txBox="1"/>
          <p:nvPr/>
        </p:nvSpPr>
        <p:spPr>
          <a:xfrm>
            <a:off x="635825" y="488350"/>
            <a:ext cx="5466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316" name="Google Shape;316;p51"/>
          <p:cNvPicPr preferRelativeResize="0"/>
          <p:nvPr/>
        </p:nvPicPr>
        <p:blipFill>
          <a:blip r:embed="rId3">
            <a:alphaModFix/>
          </a:blip>
          <a:stretch>
            <a:fillRect/>
          </a:stretch>
        </p:blipFill>
        <p:spPr>
          <a:xfrm>
            <a:off x="854650" y="863550"/>
            <a:ext cx="2548963" cy="3888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4"/>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Content License</a:t>
            </a:r>
            <a:endParaRPr/>
          </a:p>
        </p:txBody>
      </p:sp>
      <p:sp>
        <p:nvSpPr>
          <p:cNvPr id="179" name="Google Shape;179;p34"/>
          <p:cNvSpPr txBox="1">
            <a:spLocks noGrp="1"/>
          </p:cNvSpPr>
          <p:nvPr>
            <p:ph type="body" idx="1"/>
          </p:nvPr>
        </p:nvSpPr>
        <p:spPr>
          <a:xfrm>
            <a:off x="311700" y="3344800"/>
            <a:ext cx="8520600" cy="1627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700">
                <a:solidFill>
                  <a:schemeClr val="dk1"/>
                </a:solidFill>
                <a:highlight>
                  <a:srgbClr val="FFFFFF"/>
                </a:highlight>
                <a:latin typeface="Roboto"/>
                <a:ea typeface="Roboto"/>
                <a:cs typeface="Roboto"/>
                <a:sym typeface="Roboto"/>
              </a:rPr>
              <a:t>You are free to:</a:t>
            </a:r>
            <a:endParaRPr sz="1700">
              <a:solidFill>
                <a:schemeClr val="dk1"/>
              </a:solidFill>
              <a:highlight>
                <a:srgbClr val="FFFFFF"/>
              </a:highlight>
              <a:latin typeface="Roboto"/>
              <a:ea typeface="Roboto"/>
              <a:cs typeface="Roboto"/>
              <a:sym typeface="Roboto"/>
            </a:endParaRPr>
          </a:p>
          <a:p>
            <a:pPr marL="736600" lvl="0" indent="-336550" algn="l" rtl="0">
              <a:spcBef>
                <a:spcPts val="1200"/>
              </a:spcBef>
              <a:spcAft>
                <a:spcPts val="0"/>
              </a:spcAft>
              <a:buClr>
                <a:schemeClr val="dk1"/>
              </a:buClr>
              <a:buSzPts val="1700"/>
              <a:buFont typeface="Roboto"/>
              <a:buChar char="●"/>
            </a:pPr>
            <a:r>
              <a:rPr lang="en" sz="1700" b="1">
                <a:solidFill>
                  <a:schemeClr val="dk1"/>
                </a:solidFill>
                <a:highlight>
                  <a:srgbClr val="FFFFFF"/>
                </a:highlight>
                <a:latin typeface="Roboto"/>
                <a:ea typeface="Roboto"/>
                <a:cs typeface="Roboto"/>
                <a:sym typeface="Roboto"/>
              </a:rPr>
              <a:t>Share</a:t>
            </a:r>
            <a:r>
              <a:rPr lang="en" sz="1700">
                <a:solidFill>
                  <a:schemeClr val="dk1"/>
                </a:solidFill>
                <a:highlight>
                  <a:srgbClr val="FFFFFF"/>
                </a:highlight>
                <a:latin typeface="Roboto"/>
                <a:ea typeface="Roboto"/>
                <a:cs typeface="Roboto"/>
                <a:sym typeface="Roboto"/>
              </a:rPr>
              <a:t> — copy and redistribute the material in any medium or format</a:t>
            </a:r>
            <a:endParaRPr sz="1700">
              <a:solidFill>
                <a:schemeClr val="dk1"/>
              </a:solidFill>
              <a:highlight>
                <a:srgbClr val="FFFFFF"/>
              </a:highlight>
              <a:latin typeface="Roboto"/>
              <a:ea typeface="Roboto"/>
              <a:cs typeface="Roboto"/>
              <a:sym typeface="Roboto"/>
            </a:endParaRPr>
          </a:p>
          <a:p>
            <a:pPr marL="736600" lvl="0" indent="-336550" algn="l" rtl="0">
              <a:spcBef>
                <a:spcPts val="0"/>
              </a:spcBef>
              <a:spcAft>
                <a:spcPts val="0"/>
              </a:spcAft>
              <a:buClr>
                <a:schemeClr val="dk1"/>
              </a:buClr>
              <a:buSzPts val="1700"/>
              <a:buFont typeface="Roboto"/>
              <a:buChar char="●"/>
            </a:pPr>
            <a:r>
              <a:rPr lang="en" sz="1700" b="1">
                <a:solidFill>
                  <a:schemeClr val="dk1"/>
                </a:solidFill>
                <a:highlight>
                  <a:srgbClr val="FFFFFF"/>
                </a:highlight>
                <a:latin typeface="Roboto"/>
                <a:ea typeface="Roboto"/>
                <a:cs typeface="Roboto"/>
                <a:sym typeface="Roboto"/>
              </a:rPr>
              <a:t>Adapt</a:t>
            </a:r>
            <a:r>
              <a:rPr lang="en" sz="1700">
                <a:solidFill>
                  <a:schemeClr val="dk1"/>
                </a:solidFill>
                <a:highlight>
                  <a:srgbClr val="FFFFFF"/>
                </a:highlight>
                <a:latin typeface="Roboto"/>
                <a:ea typeface="Roboto"/>
                <a:cs typeface="Roboto"/>
                <a:sym typeface="Roboto"/>
              </a:rPr>
              <a:t> — remix, transform, and build upon the material</a:t>
            </a:r>
            <a:endParaRPr sz="1700">
              <a:solidFill>
                <a:schemeClr val="dk1"/>
              </a:solidFill>
              <a:highlight>
                <a:srgbClr val="FFFFFF"/>
              </a:highlight>
              <a:latin typeface="Roboto"/>
              <a:ea typeface="Roboto"/>
              <a:cs typeface="Roboto"/>
              <a:sym typeface="Roboto"/>
            </a:endParaRPr>
          </a:p>
          <a:p>
            <a:pPr marL="0" lvl="0" indent="0" algn="l" rtl="0">
              <a:spcBef>
                <a:spcPts val="1200"/>
              </a:spcBef>
              <a:spcAft>
                <a:spcPts val="1200"/>
              </a:spcAft>
              <a:buClr>
                <a:schemeClr val="dk1"/>
              </a:buClr>
              <a:buSzPts val="1100"/>
              <a:buFont typeface="Arial"/>
              <a:buNone/>
            </a:pPr>
            <a:r>
              <a:rPr lang="en" sz="1700">
                <a:solidFill>
                  <a:schemeClr val="dk1"/>
                </a:solidFill>
                <a:highlight>
                  <a:srgbClr val="FFFFFF"/>
                </a:highlight>
                <a:latin typeface="Roboto"/>
                <a:ea typeface="Roboto"/>
                <a:cs typeface="Roboto"/>
                <a:sym typeface="Roboto"/>
              </a:rPr>
              <a:t>The licensor cannot revoke these freedoms as long as you follow the license terms.</a:t>
            </a:r>
            <a:endParaRPr sz="2300"/>
          </a:p>
        </p:txBody>
      </p:sp>
      <p:sp>
        <p:nvSpPr>
          <p:cNvPr id="180" name="Google Shape;18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181" name="Google Shape;181;p34"/>
          <p:cNvPicPr preferRelativeResize="0"/>
          <p:nvPr/>
        </p:nvPicPr>
        <p:blipFill>
          <a:blip r:embed="rId3">
            <a:alphaModFix/>
          </a:blip>
          <a:stretch>
            <a:fillRect/>
          </a:stretch>
        </p:blipFill>
        <p:spPr>
          <a:xfrm>
            <a:off x="785763" y="992425"/>
            <a:ext cx="7686675" cy="2171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2"/>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 Need More Systems Thinkers in Healthcare</a:t>
            </a:r>
            <a:endParaRPr/>
          </a:p>
        </p:txBody>
      </p:sp>
      <p:sp>
        <p:nvSpPr>
          <p:cNvPr id="322" name="Google Shape;322;p52"/>
          <p:cNvSpPr txBox="1">
            <a:spLocks noGrp="1"/>
          </p:cNvSpPr>
          <p:nvPr>
            <p:ph type="body" idx="1"/>
          </p:nvPr>
        </p:nvSpPr>
        <p:spPr>
          <a:xfrm>
            <a:off x="311700" y="863550"/>
            <a:ext cx="8520600" cy="177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The creation of our group was driven by the fact that many if not most of the organizations in the biomedical and Healthcare industries </a:t>
            </a:r>
            <a:r>
              <a:rPr lang="en" b="1"/>
              <a:t>do not necessary recognize or understand the value of systems engineering</a:t>
            </a:r>
            <a:r>
              <a:rPr lang="en"/>
              <a:t> and could thus benefit from the application of INCOSE principles.</a:t>
            </a:r>
            <a:endParaRPr/>
          </a:p>
        </p:txBody>
      </p:sp>
      <p:sp>
        <p:nvSpPr>
          <p:cNvPr id="323" name="Google Shape;323;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3"/>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Generative AI Architectural Concepts and Patterns</a:t>
            </a:r>
            <a:endParaRPr/>
          </a:p>
        </p:txBody>
      </p:sp>
      <p:sp>
        <p:nvSpPr>
          <p:cNvPr id="329" name="Google Shape;329;p53"/>
          <p:cNvSpPr txBox="1">
            <a:spLocks noGrp="1"/>
          </p:cNvSpPr>
          <p:nvPr>
            <p:ph type="body" idx="1"/>
          </p:nvPr>
        </p:nvSpPr>
        <p:spPr>
          <a:xfrm>
            <a:off x="4479200" y="4508075"/>
            <a:ext cx="3508500" cy="393600"/>
          </a:xfrm>
          <a:prstGeom prst="rect">
            <a:avLst/>
          </a:prstGeom>
        </p:spPr>
        <p:txBody>
          <a:bodyPr spcFirstLastPara="1" wrap="square" lIns="91425" tIns="91425" rIns="91425" bIns="91425" anchor="t" anchorCtr="0">
            <a:normAutofit fontScale="32500" lnSpcReduction="20000"/>
          </a:bodyPr>
          <a:lstStyle/>
          <a:p>
            <a:pPr marL="0" lvl="0" indent="0" algn="r" rtl="0">
              <a:spcBef>
                <a:spcPts val="0"/>
              </a:spcBef>
              <a:spcAft>
                <a:spcPts val="1200"/>
              </a:spcAft>
              <a:buNone/>
            </a:pPr>
            <a:r>
              <a:rPr lang="en" sz="1200"/>
              <a:t>https://dmccreary.github.io/genai-arch-patterns/</a:t>
            </a:r>
            <a:endParaRPr sz="1200"/>
          </a:p>
        </p:txBody>
      </p:sp>
      <p:sp>
        <p:nvSpPr>
          <p:cNvPr id="330" name="Google Shape;330;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pic>
        <p:nvPicPr>
          <p:cNvPr id="331" name="Google Shape;331;p53"/>
          <p:cNvPicPr preferRelativeResize="0"/>
          <p:nvPr/>
        </p:nvPicPr>
        <p:blipFill>
          <a:blip r:embed="rId3">
            <a:alphaModFix/>
          </a:blip>
          <a:stretch>
            <a:fillRect/>
          </a:stretch>
        </p:blipFill>
        <p:spPr>
          <a:xfrm>
            <a:off x="418100" y="807475"/>
            <a:ext cx="5304175" cy="3562224"/>
          </a:xfrm>
          <a:prstGeom prst="rect">
            <a:avLst/>
          </a:prstGeom>
          <a:noFill/>
          <a:ln>
            <a:noFill/>
          </a:ln>
        </p:spPr>
      </p:pic>
      <p:sp>
        <p:nvSpPr>
          <p:cNvPr id="332" name="Google Shape;332;p53"/>
          <p:cNvSpPr txBox="1"/>
          <p:nvPr/>
        </p:nvSpPr>
        <p:spPr>
          <a:xfrm>
            <a:off x="5580000" y="768975"/>
            <a:ext cx="2799600" cy="3355500"/>
          </a:xfrm>
          <a:prstGeom prst="rect">
            <a:avLst/>
          </a:prstGeom>
          <a:noFill/>
          <a:ln>
            <a:noFill/>
          </a:ln>
        </p:spPr>
        <p:txBody>
          <a:bodyPr spcFirstLastPara="1" wrap="square" lIns="91425" tIns="91425" rIns="91425" bIns="91425" anchor="t" anchorCtr="0">
            <a:spAutoFit/>
          </a:bodyPr>
          <a:lstStyle/>
          <a:p>
            <a:pPr marL="736600" lvl="0" indent="-330200" algn="l" rtl="0">
              <a:lnSpc>
                <a:spcPct val="115000"/>
              </a:lnSpc>
              <a:spcBef>
                <a:spcPts val="1200"/>
              </a:spcBef>
              <a:spcAft>
                <a:spcPts val="0"/>
              </a:spcAft>
              <a:buClr>
                <a:schemeClr val="dk1"/>
              </a:buClr>
              <a:buSzPts val="1600"/>
              <a:buFont typeface="Roboto"/>
              <a:buAutoNum type="arabicPeriod"/>
            </a:pPr>
            <a:r>
              <a:rPr lang="en" sz="1600">
                <a:solidFill>
                  <a:schemeClr val="dk1"/>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Large-language Models</a:t>
            </a:r>
            <a:endParaRPr sz="1600">
              <a:solidFill>
                <a:schemeClr val="dk1"/>
              </a:solidFill>
              <a:highlight>
                <a:srgbClr val="FFFFFF"/>
              </a:highlight>
              <a:latin typeface="Roboto"/>
              <a:ea typeface="Roboto"/>
              <a:cs typeface="Roboto"/>
              <a:sym typeface="Roboto"/>
            </a:endParaRPr>
          </a:p>
          <a:p>
            <a:pPr marL="736600" lvl="0" indent="-330200" algn="l" rtl="0">
              <a:lnSpc>
                <a:spcPct val="115000"/>
              </a:lnSpc>
              <a:spcBef>
                <a:spcPts val="0"/>
              </a:spcBef>
              <a:spcAft>
                <a:spcPts val="0"/>
              </a:spcAft>
              <a:buClr>
                <a:schemeClr val="dk1"/>
              </a:buClr>
              <a:buSzPts val="1600"/>
              <a:buFont typeface="Roboto"/>
              <a:buAutoNum type="arabicPeriod"/>
            </a:pPr>
            <a:r>
              <a:rPr lang="en" sz="1600">
                <a:solidFill>
                  <a:schemeClr val="dk1"/>
                </a:solidFill>
                <a:highlight>
                  <a:srgbClr val="FFFFFF"/>
                </a:highlight>
                <a:latin typeface="Roboto"/>
                <a:ea typeface="Roboto"/>
                <a:cs typeface="Roboto"/>
                <a:sym typeface="Roboto"/>
              </a:rPr>
              <a:t>Generative AI</a:t>
            </a:r>
            <a:endParaRPr sz="1600">
              <a:solidFill>
                <a:schemeClr val="dk1"/>
              </a:solidFill>
              <a:highlight>
                <a:srgbClr val="FFFFFF"/>
              </a:highlight>
              <a:latin typeface="Roboto"/>
              <a:ea typeface="Roboto"/>
              <a:cs typeface="Roboto"/>
              <a:sym typeface="Roboto"/>
            </a:endParaRPr>
          </a:p>
          <a:p>
            <a:pPr marL="736600" lvl="0" indent="-330200" algn="l" rtl="0">
              <a:lnSpc>
                <a:spcPct val="115000"/>
              </a:lnSpc>
              <a:spcBef>
                <a:spcPts val="0"/>
              </a:spcBef>
              <a:spcAft>
                <a:spcPts val="0"/>
              </a:spcAft>
              <a:buClr>
                <a:schemeClr val="dk1"/>
              </a:buClr>
              <a:buSzPts val="1600"/>
              <a:buFont typeface="Roboto"/>
              <a:buAutoNum type="arabicPeriod"/>
            </a:pPr>
            <a:r>
              <a:rPr lang="en" sz="1600">
                <a:solidFill>
                  <a:schemeClr val="dk1"/>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Chatbots</a:t>
            </a:r>
            <a:endParaRPr sz="1600">
              <a:solidFill>
                <a:schemeClr val="dk1"/>
              </a:solidFill>
              <a:highlight>
                <a:srgbClr val="FFFFFF"/>
              </a:highlight>
              <a:latin typeface="Roboto"/>
              <a:ea typeface="Roboto"/>
              <a:cs typeface="Roboto"/>
              <a:sym typeface="Roboto"/>
            </a:endParaRPr>
          </a:p>
          <a:p>
            <a:pPr marL="736600" lvl="0" indent="-330200" algn="l" rtl="0">
              <a:lnSpc>
                <a:spcPct val="115000"/>
              </a:lnSpc>
              <a:spcBef>
                <a:spcPts val="0"/>
              </a:spcBef>
              <a:spcAft>
                <a:spcPts val="0"/>
              </a:spcAft>
              <a:buClr>
                <a:schemeClr val="dk1"/>
              </a:buClr>
              <a:buSzPts val="1600"/>
              <a:buFont typeface="Roboto"/>
              <a:buAutoNum type="arabicPeriod"/>
            </a:pPr>
            <a:r>
              <a:rPr lang="en" sz="1600">
                <a:solidFill>
                  <a:schemeClr val="dk1"/>
                </a:solidFill>
                <a:highlight>
                  <a:srgbClr val="FFFFFF"/>
                </a:highlight>
                <a:latin typeface="Roboto"/>
                <a:ea typeface="Roboto"/>
                <a:cs typeface="Roboto"/>
                <a:sym typeface="Roboto"/>
              </a:rPr>
              <a:t>Agents</a:t>
            </a:r>
            <a:endParaRPr sz="1600">
              <a:solidFill>
                <a:schemeClr val="dk1"/>
              </a:solidFill>
              <a:highlight>
                <a:srgbClr val="FFFFFF"/>
              </a:highlight>
              <a:latin typeface="Roboto"/>
              <a:ea typeface="Roboto"/>
              <a:cs typeface="Roboto"/>
              <a:sym typeface="Roboto"/>
            </a:endParaRPr>
          </a:p>
          <a:p>
            <a:pPr marL="736600" lvl="0" indent="-330200" algn="l" rtl="0">
              <a:lnSpc>
                <a:spcPct val="115000"/>
              </a:lnSpc>
              <a:spcBef>
                <a:spcPts val="0"/>
              </a:spcBef>
              <a:spcAft>
                <a:spcPts val="0"/>
              </a:spcAft>
              <a:buClr>
                <a:schemeClr val="dk1"/>
              </a:buClr>
              <a:buSzPts val="1600"/>
              <a:buFont typeface="Roboto"/>
              <a:buAutoNum type="arabicPeriod"/>
            </a:pPr>
            <a:r>
              <a:rPr lang="en" sz="1600">
                <a:solidFill>
                  <a:schemeClr val="dk1"/>
                </a:solidFill>
                <a:highlight>
                  <a:srgbClr val="FFFFFF"/>
                </a:highlight>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Similarity and Embeddings</a:t>
            </a:r>
            <a:endParaRPr sz="1600">
              <a:solidFill>
                <a:schemeClr val="dk1"/>
              </a:solidFill>
              <a:highlight>
                <a:srgbClr val="FFFFFF"/>
              </a:highlight>
              <a:latin typeface="Roboto"/>
              <a:ea typeface="Roboto"/>
              <a:cs typeface="Roboto"/>
              <a:sym typeface="Roboto"/>
            </a:endParaRPr>
          </a:p>
          <a:p>
            <a:pPr marL="736600" lvl="0" indent="-330200" algn="l" rtl="0">
              <a:lnSpc>
                <a:spcPct val="115000"/>
              </a:lnSpc>
              <a:spcBef>
                <a:spcPts val="0"/>
              </a:spcBef>
              <a:spcAft>
                <a:spcPts val="0"/>
              </a:spcAft>
              <a:buClr>
                <a:schemeClr val="dk1"/>
              </a:buClr>
              <a:buSzPts val="1600"/>
              <a:buFont typeface="Roboto"/>
              <a:buAutoNum type="arabicPeriod"/>
            </a:pPr>
            <a:r>
              <a:rPr lang="en" sz="1600">
                <a:solidFill>
                  <a:schemeClr val="dk1"/>
                </a:solidFill>
                <a:highlight>
                  <a:srgbClr val="FFFFFF"/>
                </a:highlight>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Knowledge Graphs</a:t>
            </a:r>
            <a:endParaRPr sz="1600">
              <a:solidFill>
                <a:schemeClr val="dk1"/>
              </a:solidFill>
              <a:highlight>
                <a:srgbClr val="FFFFFF"/>
              </a:highlight>
              <a:latin typeface="Roboto"/>
              <a:ea typeface="Roboto"/>
              <a:cs typeface="Roboto"/>
              <a:sym typeface="Roboto"/>
            </a:endParaRPr>
          </a:p>
          <a:p>
            <a:pPr marL="736600" lvl="0" indent="-330200" algn="l" rtl="0">
              <a:lnSpc>
                <a:spcPct val="115000"/>
              </a:lnSpc>
              <a:spcBef>
                <a:spcPts val="0"/>
              </a:spcBef>
              <a:spcAft>
                <a:spcPts val="0"/>
              </a:spcAft>
              <a:buClr>
                <a:schemeClr val="dk1"/>
              </a:buClr>
              <a:buSzPts val="1600"/>
              <a:buFont typeface="Roboto"/>
              <a:buAutoNum type="arabicPeriod"/>
            </a:pPr>
            <a:r>
              <a:rPr lang="en" sz="1600">
                <a:solidFill>
                  <a:schemeClr val="dk1"/>
                </a:solidFill>
                <a:highlight>
                  <a:srgbClr val="FFFFFF"/>
                </a:highlight>
                <a:uFill>
                  <a:noFill/>
                </a:uFill>
                <a:latin typeface="Roboto"/>
                <a:ea typeface="Roboto"/>
                <a:cs typeface="Roboto"/>
                <a:sym typeface="Roboto"/>
                <a:hlinkClick r:id="rId8">
                  <a:extLst>
                    <a:ext uri="{A12FA001-AC4F-418D-AE19-62706E023703}">
                      <ahyp:hlinkClr xmlns:ahyp="http://schemas.microsoft.com/office/drawing/2018/hyperlinkcolor" val="tx"/>
                    </a:ext>
                  </a:extLst>
                </a:hlinkClick>
              </a:rPr>
              <a:t>Concept Indexes</a:t>
            </a:r>
            <a:endParaRPr sz="1600">
              <a:solidFill>
                <a:schemeClr val="dk1"/>
              </a:solidFill>
              <a:highlight>
                <a:srgbClr val="FFFFFF"/>
              </a:highlight>
              <a:latin typeface="Roboto"/>
              <a:ea typeface="Roboto"/>
              <a:cs typeface="Roboto"/>
              <a:sym typeface="Roboto"/>
            </a:endParaRPr>
          </a:p>
          <a:p>
            <a:pPr marL="736600" lvl="0" indent="-330200" algn="l" rtl="0">
              <a:lnSpc>
                <a:spcPct val="115000"/>
              </a:lnSpc>
              <a:spcBef>
                <a:spcPts val="0"/>
              </a:spcBef>
              <a:spcAft>
                <a:spcPts val="0"/>
              </a:spcAft>
              <a:buClr>
                <a:schemeClr val="dk1"/>
              </a:buClr>
              <a:buSzPts val="1600"/>
              <a:buFont typeface="Roboto"/>
              <a:buAutoNum type="arabicPeriod"/>
            </a:pPr>
            <a:r>
              <a:rPr lang="en" sz="1600">
                <a:solidFill>
                  <a:schemeClr val="dk1"/>
                </a:solidFill>
                <a:highlight>
                  <a:srgbClr val="FFFFFF"/>
                </a:highlight>
                <a:latin typeface="Roboto"/>
                <a:ea typeface="Roboto"/>
                <a:cs typeface="Roboto"/>
                <a:sym typeface="Roboto"/>
              </a:rPr>
              <a:t>Vector Databases</a:t>
            </a:r>
            <a:endParaRPr sz="16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22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4"/>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of Systems Engineering</a:t>
            </a:r>
            <a:endParaRPr/>
          </a:p>
        </p:txBody>
      </p:sp>
      <p:sp>
        <p:nvSpPr>
          <p:cNvPr id="338" name="Google Shape;338;p54"/>
          <p:cNvSpPr txBox="1">
            <a:spLocks noGrp="1"/>
          </p:cNvSpPr>
          <p:nvPr>
            <p:ph type="body" idx="1"/>
          </p:nvPr>
        </p:nvSpPr>
        <p:spPr>
          <a:xfrm>
            <a:off x="311700" y="768975"/>
            <a:ext cx="8520600" cy="4179600"/>
          </a:xfrm>
          <a:prstGeom prst="rect">
            <a:avLst/>
          </a:prstGeom>
        </p:spPr>
        <p:txBody>
          <a:bodyPr spcFirstLastPara="1" wrap="square" lIns="91425" tIns="91425" rIns="91425" bIns="91425" anchor="t" anchorCtr="0">
            <a:noAutofit/>
          </a:bodyPr>
          <a:lstStyle/>
          <a:p>
            <a:pPr marL="457200" lvl="0" indent="-228600" algn="l" rtl="0">
              <a:lnSpc>
                <a:spcPct val="95000"/>
              </a:lnSpc>
              <a:spcBef>
                <a:spcPts val="1500"/>
              </a:spcBef>
              <a:spcAft>
                <a:spcPts val="0"/>
              </a:spcAft>
              <a:buClr>
                <a:srgbClr val="0D0D0D"/>
              </a:buClr>
              <a:buSzPts val="1400"/>
              <a:buFont typeface="Roboto"/>
              <a:buNone/>
            </a:pPr>
            <a:r>
              <a:rPr lang="en" sz="1400" b="1">
                <a:solidFill>
                  <a:srgbClr val="0D0D0D"/>
                </a:solidFill>
                <a:highlight>
                  <a:srgbClr val="FFFFFF"/>
                </a:highlight>
                <a:latin typeface="Roboto"/>
                <a:ea typeface="Roboto"/>
                <a:cs typeface="Roboto"/>
                <a:sym typeface="Roboto"/>
              </a:rPr>
              <a:t>Holistic Approach:</a:t>
            </a:r>
            <a:r>
              <a:rPr lang="en" sz="1400">
                <a:solidFill>
                  <a:srgbClr val="0D0D0D"/>
                </a:solidFill>
                <a:highlight>
                  <a:srgbClr val="FFFFFF"/>
                </a:highlight>
                <a:latin typeface="Roboto"/>
                <a:ea typeface="Roboto"/>
                <a:cs typeface="Roboto"/>
                <a:sym typeface="Roboto"/>
              </a:rPr>
              <a:t> Systems engineering emphasizes a holistic, integrated view of complex systems, ensuring that the system's various components work together to meet the desired objectives. This approach is essential in managing complex projects across different disciplines, such as aerospace, defense, healthcare, and information technology.</a:t>
            </a:r>
            <a:endParaRPr sz="1400">
              <a:solidFill>
                <a:srgbClr val="0D0D0D"/>
              </a:solidFill>
              <a:highlight>
                <a:srgbClr val="FFFFFF"/>
              </a:highlight>
              <a:latin typeface="Roboto"/>
              <a:ea typeface="Roboto"/>
              <a:cs typeface="Roboto"/>
              <a:sym typeface="Roboto"/>
            </a:endParaRPr>
          </a:p>
          <a:p>
            <a:pPr marL="457200" lvl="0" indent="-228600" algn="l" rtl="0">
              <a:lnSpc>
                <a:spcPct val="95000"/>
              </a:lnSpc>
              <a:spcBef>
                <a:spcPts val="0"/>
              </a:spcBef>
              <a:spcAft>
                <a:spcPts val="0"/>
              </a:spcAft>
              <a:buClr>
                <a:srgbClr val="0D0D0D"/>
              </a:buClr>
              <a:buSzPts val="1400"/>
              <a:buFont typeface="Roboto"/>
              <a:buNone/>
            </a:pPr>
            <a:r>
              <a:rPr lang="en" sz="1400" b="1">
                <a:solidFill>
                  <a:srgbClr val="0D0D0D"/>
                </a:solidFill>
                <a:highlight>
                  <a:srgbClr val="FFFFFF"/>
                </a:highlight>
                <a:latin typeface="Roboto"/>
                <a:ea typeface="Roboto"/>
                <a:cs typeface="Roboto"/>
                <a:sym typeface="Roboto"/>
              </a:rPr>
              <a:t>Lifecycle Focus:</a:t>
            </a:r>
            <a:r>
              <a:rPr lang="en" sz="1400">
                <a:solidFill>
                  <a:srgbClr val="0D0D0D"/>
                </a:solidFill>
                <a:highlight>
                  <a:srgbClr val="FFFFFF"/>
                </a:highlight>
                <a:latin typeface="Roboto"/>
                <a:ea typeface="Roboto"/>
                <a:cs typeface="Roboto"/>
                <a:sym typeface="Roboto"/>
              </a:rPr>
              <a:t> Systems engineers consider every phase of a system's life cycle, from concept development through design, production, operation, maintenance, and disposal. This lifecycle focus helps in optimizing the system not only for initial performance but also for long-term sustainability and adaptability.</a:t>
            </a:r>
            <a:endParaRPr sz="1400">
              <a:solidFill>
                <a:srgbClr val="0D0D0D"/>
              </a:solidFill>
              <a:highlight>
                <a:srgbClr val="FFFFFF"/>
              </a:highlight>
              <a:latin typeface="Roboto"/>
              <a:ea typeface="Roboto"/>
              <a:cs typeface="Roboto"/>
              <a:sym typeface="Roboto"/>
            </a:endParaRPr>
          </a:p>
          <a:p>
            <a:pPr marL="457200" lvl="0" indent="-228600" algn="l" rtl="0">
              <a:lnSpc>
                <a:spcPct val="95000"/>
              </a:lnSpc>
              <a:spcBef>
                <a:spcPts val="0"/>
              </a:spcBef>
              <a:spcAft>
                <a:spcPts val="0"/>
              </a:spcAft>
              <a:buClr>
                <a:srgbClr val="0D0D0D"/>
              </a:buClr>
              <a:buSzPts val="1400"/>
              <a:buFont typeface="Roboto"/>
              <a:buNone/>
            </a:pPr>
            <a:r>
              <a:rPr lang="en" sz="1400" b="1">
                <a:solidFill>
                  <a:srgbClr val="0D0D0D"/>
                </a:solidFill>
                <a:highlight>
                  <a:srgbClr val="FFFFFF"/>
                </a:highlight>
                <a:latin typeface="Roboto"/>
                <a:ea typeface="Roboto"/>
                <a:cs typeface="Roboto"/>
                <a:sym typeface="Roboto"/>
              </a:rPr>
              <a:t>Problem Solving: </a:t>
            </a:r>
            <a:r>
              <a:rPr lang="en" sz="1400">
                <a:solidFill>
                  <a:srgbClr val="0D0D0D"/>
                </a:solidFill>
                <a:highlight>
                  <a:srgbClr val="FFFFFF"/>
                </a:highlight>
                <a:latin typeface="Roboto"/>
                <a:ea typeface="Roboto"/>
                <a:cs typeface="Roboto"/>
                <a:sym typeface="Roboto"/>
              </a:rPr>
              <a:t>Systems engineering uses structured problem-solving processes that involve requirements definition, system architecture design, implementation, verification, and validation. This structured approach helps in dealing with complex systems and ensures that all stakeholder requirements are met.</a:t>
            </a:r>
            <a:endParaRPr sz="1400">
              <a:solidFill>
                <a:srgbClr val="0D0D0D"/>
              </a:solidFill>
              <a:highlight>
                <a:srgbClr val="FFFFFF"/>
              </a:highlight>
              <a:latin typeface="Roboto"/>
              <a:ea typeface="Roboto"/>
              <a:cs typeface="Roboto"/>
              <a:sym typeface="Roboto"/>
            </a:endParaRPr>
          </a:p>
          <a:p>
            <a:pPr marL="457200" lvl="0" indent="-228600" algn="l" rtl="0">
              <a:lnSpc>
                <a:spcPct val="95000"/>
              </a:lnSpc>
              <a:spcBef>
                <a:spcPts val="0"/>
              </a:spcBef>
              <a:spcAft>
                <a:spcPts val="0"/>
              </a:spcAft>
              <a:buClr>
                <a:srgbClr val="0D0D0D"/>
              </a:buClr>
              <a:buSzPts val="1400"/>
              <a:buFont typeface="Roboto"/>
              <a:buNone/>
            </a:pPr>
            <a:r>
              <a:rPr lang="en" sz="1400" b="1">
                <a:solidFill>
                  <a:srgbClr val="0D0D0D"/>
                </a:solidFill>
                <a:highlight>
                  <a:srgbClr val="FFFFFF"/>
                </a:highlight>
                <a:latin typeface="Roboto"/>
                <a:ea typeface="Roboto"/>
                <a:cs typeface="Roboto"/>
                <a:sym typeface="Roboto"/>
              </a:rPr>
              <a:t>Stakeholder Needs:</a:t>
            </a:r>
            <a:r>
              <a:rPr lang="en" sz="1400">
                <a:solidFill>
                  <a:srgbClr val="0D0D0D"/>
                </a:solidFill>
                <a:highlight>
                  <a:srgbClr val="FFFFFF"/>
                </a:highlight>
                <a:latin typeface="Roboto"/>
                <a:ea typeface="Roboto"/>
                <a:cs typeface="Roboto"/>
                <a:sym typeface="Roboto"/>
              </a:rPr>
              <a:t> Central to systems engineering is the focus on understanding and balancing the needs of various stakeholders involved in or affected by the system. This often involves trade-offs to reconcile differing objectives and constraints.</a:t>
            </a:r>
            <a:endParaRPr sz="1400">
              <a:solidFill>
                <a:srgbClr val="0D0D0D"/>
              </a:solidFill>
              <a:highlight>
                <a:srgbClr val="FFFFFF"/>
              </a:highlight>
              <a:latin typeface="Roboto"/>
              <a:ea typeface="Roboto"/>
              <a:cs typeface="Roboto"/>
              <a:sym typeface="Roboto"/>
            </a:endParaRPr>
          </a:p>
          <a:p>
            <a:pPr marL="457200" lvl="0" indent="-228600" algn="l" rtl="0">
              <a:lnSpc>
                <a:spcPct val="95000"/>
              </a:lnSpc>
              <a:spcBef>
                <a:spcPts val="0"/>
              </a:spcBef>
              <a:spcAft>
                <a:spcPts val="0"/>
              </a:spcAft>
              <a:buClr>
                <a:srgbClr val="0D0D0D"/>
              </a:buClr>
              <a:buSzPts val="1400"/>
              <a:buFont typeface="Roboto"/>
              <a:buNone/>
            </a:pPr>
            <a:r>
              <a:rPr lang="en" sz="1400" b="1">
                <a:solidFill>
                  <a:srgbClr val="0D0D0D"/>
                </a:solidFill>
                <a:highlight>
                  <a:srgbClr val="FFFFFF"/>
                </a:highlight>
                <a:latin typeface="Roboto"/>
                <a:ea typeface="Roboto"/>
                <a:cs typeface="Roboto"/>
                <a:sym typeface="Roboto"/>
              </a:rPr>
              <a:t>Interdisciplinary Teamwork: </a:t>
            </a:r>
            <a:r>
              <a:rPr lang="en" sz="1400">
                <a:solidFill>
                  <a:srgbClr val="0D0D0D"/>
                </a:solidFill>
                <a:highlight>
                  <a:srgbClr val="FFFFFF"/>
                </a:highlight>
                <a:latin typeface="Roboto"/>
                <a:ea typeface="Roboto"/>
                <a:cs typeface="Roboto"/>
                <a:sym typeface="Roboto"/>
              </a:rPr>
              <a:t>Systems engineering requires collaboration across various disciplines. Teams often include professionals from diverse fields such as engineering, business, customer service, and project management, working together to ensure that all aspects of the system are considered and integrated.</a:t>
            </a:r>
            <a:endParaRPr sz="1400">
              <a:solidFill>
                <a:srgbClr val="0D0D0D"/>
              </a:solidFill>
              <a:highlight>
                <a:srgbClr val="FFFFFF"/>
              </a:highlight>
              <a:latin typeface="Roboto"/>
              <a:ea typeface="Roboto"/>
              <a:cs typeface="Roboto"/>
              <a:sym typeface="Roboto"/>
            </a:endParaRPr>
          </a:p>
          <a:p>
            <a:pPr marL="0" lvl="0" indent="0" algn="l" rtl="0">
              <a:lnSpc>
                <a:spcPct val="95000"/>
              </a:lnSpc>
              <a:spcBef>
                <a:spcPts val="1500"/>
              </a:spcBef>
              <a:spcAft>
                <a:spcPts val="1200"/>
              </a:spcAft>
              <a:buNone/>
            </a:pPr>
            <a:endParaRPr sz="2000"/>
          </a:p>
        </p:txBody>
      </p:sp>
      <p:sp>
        <p:nvSpPr>
          <p:cNvPr id="339" name="Google Shape;339;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5"/>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Ask ChatGPT</a:t>
            </a:r>
            <a:endParaRPr/>
          </a:p>
        </p:txBody>
      </p:sp>
      <p:sp>
        <p:nvSpPr>
          <p:cNvPr id="345" name="Google Shape;345;p55"/>
          <p:cNvSpPr txBox="1">
            <a:spLocks noGrp="1"/>
          </p:cNvSpPr>
          <p:nvPr>
            <p:ph type="body" idx="1"/>
          </p:nvPr>
        </p:nvSpPr>
        <p:spPr>
          <a:xfrm>
            <a:off x="311700" y="948950"/>
            <a:ext cx="8520600" cy="1247700"/>
          </a:xfrm>
          <a:prstGeom prst="rect">
            <a:avLst/>
          </a:prstGeom>
          <a:solidFill>
            <a:schemeClr val="lt2"/>
          </a:solidFill>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
                <a:solidFill>
                  <a:srgbClr val="0D0D0D"/>
                </a:solidFill>
                <a:latin typeface="Roboto"/>
                <a:ea typeface="Roboto"/>
                <a:cs typeface="Roboto"/>
                <a:sym typeface="Roboto"/>
              </a:rPr>
              <a:t>GPT-4 Prompt: What are the main topics in the INCOSE Certified Systems Engineering Professional (CSEP) that I can align with when I teach a class on generative AI?</a:t>
            </a:r>
            <a:endParaRPr sz="2400"/>
          </a:p>
        </p:txBody>
      </p:sp>
      <p:sp>
        <p:nvSpPr>
          <p:cNvPr id="346" name="Google Shape;346;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6"/>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Topics for Systems Thinking and AI (1 of 3)</a:t>
            </a:r>
            <a:endParaRPr/>
          </a:p>
        </p:txBody>
      </p:sp>
      <p:sp>
        <p:nvSpPr>
          <p:cNvPr id="352" name="Google Shape;352;p56"/>
          <p:cNvSpPr txBox="1">
            <a:spLocks noGrp="1"/>
          </p:cNvSpPr>
          <p:nvPr>
            <p:ph type="body" idx="1"/>
          </p:nvPr>
        </p:nvSpPr>
        <p:spPr>
          <a:xfrm>
            <a:off x="311700" y="863550"/>
            <a:ext cx="8520600" cy="4280100"/>
          </a:xfrm>
          <a:prstGeom prst="rect">
            <a:avLst/>
          </a:prstGeom>
        </p:spPr>
        <p:txBody>
          <a:bodyPr spcFirstLastPara="1" wrap="square" lIns="91425" tIns="91425" rIns="91425" bIns="91425" anchor="t" anchorCtr="0">
            <a:noAutofit/>
          </a:bodyPr>
          <a:lstStyle/>
          <a:p>
            <a:pPr marL="457200" lvl="0" indent="-311467" algn="l" rtl="0">
              <a:lnSpc>
                <a:spcPct val="175000"/>
              </a:lnSpc>
              <a:spcBef>
                <a:spcPts val="0"/>
              </a:spcBef>
              <a:spcAft>
                <a:spcPts val="0"/>
              </a:spcAft>
              <a:buSzPts val="1305"/>
              <a:buChar char="●"/>
            </a:pPr>
            <a:r>
              <a:rPr lang="en" sz="1305" b="1"/>
              <a:t>Systems Thinking: </a:t>
            </a:r>
            <a:r>
              <a:rPr lang="en" sz="1305"/>
              <a:t>Emphasize the holistic approach to understanding complex systems and their interrelationships. Apply this concept to generative AI by discussing how AI models fit into larger ecosystems, including data, software, and hardware.</a:t>
            </a:r>
            <a:endParaRPr sz="1305"/>
          </a:p>
          <a:p>
            <a:pPr marL="457200" lvl="0" indent="-311467" algn="l" rtl="0">
              <a:lnSpc>
                <a:spcPct val="175000"/>
              </a:lnSpc>
              <a:spcBef>
                <a:spcPts val="0"/>
              </a:spcBef>
              <a:spcAft>
                <a:spcPts val="0"/>
              </a:spcAft>
              <a:buSzPts val="1305"/>
              <a:buChar char="●"/>
            </a:pPr>
            <a:r>
              <a:rPr lang="en" sz="1305" b="1"/>
              <a:t>Systems Engineering Life Cycle: </a:t>
            </a:r>
            <a:r>
              <a:rPr lang="en" sz="1305"/>
              <a:t>Discuss the various stages of the systems engineering life cycle, such as requirements analysis, design, implementation, testing, and maintenance. Relate these stages to the development and deployment of generative AI models, including the importance of each phase in ensuring robust and reliable AI systems.</a:t>
            </a:r>
            <a:endParaRPr sz="1305"/>
          </a:p>
          <a:p>
            <a:pPr marL="457200" lvl="0" indent="-311467" algn="l" rtl="0">
              <a:lnSpc>
                <a:spcPct val="175000"/>
              </a:lnSpc>
              <a:spcBef>
                <a:spcPts val="0"/>
              </a:spcBef>
              <a:spcAft>
                <a:spcPts val="0"/>
              </a:spcAft>
              <a:buSzPts val="1305"/>
              <a:buChar char="●"/>
            </a:pPr>
            <a:r>
              <a:rPr lang="en" sz="1305" b="1"/>
              <a:t>Requirements Engineering</a:t>
            </a:r>
            <a:r>
              <a:rPr lang="en" sz="1305"/>
              <a:t>:Highlight the importance of defining clear requirements when building systems. In the context of generative AI, this involves determining what the AI system should achieve, the data requirements, and the expected outcomes. Discuss how requirements can evolve and how they impact AI system development.</a:t>
            </a:r>
            <a:br>
              <a:rPr lang="en" sz="1305"/>
            </a:br>
            <a:endParaRPr sz="785"/>
          </a:p>
        </p:txBody>
      </p:sp>
      <p:sp>
        <p:nvSpPr>
          <p:cNvPr id="353" name="Google Shape;35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7"/>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Systems Thinking and AI (2 of 3)</a:t>
            </a:r>
            <a:endParaRPr/>
          </a:p>
        </p:txBody>
      </p:sp>
      <p:sp>
        <p:nvSpPr>
          <p:cNvPr id="359" name="Google Shape;359;p57"/>
          <p:cNvSpPr txBox="1">
            <a:spLocks noGrp="1"/>
          </p:cNvSpPr>
          <p:nvPr>
            <p:ph type="body" idx="1"/>
          </p:nvPr>
        </p:nvSpPr>
        <p:spPr>
          <a:xfrm>
            <a:off x="311700" y="835075"/>
            <a:ext cx="8520600" cy="3923700"/>
          </a:xfrm>
          <a:prstGeom prst="rect">
            <a:avLst/>
          </a:prstGeom>
        </p:spPr>
        <p:txBody>
          <a:bodyPr spcFirstLastPara="1" wrap="square" lIns="91425" tIns="91425" rIns="91425" bIns="91425" anchor="t" anchorCtr="0">
            <a:noAutofit/>
          </a:bodyPr>
          <a:lstStyle/>
          <a:p>
            <a:pPr marL="0" lvl="0" indent="0" algn="l" rtl="0">
              <a:lnSpc>
                <a:spcPct val="165000"/>
              </a:lnSpc>
              <a:spcBef>
                <a:spcPts val="0"/>
              </a:spcBef>
              <a:spcAft>
                <a:spcPts val="0"/>
              </a:spcAft>
              <a:buNone/>
            </a:pPr>
            <a:r>
              <a:rPr lang="en" sz="1400" b="1"/>
              <a:t>Verification and Validation:</a:t>
            </a:r>
            <a:r>
              <a:rPr lang="en" sz="1400"/>
              <a:t>  Teach the concepts of verification (ensuring the system meets specifications) and validation (ensuring the system meets user needs). For generative AI, this translates to testing AI outputs against predefined criteria and user expectations, ensuring accuracy, reliability, and ethical compliance.</a:t>
            </a:r>
            <a:br>
              <a:rPr lang="en" sz="1400"/>
            </a:br>
            <a:r>
              <a:rPr lang="en" sz="1400" b="1"/>
              <a:t>Risk Management:</a:t>
            </a:r>
            <a:r>
              <a:rPr lang="en" sz="1400"/>
              <a:t> Discuss risk identification, assessment, and mitigation strategies. In generative AI, this involves addressing potential risks such as bias, ethical concerns, security vulnerabilities, and unintended consequences. Teach students how to proactively identify and manage these risks.</a:t>
            </a:r>
            <a:br>
              <a:rPr lang="en" sz="1400"/>
            </a:br>
            <a:r>
              <a:rPr lang="en" sz="1400" b="1"/>
              <a:t>Configuration Management:</a:t>
            </a:r>
            <a:r>
              <a:rPr lang="en" sz="1400"/>
              <a:t> Explore the principles of maintaining consistency in system design and operation. Relate this to generative AI by discussing version control, model tracking, and reproducibility in AI development.</a:t>
            </a:r>
            <a:br>
              <a:rPr lang="en" sz="1400"/>
            </a:br>
            <a:endParaRPr sz="1400"/>
          </a:p>
        </p:txBody>
      </p:sp>
      <p:sp>
        <p:nvSpPr>
          <p:cNvPr id="360" name="Google Shape;360;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8"/>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Systems Thinking and AI (3 of 3)</a:t>
            </a:r>
            <a:endParaRPr/>
          </a:p>
        </p:txBody>
      </p:sp>
      <p:sp>
        <p:nvSpPr>
          <p:cNvPr id="366" name="Google Shape;366;p58"/>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fontScale="47500" lnSpcReduction="10000"/>
          </a:bodyPr>
          <a:lstStyle/>
          <a:p>
            <a:pPr marL="457200" lvl="0" indent="-314960" algn="l" rtl="0">
              <a:lnSpc>
                <a:spcPct val="175000"/>
              </a:lnSpc>
              <a:spcBef>
                <a:spcPts val="0"/>
              </a:spcBef>
              <a:spcAft>
                <a:spcPts val="0"/>
              </a:spcAft>
              <a:buSzPct val="100000"/>
              <a:buChar char="●"/>
            </a:pPr>
            <a:r>
              <a:rPr lang="en" sz="3400" b="1"/>
              <a:t>Human Factors and Human-Systems Integration:</a:t>
            </a:r>
            <a:br>
              <a:rPr lang="en" sz="3400"/>
            </a:br>
            <a:r>
              <a:rPr lang="en" sz="3400"/>
              <a:t>Examine the interaction between humans and systems. Apply this to generative AI by discussing user interfaces, user experience, and ethical considerations in human-AI interaction.</a:t>
            </a:r>
            <a:br>
              <a:rPr lang="en" sz="3400"/>
            </a:br>
            <a:endParaRPr sz="3400"/>
          </a:p>
          <a:p>
            <a:pPr marL="457200" lvl="0" indent="-314960" algn="l" rtl="0">
              <a:lnSpc>
                <a:spcPct val="175000"/>
              </a:lnSpc>
              <a:spcBef>
                <a:spcPts val="0"/>
              </a:spcBef>
              <a:spcAft>
                <a:spcPts val="0"/>
              </a:spcAft>
              <a:buSzPct val="100000"/>
              <a:buChar char="●"/>
            </a:pPr>
            <a:r>
              <a:rPr lang="en" sz="3400" b="1"/>
              <a:t>Systems Architecture and Design:</a:t>
            </a:r>
            <a:br>
              <a:rPr lang="en" sz="3400"/>
            </a:br>
            <a:r>
              <a:rPr lang="en" sz="3400"/>
              <a:t>Address the design principles and structures that underpin complex systems. Relate this to generative AI by exploring the architecture of AI models, scalability, and modularity in AI system design.</a:t>
            </a:r>
            <a:endParaRPr/>
          </a:p>
        </p:txBody>
      </p:sp>
      <p:sp>
        <p:nvSpPr>
          <p:cNvPr id="367" name="Google Shape;367;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9"/>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MVB - a simplified framework for AI development</a:t>
            </a:r>
            <a:endParaRPr/>
          </a:p>
        </p:txBody>
      </p:sp>
      <p:sp>
        <p:nvSpPr>
          <p:cNvPr id="373" name="Google Shape;373;p59"/>
          <p:cNvSpPr txBox="1">
            <a:spLocks noGrp="1"/>
          </p:cNvSpPr>
          <p:nvPr>
            <p:ph type="body" idx="1"/>
          </p:nvPr>
        </p:nvSpPr>
        <p:spPr>
          <a:xfrm>
            <a:off x="222875" y="2471725"/>
            <a:ext cx="8520600" cy="235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b="1"/>
              <a:t>Model</a:t>
            </a:r>
            <a:r>
              <a:rPr lang="en"/>
              <a:t> - Create an accurate as possible model of your business entities</a:t>
            </a:r>
            <a:endParaRPr/>
          </a:p>
          <a:p>
            <a:pPr marL="457200" lvl="0" indent="-342900" algn="l" rtl="0">
              <a:spcBef>
                <a:spcPts val="0"/>
              </a:spcBef>
              <a:spcAft>
                <a:spcPts val="0"/>
              </a:spcAft>
              <a:buSzPts val="1800"/>
              <a:buAutoNum type="arabicPeriod"/>
            </a:pPr>
            <a:r>
              <a:rPr lang="en" b="1"/>
              <a:t>Validate</a:t>
            </a:r>
            <a:r>
              <a:rPr lang="en"/>
              <a:t> - Validate your model with typical questions that stakeholders will ask</a:t>
            </a:r>
            <a:endParaRPr/>
          </a:p>
          <a:p>
            <a:pPr marL="457200" lvl="0" indent="-342900" algn="l" rtl="0">
              <a:spcBef>
                <a:spcPts val="0"/>
              </a:spcBef>
              <a:spcAft>
                <a:spcPts val="0"/>
              </a:spcAft>
              <a:buSzPts val="1800"/>
              <a:buAutoNum type="arabicPeriod"/>
            </a:pPr>
            <a:r>
              <a:rPr lang="en" b="1"/>
              <a:t>Benchmark</a:t>
            </a:r>
            <a:r>
              <a:rPr lang="en"/>
              <a:t> - Populate your model with real or synthetic data and verify that the queries will execute at scale and under a simulated load within the service levels that your users desire</a:t>
            </a:r>
            <a:endParaRPr/>
          </a:p>
        </p:txBody>
      </p:sp>
      <p:sp>
        <p:nvSpPr>
          <p:cNvPr id="374" name="Google Shape;374;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375" name="Google Shape;375;p59"/>
          <p:cNvSpPr/>
          <p:nvPr/>
        </p:nvSpPr>
        <p:spPr>
          <a:xfrm>
            <a:off x="1243150" y="1171625"/>
            <a:ext cx="11292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Model</a:t>
            </a:r>
            <a:endParaRPr sz="2400" b="1"/>
          </a:p>
        </p:txBody>
      </p:sp>
      <p:sp>
        <p:nvSpPr>
          <p:cNvPr id="376" name="Google Shape;376;p59"/>
          <p:cNvSpPr/>
          <p:nvPr/>
        </p:nvSpPr>
        <p:spPr>
          <a:xfrm>
            <a:off x="3084750" y="1171625"/>
            <a:ext cx="15369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Validate</a:t>
            </a:r>
            <a:endParaRPr sz="2400" b="1"/>
          </a:p>
        </p:txBody>
      </p:sp>
      <p:sp>
        <p:nvSpPr>
          <p:cNvPr id="377" name="Google Shape;377;p59"/>
          <p:cNvSpPr/>
          <p:nvPr/>
        </p:nvSpPr>
        <p:spPr>
          <a:xfrm>
            <a:off x="5334050" y="1171625"/>
            <a:ext cx="21057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Benchmark</a:t>
            </a:r>
            <a:endParaRPr sz="2400" b="1"/>
          </a:p>
        </p:txBody>
      </p:sp>
      <p:cxnSp>
        <p:nvCxnSpPr>
          <p:cNvPr id="378" name="Google Shape;378;p59"/>
          <p:cNvCxnSpPr>
            <a:stCxn id="375" idx="3"/>
            <a:endCxn id="376" idx="1"/>
          </p:cNvCxnSpPr>
          <p:nvPr/>
        </p:nvCxnSpPr>
        <p:spPr>
          <a:xfrm>
            <a:off x="2372350" y="1457975"/>
            <a:ext cx="712500" cy="0"/>
          </a:xfrm>
          <a:prstGeom prst="straightConnector1">
            <a:avLst/>
          </a:prstGeom>
          <a:noFill/>
          <a:ln w="38100" cap="flat" cmpd="sng">
            <a:solidFill>
              <a:schemeClr val="dk2"/>
            </a:solidFill>
            <a:prstDash val="solid"/>
            <a:round/>
            <a:headEnd type="none" w="med" len="med"/>
            <a:tailEnd type="triangle" w="med" len="med"/>
          </a:ln>
        </p:spPr>
      </p:cxnSp>
      <p:cxnSp>
        <p:nvCxnSpPr>
          <p:cNvPr id="379" name="Google Shape;379;p59"/>
          <p:cNvCxnSpPr>
            <a:stCxn id="376" idx="3"/>
            <a:endCxn id="377" idx="1"/>
          </p:cNvCxnSpPr>
          <p:nvPr/>
        </p:nvCxnSpPr>
        <p:spPr>
          <a:xfrm>
            <a:off x="4621650" y="1457975"/>
            <a:ext cx="712500" cy="0"/>
          </a:xfrm>
          <a:prstGeom prst="straightConnector1">
            <a:avLst/>
          </a:prstGeom>
          <a:noFill/>
          <a:ln w="38100" cap="flat" cmpd="sng">
            <a:solidFill>
              <a:schemeClr val="dk2"/>
            </a:solidFill>
            <a:prstDash val="solid"/>
            <a:round/>
            <a:headEnd type="none" w="med" len="med"/>
            <a:tailEnd type="triangle" w="med" len="med"/>
          </a:ln>
        </p:spPr>
      </p:cxnSp>
      <p:cxnSp>
        <p:nvCxnSpPr>
          <p:cNvPr id="380" name="Google Shape;380;p59"/>
          <p:cNvCxnSpPr>
            <a:stCxn id="377" idx="2"/>
            <a:endCxn id="376" idx="2"/>
          </p:cNvCxnSpPr>
          <p:nvPr/>
        </p:nvCxnSpPr>
        <p:spPr>
          <a:xfrm rot="5400000">
            <a:off x="5119700" y="477725"/>
            <a:ext cx="600" cy="2533800"/>
          </a:xfrm>
          <a:prstGeom prst="curvedConnector3">
            <a:avLst>
              <a:gd name="adj1" fmla="val 39687500"/>
            </a:avLst>
          </a:prstGeom>
          <a:noFill/>
          <a:ln w="28575" cap="flat" cmpd="sng">
            <a:solidFill>
              <a:schemeClr val="dk2"/>
            </a:solidFill>
            <a:prstDash val="solid"/>
            <a:round/>
            <a:headEnd type="none" w="med" len="med"/>
            <a:tailEnd type="triangle" w="med" len="med"/>
          </a:ln>
        </p:spPr>
      </p:cxnSp>
      <p:cxnSp>
        <p:nvCxnSpPr>
          <p:cNvPr id="381" name="Google Shape;381;p59"/>
          <p:cNvCxnSpPr>
            <a:stCxn id="376" idx="2"/>
            <a:endCxn id="375" idx="2"/>
          </p:cNvCxnSpPr>
          <p:nvPr/>
        </p:nvCxnSpPr>
        <p:spPr>
          <a:xfrm rot="5400000">
            <a:off x="2830200" y="721925"/>
            <a:ext cx="600" cy="2045400"/>
          </a:xfrm>
          <a:prstGeom prst="curvedConnector3">
            <a:avLst>
              <a:gd name="adj1" fmla="val 39687500"/>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0"/>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Causal Loop Diagram for COVID</a:t>
            </a:r>
            <a:endParaRPr/>
          </a:p>
        </p:txBody>
      </p:sp>
      <p:sp>
        <p:nvSpPr>
          <p:cNvPr id="387" name="Google Shape;387;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
        <p:nvSpPr>
          <p:cNvPr id="388" name="Google Shape;388;p60"/>
          <p:cNvSpPr txBox="1"/>
          <p:nvPr/>
        </p:nvSpPr>
        <p:spPr>
          <a:xfrm>
            <a:off x="3518900" y="4663225"/>
            <a:ext cx="4820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B7B7B7"/>
                </a:solidFill>
              </a:rPr>
              <a:t>https://www.mdpi.com/2079-8954/8/2/20</a:t>
            </a:r>
            <a:endParaRPr sz="1800">
              <a:solidFill>
                <a:srgbClr val="B7B7B7"/>
              </a:solidFill>
            </a:endParaRPr>
          </a:p>
        </p:txBody>
      </p:sp>
      <p:pic>
        <p:nvPicPr>
          <p:cNvPr id="389" name="Google Shape;389;p60"/>
          <p:cNvPicPr preferRelativeResize="0"/>
          <p:nvPr/>
        </p:nvPicPr>
        <p:blipFill>
          <a:blip r:embed="rId3">
            <a:alphaModFix/>
          </a:blip>
          <a:stretch>
            <a:fillRect/>
          </a:stretch>
        </p:blipFill>
        <p:spPr>
          <a:xfrm>
            <a:off x="1507063" y="511000"/>
            <a:ext cx="6129874" cy="4121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1"/>
          <p:cNvSpPr txBox="1">
            <a:spLocks noGrp="1"/>
          </p:cNvSpPr>
          <p:nvPr>
            <p:ph type="title"/>
          </p:nvPr>
        </p:nvSpPr>
        <p:spPr>
          <a:xfrm>
            <a:off x="165950" y="120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Choices About How We Represent Knowledge</a:t>
            </a:r>
            <a:endParaRPr/>
          </a:p>
        </p:txBody>
      </p:sp>
      <p:sp>
        <p:nvSpPr>
          <p:cNvPr id="395" name="Google Shape;395;p61"/>
          <p:cNvSpPr txBox="1">
            <a:spLocks noGrp="1"/>
          </p:cNvSpPr>
          <p:nvPr>
            <p:ph type="body" idx="1"/>
          </p:nvPr>
        </p:nvSpPr>
        <p:spPr>
          <a:xfrm>
            <a:off x="311700" y="863550"/>
            <a:ext cx="3360900" cy="39711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a:t>Documents:</a:t>
            </a:r>
            <a:endParaRPr b="1"/>
          </a:p>
          <a:p>
            <a:pPr marL="457200" lvl="0" indent="-342900" algn="l" rtl="0">
              <a:spcBef>
                <a:spcPts val="1200"/>
              </a:spcBef>
              <a:spcAft>
                <a:spcPts val="0"/>
              </a:spcAft>
              <a:buSzPts val="1800"/>
              <a:buAutoNum type="arabicPeriod"/>
            </a:pPr>
            <a:r>
              <a:rPr lang="en"/>
              <a:t>MS-Word</a:t>
            </a:r>
            <a:endParaRPr/>
          </a:p>
          <a:p>
            <a:pPr marL="457200" lvl="0" indent="-342900" algn="l" rtl="0">
              <a:spcBef>
                <a:spcPts val="0"/>
              </a:spcBef>
              <a:spcAft>
                <a:spcPts val="0"/>
              </a:spcAft>
              <a:buSzPts val="1800"/>
              <a:buAutoNum type="arabicPeriod"/>
            </a:pPr>
            <a:r>
              <a:rPr lang="en"/>
              <a:t>PowerPoint</a:t>
            </a:r>
            <a:endParaRPr/>
          </a:p>
          <a:p>
            <a:pPr marL="457200" lvl="0" indent="-342900" algn="l" rtl="0">
              <a:spcBef>
                <a:spcPts val="0"/>
              </a:spcBef>
              <a:spcAft>
                <a:spcPts val="0"/>
              </a:spcAft>
              <a:buSzPts val="1800"/>
              <a:buAutoNum type="arabicPeriod"/>
            </a:pPr>
            <a:r>
              <a:rPr lang="en"/>
              <a:t>Excel</a:t>
            </a:r>
            <a:endParaRPr/>
          </a:p>
          <a:p>
            <a:pPr marL="0" lvl="0" indent="0" algn="l" rtl="0">
              <a:spcBef>
                <a:spcPts val="1200"/>
              </a:spcBef>
              <a:spcAft>
                <a:spcPts val="0"/>
              </a:spcAft>
              <a:buNone/>
            </a:pPr>
            <a:r>
              <a:rPr lang="en" b="1"/>
              <a:t>Databases:</a:t>
            </a:r>
            <a:endParaRPr b="1"/>
          </a:p>
          <a:p>
            <a:pPr marL="457200" lvl="0" indent="-342900" algn="l" rtl="0">
              <a:spcBef>
                <a:spcPts val="1200"/>
              </a:spcBef>
              <a:spcAft>
                <a:spcPts val="0"/>
              </a:spcAft>
              <a:buSzPts val="1800"/>
              <a:buAutoNum type="arabicPeriod"/>
            </a:pPr>
            <a:r>
              <a:rPr lang="en"/>
              <a:t>Relational</a:t>
            </a:r>
            <a:endParaRPr/>
          </a:p>
          <a:p>
            <a:pPr marL="457200" lvl="0" indent="-342900" algn="l" rtl="0">
              <a:spcBef>
                <a:spcPts val="0"/>
              </a:spcBef>
              <a:spcAft>
                <a:spcPts val="0"/>
              </a:spcAft>
              <a:buSzPts val="1800"/>
              <a:buAutoNum type="arabicPeriod"/>
            </a:pPr>
            <a:r>
              <a:rPr lang="en"/>
              <a:t>OLAP</a:t>
            </a:r>
            <a:endParaRPr/>
          </a:p>
          <a:p>
            <a:pPr marL="457200" lvl="0" indent="-342900" algn="l" rtl="0">
              <a:spcBef>
                <a:spcPts val="0"/>
              </a:spcBef>
              <a:spcAft>
                <a:spcPts val="0"/>
              </a:spcAft>
              <a:buSzPts val="1800"/>
              <a:buAutoNum type="arabicPeriod"/>
            </a:pPr>
            <a:r>
              <a:rPr lang="en"/>
              <a:t>Key-Value Stores</a:t>
            </a:r>
            <a:endParaRPr/>
          </a:p>
          <a:p>
            <a:pPr marL="457200" lvl="0" indent="-342900" algn="l" rtl="0">
              <a:spcBef>
                <a:spcPts val="0"/>
              </a:spcBef>
              <a:spcAft>
                <a:spcPts val="0"/>
              </a:spcAft>
              <a:buSzPts val="1800"/>
              <a:buAutoNum type="arabicPeriod"/>
            </a:pPr>
            <a:r>
              <a:rPr lang="en"/>
              <a:t>Column-Family Stores</a:t>
            </a:r>
            <a:endParaRPr/>
          </a:p>
          <a:p>
            <a:pPr marL="457200" lvl="0" indent="-342900" algn="l" rtl="0">
              <a:spcBef>
                <a:spcPts val="0"/>
              </a:spcBef>
              <a:spcAft>
                <a:spcPts val="0"/>
              </a:spcAft>
              <a:buSzPts val="1800"/>
              <a:buAutoNum type="arabicPeriod"/>
            </a:pPr>
            <a:r>
              <a:rPr lang="en"/>
              <a:t>Graph</a:t>
            </a:r>
            <a:endParaRPr/>
          </a:p>
          <a:p>
            <a:pPr marL="457200" lvl="0" indent="-342900" algn="l" rtl="0">
              <a:spcBef>
                <a:spcPts val="0"/>
              </a:spcBef>
              <a:spcAft>
                <a:spcPts val="0"/>
              </a:spcAft>
              <a:buSzPts val="1800"/>
              <a:buAutoNum type="arabicPeriod"/>
            </a:pPr>
            <a:r>
              <a:rPr lang="en"/>
              <a:t>Document Stores</a:t>
            </a:r>
            <a:endParaRPr/>
          </a:p>
        </p:txBody>
      </p:sp>
      <p:sp>
        <p:nvSpPr>
          <p:cNvPr id="396" name="Google Shape;396;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
        <p:nvSpPr>
          <p:cNvPr id="397" name="Google Shape;397;p61"/>
          <p:cNvSpPr txBox="1"/>
          <p:nvPr/>
        </p:nvSpPr>
        <p:spPr>
          <a:xfrm>
            <a:off x="4991675" y="1019800"/>
            <a:ext cx="23535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Neural Networks</a:t>
            </a:r>
            <a:endParaRPr sz="1800" b="1">
              <a:solidFill>
                <a:schemeClr val="dk2"/>
              </a:solidFill>
            </a:endParaRPr>
          </a:p>
          <a:p>
            <a:pPr marL="457200" lvl="0" indent="-342900" algn="l" rtl="0">
              <a:spcBef>
                <a:spcPts val="0"/>
              </a:spcBef>
              <a:spcAft>
                <a:spcPts val="0"/>
              </a:spcAft>
              <a:buClr>
                <a:schemeClr val="dk2"/>
              </a:buClr>
              <a:buSzPts val="1800"/>
              <a:buAutoNum type="arabicPeriod"/>
            </a:pPr>
            <a:r>
              <a:rPr lang="en" sz="1800">
                <a:solidFill>
                  <a:schemeClr val="dk2"/>
                </a:solidFill>
              </a:rPr>
              <a:t>Large (GPT-4)</a:t>
            </a:r>
            <a:endParaRPr sz="1800">
              <a:solidFill>
                <a:schemeClr val="dk2"/>
              </a:solidFill>
            </a:endParaRPr>
          </a:p>
          <a:p>
            <a:pPr marL="457200" lvl="0" indent="-342900" algn="l" rtl="0">
              <a:spcBef>
                <a:spcPts val="0"/>
              </a:spcBef>
              <a:spcAft>
                <a:spcPts val="0"/>
              </a:spcAft>
              <a:buClr>
                <a:schemeClr val="dk2"/>
              </a:buClr>
              <a:buSzPts val="1800"/>
              <a:buAutoNum type="arabicPeriod"/>
            </a:pPr>
            <a:r>
              <a:rPr lang="en" sz="1800">
                <a:solidFill>
                  <a:schemeClr val="dk2"/>
                </a:solidFill>
              </a:rPr>
              <a:t>Small (Llama)</a:t>
            </a:r>
            <a:endParaRPr sz="1800">
              <a:solidFill>
                <a:schemeClr val="dk2"/>
              </a:solidFill>
            </a:endParaRPr>
          </a:p>
        </p:txBody>
      </p:sp>
      <p:sp>
        <p:nvSpPr>
          <p:cNvPr id="398" name="Google Shape;398;p61"/>
          <p:cNvSpPr/>
          <p:nvPr/>
        </p:nvSpPr>
        <p:spPr>
          <a:xfrm>
            <a:off x="4071150" y="2272450"/>
            <a:ext cx="2932200" cy="2619000"/>
          </a:xfrm>
          <a:prstGeom prst="chord">
            <a:avLst>
              <a:gd name="adj1" fmla="val 5449608"/>
              <a:gd name="adj2" fmla="val 162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9" name="Google Shape;399;p61"/>
          <p:cNvSpPr/>
          <p:nvPr/>
        </p:nvSpPr>
        <p:spPr>
          <a:xfrm flipH="1">
            <a:off x="5167638" y="2219750"/>
            <a:ext cx="2742300" cy="2671800"/>
          </a:xfrm>
          <a:prstGeom prst="chord">
            <a:avLst>
              <a:gd name="adj1" fmla="val 5449608"/>
              <a:gd name="adj2" fmla="val 162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0" name="Google Shape;400;p61"/>
          <p:cNvSpPr txBox="1"/>
          <p:nvPr/>
        </p:nvSpPr>
        <p:spPr>
          <a:xfrm>
            <a:off x="3938300" y="3155575"/>
            <a:ext cx="1641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2"/>
                </a:solidFill>
              </a:rPr>
              <a:t>Internal</a:t>
            </a:r>
            <a:br>
              <a:rPr lang="en" sz="1800" b="1">
                <a:solidFill>
                  <a:schemeClr val="dk2"/>
                </a:solidFill>
              </a:rPr>
            </a:br>
            <a:r>
              <a:rPr lang="en" sz="1800" b="1">
                <a:solidFill>
                  <a:schemeClr val="dk2"/>
                </a:solidFill>
              </a:rPr>
              <a:t>Knowledge</a:t>
            </a:r>
            <a:endParaRPr sz="1800" b="1">
              <a:solidFill>
                <a:schemeClr val="dk2"/>
              </a:solidFill>
            </a:endParaRPr>
          </a:p>
        </p:txBody>
      </p:sp>
      <p:sp>
        <p:nvSpPr>
          <p:cNvPr id="401" name="Google Shape;401;p61"/>
          <p:cNvSpPr txBox="1"/>
          <p:nvPr/>
        </p:nvSpPr>
        <p:spPr>
          <a:xfrm>
            <a:off x="6543450" y="3155575"/>
            <a:ext cx="1475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2"/>
                </a:solidFill>
              </a:rPr>
              <a:t>Public</a:t>
            </a:r>
            <a:br>
              <a:rPr lang="en" sz="1800" b="1">
                <a:solidFill>
                  <a:schemeClr val="dk2"/>
                </a:solidFill>
              </a:rPr>
            </a:br>
            <a:r>
              <a:rPr lang="en" sz="1800" b="1">
                <a:solidFill>
                  <a:schemeClr val="dk2"/>
                </a:solidFill>
              </a:rPr>
              <a:t>Knowledge</a:t>
            </a:r>
            <a:endParaRPr sz="1800" b="1">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License Restrictions</a:t>
            </a:r>
            <a:endParaRPr/>
          </a:p>
        </p:txBody>
      </p:sp>
      <p:sp>
        <p:nvSpPr>
          <p:cNvPr id="187" name="Google Shape;187;p35"/>
          <p:cNvSpPr txBox="1">
            <a:spLocks noGrp="1"/>
          </p:cNvSpPr>
          <p:nvPr>
            <p:ph type="body" idx="1"/>
          </p:nvPr>
        </p:nvSpPr>
        <p:spPr>
          <a:xfrm>
            <a:off x="378125" y="730675"/>
            <a:ext cx="8520600" cy="4326300"/>
          </a:xfrm>
          <a:prstGeom prst="rect">
            <a:avLst/>
          </a:prstGeom>
        </p:spPr>
        <p:txBody>
          <a:bodyPr spcFirstLastPara="1" wrap="square" lIns="91425" tIns="91425" rIns="91425" bIns="91425" anchor="t" anchorCtr="0">
            <a:noAutofit/>
          </a:bodyPr>
          <a:lstStyle/>
          <a:p>
            <a:pPr marL="457200" lvl="0" indent="-352005" algn="l" rtl="0">
              <a:spcBef>
                <a:spcPts val="1200"/>
              </a:spcBef>
              <a:spcAft>
                <a:spcPts val="0"/>
              </a:spcAft>
              <a:buClr>
                <a:schemeClr val="dk1"/>
              </a:buClr>
              <a:buSzPts val="1943"/>
              <a:buFont typeface="Roboto"/>
              <a:buChar char="●"/>
            </a:pPr>
            <a:r>
              <a:rPr lang="en" sz="1943" b="1">
                <a:solidFill>
                  <a:schemeClr val="dk1"/>
                </a:solidFill>
                <a:highlight>
                  <a:srgbClr val="FFFFFF"/>
                </a:highlight>
                <a:latin typeface="Roboto"/>
                <a:ea typeface="Roboto"/>
                <a:cs typeface="Roboto"/>
                <a:sym typeface="Roboto"/>
              </a:rPr>
              <a:t>Attribution</a:t>
            </a:r>
            <a:r>
              <a:rPr lang="en" sz="1943">
                <a:solidFill>
                  <a:schemeClr val="dk1"/>
                </a:solidFill>
                <a:highlight>
                  <a:srgbClr val="FFFFFF"/>
                </a:highlight>
                <a:latin typeface="Roboto"/>
                <a:ea typeface="Roboto"/>
                <a:cs typeface="Roboto"/>
                <a:sym typeface="Roboto"/>
              </a:rPr>
              <a:t> — You must give appropriate credit, provide a link to the license, and indicate if changes were made. You may do so in any reasonable manner, but not in any way that suggests the licensor endorses you or your use.</a:t>
            </a:r>
            <a:endParaRPr sz="1943">
              <a:solidFill>
                <a:schemeClr val="dk1"/>
              </a:solidFill>
              <a:highlight>
                <a:srgbClr val="FFFFFF"/>
              </a:highlight>
              <a:latin typeface="Roboto"/>
              <a:ea typeface="Roboto"/>
              <a:cs typeface="Roboto"/>
              <a:sym typeface="Roboto"/>
            </a:endParaRPr>
          </a:p>
          <a:p>
            <a:pPr marL="457200" lvl="0" indent="-352005" algn="l" rtl="0">
              <a:spcBef>
                <a:spcPts val="0"/>
              </a:spcBef>
              <a:spcAft>
                <a:spcPts val="0"/>
              </a:spcAft>
              <a:buClr>
                <a:schemeClr val="dk1"/>
              </a:buClr>
              <a:buSzPts val="1943"/>
              <a:buFont typeface="Roboto"/>
              <a:buChar char="●"/>
            </a:pPr>
            <a:r>
              <a:rPr lang="en" sz="1943" b="1">
                <a:solidFill>
                  <a:schemeClr val="dk1"/>
                </a:solidFill>
                <a:highlight>
                  <a:srgbClr val="FFFFFF"/>
                </a:highlight>
                <a:latin typeface="Roboto"/>
                <a:ea typeface="Roboto"/>
                <a:cs typeface="Roboto"/>
                <a:sym typeface="Roboto"/>
              </a:rPr>
              <a:t>NonCommercial</a:t>
            </a:r>
            <a:r>
              <a:rPr lang="en" sz="1943">
                <a:solidFill>
                  <a:schemeClr val="dk1"/>
                </a:solidFill>
                <a:highlight>
                  <a:srgbClr val="FFFFFF"/>
                </a:highlight>
                <a:latin typeface="Roboto"/>
                <a:ea typeface="Roboto"/>
                <a:cs typeface="Roboto"/>
                <a:sym typeface="Roboto"/>
              </a:rPr>
              <a:t> — You may not use the material for commercial purposes.</a:t>
            </a:r>
            <a:endParaRPr sz="1943">
              <a:solidFill>
                <a:schemeClr val="dk1"/>
              </a:solidFill>
              <a:highlight>
                <a:srgbClr val="FFFFFF"/>
              </a:highlight>
              <a:latin typeface="Roboto"/>
              <a:ea typeface="Roboto"/>
              <a:cs typeface="Roboto"/>
              <a:sym typeface="Roboto"/>
            </a:endParaRPr>
          </a:p>
          <a:p>
            <a:pPr marL="457200" lvl="0" indent="-352005" algn="l" rtl="0">
              <a:spcBef>
                <a:spcPts val="0"/>
              </a:spcBef>
              <a:spcAft>
                <a:spcPts val="0"/>
              </a:spcAft>
              <a:buClr>
                <a:schemeClr val="dk1"/>
              </a:buClr>
              <a:buSzPts val="1943"/>
              <a:buFont typeface="Roboto"/>
              <a:buChar char="●"/>
            </a:pPr>
            <a:r>
              <a:rPr lang="en" sz="1943" b="1">
                <a:solidFill>
                  <a:schemeClr val="dk1"/>
                </a:solidFill>
                <a:highlight>
                  <a:srgbClr val="FFFFFF"/>
                </a:highlight>
                <a:latin typeface="Roboto"/>
                <a:ea typeface="Roboto"/>
                <a:cs typeface="Roboto"/>
                <a:sym typeface="Roboto"/>
              </a:rPr>
              <a:t>ShareAlike</a:t>
            </a:r>
            <a:r>
              <a:rPr lang="en" sz="1943">
                <a:solidFill>
                  <a:schemeClr val="dk1"/>
                </a:solidFill>
                <a:highlight>
                  <a:srgbClr val="FFFFFF"/>
                </a:highlight>
                <a:latin typeface="Roboto"/>
                <a:ea typeface="Roboto"/>
                <a:cs typeface="Roboto"/>
                <a:sym typeface="Roboto"/>
              </a:rPr>
              <a:t> — If you remix, transform, or build upon the material, you must distribute your contributions under the same license as the original.</a:t>
            </a:r>
            <a:endParaRPr sz="1943">
              <a:solidFill>
                <a:schemeClr val="dk1"/>
              </a:solidFill>
              <a:highlight>
                <a:srgbClr val="FFFFFF"/>
              </a:highlight>
              <a:latin typeface="Roboto"/>
              <a:ea typeface="Roboto"/>
              <a:cs typeface="Roboto"/>
              <a:sym typeface="Roboto"/>
            </a:endParaRPr>
          </a:p>
          <a:p>
            <a:pPr marL="457200" lvl="0" indent="-352005" algn="l" rtl="0">
              <a:spcBef>
                <a:spcPts val="0"/>
              </a:spcBef>
              <a:spcAft>
                <a:spcPts val="0"/>
              </a:spcAft>
              <a:buClr>
                <a:schemeClr val="dk1"/>
              </a:buClr>
              <a:buSzPts val="1943"/>
              <a:buFont typeface="Roboto"/>
              <a:buChar char="●"/>
            </a:pPr>
            <a:r>
              <a:rPr lang="en" sz="1943" b="1">
                <a:solidFill>
                  <a:schemeClr val="dk1"/>
                </a:solidFill>
                <a:highlight>
                  <a:srgbClr val="FFFFFF"/>
                </a:highlight>
                <a:latin typeface="Roboto"/>
                <a:ea typeface="Roboto"/>
                <a:cs typeface="Roboto"/>
                <a:sym typeface="Roboto"/>
              </a:rPr>
              <a:t>No additional restrictions</a:t>
            </a:r>
            <a:r>
              <a:rPr lang="en" sz="1943">
                <a:solidFill>
                  <a:schemeClr val="dk1"/>
                </a:solidFill>
                <a:highlight>
                  <a:srgbClr val="FFFFFF"/>
                </a:highlight>
                <a:latin typeface="Roboto"/>
                <a:ea typeface="Roboto"/>
                <a:cs typeface="Roboto"/>
                <a:sym typeface="Roboto"/>
              </a:rPr>
              <a:t> — You may not apply legal terms or technological measures that legally restrict others from doing anything the license permits.</a:t>
            </a:r>
            <a:endParaRPr sz="1943">
              <a:solidFill>
                <a:schemeClr val="dk1"/>
              </a:solidFill>
              <a:highlight>
                <a:srgbClr val="FFFFFF"/>
              </a:highlight>
              <a:latin typeface="Roboto"/>
              <a:ea typeface="Roboto"/>
              <a:cs typeface="Roboto"/>
              <a:sym typeface="Roboto"/>
            </a:endParaRPr>
          </a:p>
          <a:p>
            <a:pPr marL="0" lvl="0" indent="0" algn="l" rtl="0">
              <a:spcBef>
                <a:spcPts val="1200"/>
              </a:spcBef>
              <a:spcAft>
                <a:spcPts val="1200"/>
              </a:spcAft>
              <a:buNone/>
            </a:pPr>
            <a:endParaRPr sz="2543"/>
          </a:p>
        </p:txBody>
      </p:sp>
      <p:sp>
        <p:nvSpPr>
          <p:cNvPr id="188" name="Google Shape;188;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2"/>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Database Architecture Options</a:t>
            </a:r>
            <a:endParaRPr/>
          </a:p>
        </p:txBody>
      </p:sp>
      <p:sp>
        <p:nvSpPr>
          <p:cNvPr id="407" name="Google Shape;407;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pic>
        <p:nvPicPr>
          <p:cNvPr id="408" name="Google Shape;408;p62"/>
          <p:cNvPicPr preferRelativeResize="0"/>
          <p:nvPr/>
        </p:nvPicPr>
        <p:blipFill>
          <a:blip r:embed="rId3">
            <a:alphaModFix/>
          </a:blip>
          <a:stretch>
            <a:fillRect/>
          </a:stretch>
        </p:blipFill>
        <p:spPr>
          <a:xfrm>
            <a:off x="1002490" y="768975"/>
            <a:ext cx="6961370" cy="40697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3"/>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Cognitive Bias and Choice Architecture</a:t>
            </a:r>
            <a:endParaRPr/>
          </a:p>
        </p:txBody>
      </p:sp>
      <p:sp>
        <p:nvSpPr>
          <p:cNvPr id="414" name="Google Shape;414;p63"/>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0D0D0D"/>
                </a:solidFill>
                <a:highlight>
                  <a:srgbClr val="FFFFFF"/>
                </a:highlight>
                <a:latin typeface="Roboto"/>
                <a:ea typeface="Roboto"/>
                <a:cs typeface="Roboto"/>
                <a:sym typeface="Roboto"/>
              </a:rPr>
              <a:t>The way in which choices are </a:t>
            </a:r>
            <a:r>
              <a:rPr lang="en" sz="1600" b="1">
                <a:solidFill>
                  <a:srgbClr val="0D0D0D"/>
                </a:solidFill>
                <a:highlight>
                  <a:srgbClr val="FFFFFF"/>
                </a:highlight>
                <a:latin typeface="Roboto"/>
                <a:ea typeface="Roboto"/>
                <a:cs typeface="Roboto"/>
                <a:sym typeface="Roboto"/>
              </a:rPr>
              <a:t>presented</a:t>
            </a:r>
            <a:r>
              <a:rPr lang="en" sz="1600">
                <a:solidFill>
                  <a:srgbClr val="0D0D0D"/>
                </a:solidFill>
                <a:highlight>
                  <a:srgbClr val="FFFFFF"/>
                </a:highlight>
                <a:latin typeface="Roboto"/>
                <a:ea typeface="Roboto"/>
                <a:cs typeface="Roboto"/>
                <a:sym typeface="Roboto"/>
              </a:rPr>
              <a:t> to people and how the presentation can influence the decisions they make. This concept is a fundamental element in the field of behavioral economics, which explores how psychological, social, cognitive, and emotional factors affect the economic decisions of individuals and institutions and the consequences those decisions have on market prices, returns, and resource allocation.</a:t>
            </a:r>
            <a:endParaRPr sz="1600">
              <a:solidFill>
                <a:srgbClr val="0D0D0D"/>
              </a:solidFill>
              <a:highlight>
                <a:srgbClr val="FFFFFF"/>
              </a:highlight>
              <a:latin typeface="Roboto"/>
              <a:ea typeface="Roboto"/>
              <a:cs typeface="Roboto"/>
              <a:sym typeface="Roboto"/>
            </a:endParaRPr>
          </a:p>
          <a:p>
            <a:pPr marL="0" lvl="0" indent="0" algn="l" rtl="0">
              <a:spcBef>
                <a:spcPts val="1500"/>
              </a:spcBef>
              <a:spcAft>
                <a:spcPts val="0"/>
              </a:spcAft>
              <a:buClr>
                <a:schemeClr val="dk1"/>
              </a:buClr>
              <a:buSzPts val="1100"/>
              <a:buFont typeface="Arial"/>
              <a:buNone/>
            </a:pPr>
            <a:r>
              <a:rPr lang="en" sz="1600">
                <a:solidFill>
                  <a:srgbClr val="0D0D0D"/>
                </a:solidFill>
                <a:highlight>
                  <a:srgbClr val="FFFFFF"/>
                </a:highlight>
                <a:latin typeface="Roboto"/>
                <a:ea typeface="Roboto"/>
                <a:cs typeface="Roboto"/>
                <a:sym typeface="Roboto"/>
              </a:rPr>
              <a:t>The design of choice architecture involves arranging the context or environment in which people make decisions. This can be achieved through various methods, such as the framing of information, the order in which options are presented, the default options set, and the complexity or simplicity of the information provided. Here are some key aspects of choice architecture:</a:t>
            </a:r>
            <a:endParaRPr sz="1600">
              <a:solidFill>
                <a:srgbClr val="0D0D0D"/>
              </a:solidFill>
              <a:highlight>
                <a:srgbClr val="FFFFFF"/>
              </a:highlight>
              <a:latin typeface="Roboto"/>
              <a:ea typeface="Roboto"/>
              <a:cs typeface="Roboto"/>
              <a:sym typeface="Roboto"/>
            </a:endParaRPr>
          </a:p>
          <a:p>
            <a:pPr marL="0" lvl="0" indent="0" algn="l" rtl="0">
              <a:spcBef>
                <a:spcPts val="1500"/>
              </a:spcBef>
              <a:spcAft>
                <a:spcPts val="1200"/>
              </a:spcAft>
              <a:buNone/>
            </a:pPr>
            <a:endParaRPr sz="2200"/>
          </a:p>
        </p:txBody>
      </p:sp>
      <p:sp>
        <p:nvSpPr>
          <p:cNvPr id="415" name="Google Shape;415;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4"/>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Factors that Impact Choice Architecture</a:t>
            </a:r>
            <a:endParaRPr/>
          </a:p>
        </p:txBody>
      </p:sp>
      <p:sp>
        <p:nvSpPr>
          <p:cNvPr id="421" name="Google Shape;421;p64"/>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457200" lvl="0" indent="-312420" algn="l" rtl="0">
              <a:lnSpc>
                <a:spcPct val="105000"/>
              </a:lnSpc>
              <a:spcBef>
                <a:spcPts val="0"/>
              </a:spcBef>
              <a:spcAft>
                <a:spcPts val="0"/>
              </a:spcAft>
              <a:buClr>
                <a:srgbClr val="0D0D0D"/>
              </a:buClr>
              <a:buSzPts val="1320"/>
              <a:buFont typeface="Roboto"/>
              <a:buAutoNum type="arabicPeriod"/>
            </a:pPr>
            <a:r>
              <a:rPr lang="en" sz="1320" b="1">
                <a:solidFill>
                  <a:srgbClr val="0D0D0D"/>
                </a:solidFill>
                <a:highlight>
                  <a:srgbClr val="FFFFFF"/>
                </a:highlight>
                <a:latin typeface="Roboto"/>
                <a:ea typeface="Roboto"/>
                <a:cs typeface="Roboto"/>
                <a:sym typeface="Roboto"/>
              </a:rPr>
              <a:t>Defaults</a:t>
            </a:r>
            <a:r>
              <a:rPr lang="en" sz="1320">
                <a:solidFill>
                  <a:srgbClr val="0D0D0D"/>
                </a:solidFill>
                <a:highlight>
                  <a:srgbClr val="FFFFFF"/>
                </a:highlight>
                <a:latin typeface="Roboto"/>
                <a:ea typeface="Roboto"/>
                <a:cs typeface="Roboto"/>
                <a:sym typeface="Roboto"/>
              </a:rPr>
              <a:t>: The pre-selected option among a set of choices can significantly affect consumer behavior because many people will stick with a default option due to inertia or the perception that it is recommended.</a:t>
            </a:r>
            <a:endParaRPr sz="1320">
              <a:solidFill>
                <a:srgbClr val="0D0D0D"/>
              </a:solidFill>
              <a:highlight>
                <a:srgbClr val="FFFFFF"/>
              </a:highlight>
              <a:latin typeface="Roboto"/>
              <a:ea typeface="Roboto"/>
              <a:cs typeface="Roboto"/>
              <a:sym typeface="Roboto"/>
            </a:endParaRPr>
          </a:p>
          <a:p>
            <a:pPr marL="457200" lvl="0" indent="-312420" algn="l" rtl="0">
              <a:lnSpc>
                <a:spcPct val="105000"/>
              </a:lnSpc>
              <a:spcBef>
                <a:spcPts val="0"/>
              </a:spcBef>
              <a:spcAft>
                <a:spcPts val="0"/>
              </a:spcAft>
              <a:buClr>
                <a:srgbClr val="0D0D0D"/>
              </a:buClr>
              <a:buSzPts val="1320"/>
              <a:buFont typeface="Roboto"/>
              <a:buAutoNum type="arabicPeriod"/>
            </a:pPr>
            <a:r>
              <a:rPr lang="en" sz="1320" b="1">
                <a:solidFill>
                  <a:srgbClr val="0D0D0D"/>
                </a:solidFill>
                <a:highlight>
                  <a:srgbClr val="FFFFFF"/>
                </a:highlight>
                <a:latin typeface="Roboto"/>
                <a:ea typeface="Roboto"/>
                <a:cs typeface="Roboto"/>
                <a:sym typeface="Roboto"/>
              </a:rPr>
              <a:t>Framing</a:t>
            </a:r>
            <a:r>
              <a:rPr lang="en" sz="1320">
                <a:solidFill>
                  <a:srgbClr val="0D0D0D"/>
                </a:solidFill>
                <a:highlight>
                  <a:srgbClr val="FFFFFF"/>
                </a:highlight>
                <a:latin typeface="Roboto"/>
                <a:ea typeface="Roboto"/>
                <a:cs typeface="Roboto"/>
                <a:sym typeface="Roboto"/>
              </a:rPr>
              <a:t>: The way information is framed (e.g., as gains or losses) can lead to changes in perception and therefore different choices. This is closely related to the prospect theory developed by Kahneman and Tversky, which shows that people react differently when something is framed as a loss versus as a gain.</a:t>
            </a:r>
            <a:endParaRPr sz="1320">
              <a:solidFill>
                <a:srgbClr val="0D0D0D"/>
              </a:solidFill>
              <a:highlight>
                <a:srgbClr val="FFFFFF"/>
              </a:highlight>
              <a:latin typeface="Roboto"/>
              <a:ea typeface="Roboto"/>
              <a:cs typeface="Roboto"/>
              <a:sym typeface="Roboto"/>
            </a:endParaRPr>
          </a:p>
          <a:p>
            <a:pPr marL="457200" lvl="0" indent="-312420" algn="l" rtl="0">
              <a:lnSpc>
                <a:spcPct val="105000"/>
              </a:lnSpc>
              <a:spcBef>
                <a:spcPts val="0"/>
              </a:spcBef>
              <a:spcAft>
                <a:spcPts val="0"/>
              </a:spcAft>
              <a:buClr>
                <a:srgbClr val="0D0D0D"/>
              </a:buClr>
              <a:buSzPts val="1320"/>
              <a:buFont typeface="Roboto"/>
              <a:buAutoNum type="arabicPeriod"/>
            </a:pPr>
            <a:r>
              <a:rPr lang="en" sz="1320" b="1">
                <a:solidFill>
                  <a:srgbClr val="0D0D0D"/>
                </a:solidFill>
                <a:highlight>
                  <a:srgbClr val="FFFFFF"/>
                </a:highlight>
                <a:latin typeface="Roboto"/>
                <a:ea typeface="Roboto"/>
                <a:cs typeface="Roboto"/>
                <a:sym typeface="Roboto"/>
              </a:rPr>
              <a:t>Nudging</a:t>
            </a:r>
            <a:r>
              <a:rPr lang="en" sz="1320">
                <a:solidFill>
                  <a:srgbClr val="0D0D0D"/>
                </a:solidFill>
                <a:highlight>
                  <a:srgbClr val="FFFFFF"/>
                </a:highlight>
                <a:latin typeface="Roboto"/>
                <a:ea typeface="Roboto"/>
                <a:cs typeface="Roboto"/>
                <a:sym typeface="Roboto"/>
              </a:rPr>
              <a:t>: Introducing small features or cues that can encourage people to make certain decisions without restricting their freedom of choice. For example, arranging healthier foods at eye level to nudge people towards making healthier eating choices.</a:t>
            </a:r>
            <a:endParaRPr sz="1320">
              <a:solidFill>
                <a:srgbClr val="0D0D0D"/>
              </a:solidFill>
              <a:highlight>
                <a:srgbClr val="FFFFFF"/>
              </a:highlight>
              <a:latin typeface="Roboto"/>
              <a:ea typeface="Roboto"/>
              <a:cs typeface="Roboto"/>
              <a:sym typeface="Roboto"/>
            </a:endParaRPr>
          </a:p>
          <a:p>
            <a:pPr marL="457200" lvl="0" indent="-312420" algn="l" rtl="0">
              <a:lnSpc>
                <a:spcPct val="105000"/>
              </a:lnSpc>
              <a:spcBef>
                <a:spcPts val="0"/>
              </a:spcBef>
              <a:spcAft>
                <a:spcPts val="0"/>
              </a:spcAft>
              <a:buClr>
                <a:srgbClr val="0D0D0D"/>
              </a:buClr>
              <a:buSzPts val="1320"/>
              <a:buFont typeface="Roboto"/>
              <a:buAutoNum type="arabicPeriod"/>
            </a:pPr>
            <a:r>
              <a:rPr lang="en" sz="1320" b="1">
                <a:solidFill>
                  <a:srgbClr val="0D0D0D"/>
                </a:solidFill>
                <a:highlight>
                  <a:srgbClr val="FFFFFF"/>
                </a:highlight>
                <a:latin typeface="Roboto"/>
                <a:ea typeface="Roboto"/>
                <a:cs typeface="Roboto"/>
                <a:sym typeface="Roboto"/>
              </a:rPr>
              <a:t>Complexity and simplification:</a:t>
            </a:r>
            <a:r>
              <a:rPr lang="en" sz="1320">
                <a:solidFill>
                  <a:srgbClr val="0D0D0D"/>
                </a:solidFill>
                <a:highlight>
                  <a:srgbClr val="FFFFFF"/>
                </a:highlight>
                <a:latin typeface="Roboto"/>
                <a:ea typeface="Roboto"/>
                <a:cs typeface="Roboto"/>
                <a:sym typeface="Roboto"/>
              </a:rPr>
              <a:t> Simplifying choices can help people make decisions more easily, whereas too many options or overly complex information can lead to decision fatigue or avoidance.</a:t>
            </a:r>
            <a:endParaRPr sz="1320">
              <a:solidFill>
                <a:srgbClr val="0D0D0D"/>
              </a:solidFill>
              <a:highlight>
                <a:srgbClr val="FFFFFF"/>
              </a:highlight>
              <a:latin typeface="Roboto"/>
              <a:ea typeface="Roboto"/>
              <a:cs typeface="Roboto"/>
              <a:sym typeface="Roboto"/>
            </a:endParaRPr>
          </a:p>
          <a:p>
            <a:pPr marL="457200" lvl="0" indent="-312420" algn="l" rtl="0">
              <a:lnSpc>
                <a:spcPct val="105000"/>
              </a:lnSpc>
              <a:spcBef>
                <a:spcPts val="0"/>
              </a:spcBef>
              <a:spcAft>
                <a:spcPts val="0"/>
              </a:spcAft>
              <a:buClr>
                <a:srgbClr val="0D0D0D"/>
              </a:buClr>
              <a:buSzPts val="1320"/>
              <a:buFont typeface="Roboto"/>
              <a:buAutoNum type="arabicPeriod"/>
            </a:pPr>
            <a:r>
              <a:rPr lang="en" sz="1320" b="1">
                <a:solidFill>
                  <a:srgbClr val="0D0D0D"/>
                </a:solidFill>
                <a:highlight>
                  <a:srgbClr val="FFFFFF"/>
                </a:highlight>
                <a:latin typeface="Roboto"/>
                <a:ea typeface="Roboto"/>
                <a:cs typeface="Roboto"/>
                <a:sym typeface="Roboto"/>
              </a:rPr>
              <a:t>Social norms and expectations</a:t>
            </a:r>
            <a:r>
              <a:rPr lang="en" sz="1320">
                <a:solidFill>
                  <a:srgbClr val="0D0D0D"/>
                </a:solidFill>
                <a:highlight>
                  <a:srgbClr val="FFFFFF"/>
                </a:highlight>
                <a:latin typeface="Roboto"/>
                <a:ea typeface="Roboto"/>
                <a:cs typeface="Roboto"/>
                <a:sym typeface="Roboto"/>
              </a:rPr>
              <a:t>: Presenting information about what others are doing can also guide choices, leveraging the power of social influence.</a:t>
            </a:r>
            <a:endParaRPr sz="1320">
              <a:solidFill>
                <a:srgbClr val="0D0D0D"/>
              </a:solidFill>
              <a:highlight>
                <a:srgbClr val="FFFFFF"/>
              </a:highlight>
              <a:latin typeface="Roboto"/>
              <a:ea typeface="Roboto"/>
              <a:cs typeface="Roboto"/>
              <a:sym typeface="Roboto"/>
            </a:endParaRPr>
          </a:p>
          <a:p>
            <a:pPr marL="0" lvl="0" indent="0" algn="l" rtl="0">
              <a:lnSpc>
                <a:spcPct val="105000"/>
              </a:lnSpc>
              <a:spcBef>
                <a:spcPts val="1500"/>
              </a:spcBef>
              <a:spcAft>
                <a:spcPts val="0"/>
              </a:spcAft>
              <a:buClr>
                <a:schemeClr val="dk1"/>
              </a:buClr>
              <a:buSzPts val="935"/>
              <a:buFont typeface="Arial"/>
              <a:buNone/>
            </a:pPr>
            <a:r>
              <a:rPr lang="en" sz="1320">
                <a:solidFill>
                  <a:srgbClr val="0D0D0D"/>
                </a:solidFill>
                <a:highlight>
                  <a:srgbClr val="FFFFFF"/>
                </a:highlight>
                <a:latin typeface="Roboto"/>
                <a:ea typeface="Roboto"/>
                <a:cs typeface="Roboto"/>
                <a:sym typeface="Roboto"/>
              </a:rPr>
              <a:t>The effectiveness of choice architecture has been demonstrated in various areas such as public policy, health care, financial decision-making, and environmental sustainability. By understanding and applying the principles of choice architecture, policymakers, businesses, and other organizations can help steer people towards beneficial behaviors in a subtle yet impactful way.</a:t>
            </a:r>
            <a:endParaRPr sz="1320">
              <a:solidFill>
                <a:srgbClr val="0D0D0D"/>
              </a:solidFill>
              <a:highlight>
                <a:srgbClr val="FFFFFF"/>
              </a:highlight>
              <a:latin typeface="Roboto"/>
              <a:ea typeface="Roboto"/>
              <a:cs typeface="Roboto"/>
              <a:sym typeface="Roboto"/>
            </a:endParaRPr>
          </a:p>
          <a:p>
            <a:pPr marL="0" lvl="0" indent="0" algn="l" rtl="0">
              <a:lnSpc>
                <a:spcPct val="105000"/>
              </a:lnSpc>
              <a:spcBef>
                <a:spcPts val="0"/>
              </a:spcBef>
              <a:spcAft>
                <a:spcPts val="0"/>
              </a:spcAft>
              <a:buClr>
                <a:schemeClr val="dk1"/>
              </a:buClr>
              <a:buSzPts val="935"/>
              <a:buFont typeface="Arial"/>
              <a:buNone/>
            </a:pPr>
            <a:endParaRPr sz="1829"/>
          </a:p>
          <a:p>
            <a:pPr marL="0" lvl="0" indent="0" algn="l" rtl="0">
              <a:lnSpc>
                <a:spcPct val="105000"/>
              </a:lnSpc>
              <a:spcBef>
                <a:spcPts val="1200"/>
              </a:spcBef>
              <a:spcAft>
                <a:spcPts val="1200"/>
              </a:spcAft>
              <a:buSzPts val="935"/>
              <a:buNone/>
            </a:pPr>
            <a:endParaRPr sz="1829"/>
          </a:p>
        </p:txBody>
      </p:sp>
      <p:sp>
        <p:nvSpPr>
          <p:cNvPr id="422" name="Google Shape;422;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5"/>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 Systems: FFS and VBC</a:t>
            </a:r>
            <a:endParaRPr/>
          </a:p>
        </p:txBody>
      </p:sp>
      <p:sp>
        <p:nvSpPr>
          <p:cNvPr id="428" name="Google Shape;428;p65"/>
          <p:cNvSpPr txBox="1">
            <a:spLocks noGrp="1"/>
          </p:cNvSpPr>
          <p:nvPr>
            <p:ph type="body" idx="1"/>
          </p:nvPr>
        </p:nvSpPr>
        <p:spPr>
          <a:xfrm>
            <a:off x="311700" y="768975"/>
            <a:ext cx="8520600" cy="84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Look at the pros and cons of each…</a:t>
            </a:r>
            <a:endParaRPr/>
          </a:p>
        </p:txBody>
      </p:sp>
      <p:sp>
        <p:nvSpPr>
          <p:cNvPr id="429" name="Google Shape;429;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pic>
        <p:nvPicPr>
          <p:cNvPr id="430" name="Google Shape;430;p65"/>
          <p:cNvPicPr preferRelativeResize="0"/>
          <p:nvPr/>
        </p:nvPicPr>
        <p:blipFill>
          <a:blip r:embed="rId3">
            <a:alphaModFix/>
          </a:blip>
          <a:stretch>
            <a:fillRect/>
          </a:stretch>
        </p:blipFill>
        <p:spPr>
          <a:xfrm>
            <a:off x="1082400" y="1362000"/>
            <a:ext cx="3126152" cy="3126152"/>
          </a:xfrm>
          <a:prstGeom prst="rect">
            <a:avLst/>
          </a:prstGeom>
          <a:noFill/>
          <a:ln>
            <a:noFill/>
          </a:ln>
        </p:spPr>
      </p:pic>
      <p:pic>
        <p:nvPicPr>
          <p:cNvPr id="431" name="Google Shape;431;p65"/>
          <p:cNvPicPr preferRelativeResize="0"/>
          <p:nvPr/>
        </p:nvPicPr>
        <p:blipFill>
          <a:blip r:embed="rId4">
            <a:alphaModFix/>
          </a:blip>
          <a:stretch>
            <a:fillRect/>
          </a:stretch>
        </p:blipFill>
        <p:spPr>
          <a:xfrm>
            <a:off x="4572002" y="1362000"/>
            <a:ext cx="3126152" cy="3126152"/>
          </a:xfrm>
          <a:prstGeom prst="rect">
            <a:avLst/>
          </a:prstGeom>
          <a:noFill/>
          <a:ln>
            <a:noFill/>
          </a:ln>
        </p:spPr>
      </p:pic>
      <p:sp>
        <p:nvSpPr>
          <p:cNvPr id="432" name="Google Shape;432;p65"/>
          <p:cNvSpPr txBox="1"/>
          <p:nvPr/>
        </p:nvSpPr>
        <p:spPr>
          <a:xfrm>
            <a:off x="1482300" y="4488150"/>
            <a:ext cx="2315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2"/>
                </a:solidFill>
              </a:rPr>
              <a:t>Fee For Services</a:t>
            </a:r>
            <a:endParaRPr sz="1800" b="1">
              <a:solidFill>
                <a:schemeClr val="dk2"/>
              </a:solidFill>
            </a:endParaRPr>
          </a:p>
        </p:txBody>
      </p:sp>
      <p:sp>
        <p:nvSpPr>
          <p:cNvPr id="433" name="Google Shape;433;p65"/>
          <p:cNvSpPr txBox="1"/>
          <p:nvPr/>
        </p:nvSpPr>
        <p:spPr>
          <a:xfrm>
            <a:off x="4919928" y="4488150"/>
            <a:ext cx="2430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2"/>
                </a:solidFill>
              </a:rPr>
              <a:t>Value-Based Care</a:t>
            </a:r>
            <a:endParaRPr sz="1800" b="1">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6"/>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400"/>
              </a:spcAft>
              <a:buNone/>
            </a:pPr>
            <a:r>
              <a:rPr lang="en" sz="3200">
                <a:solidFill>
                  <a:srgbClr val="0D0D0D"/>
                </a:solidFill>
                <a:highlight>
                  <a:srgbClr val="FFFFFF"/>
                </a:highlight>
                <a:latin typeface="Roboto"/>
                <a:ea typeface="Roboto"/>
                <a:cs typeface="Roboto"/>
                <a:sym typeface="Roboto"/>
              </a:rPr>
              <a:t>Pros of Fee-for-Service (FFS) Model</a:t>
            </a:r>
            <a:endParaRPr sz="3200">
              <a:solidFill>
                <a:srgbClr val="0D0D0D"/>
              </a:solidFill>
              <a:highlight>
                <a:srgbClr val="FFFFFF"/>
              </a:highlight>
              <a:latin typeface="Roboto"/>
              <a:ea typeface="Roboto"/>
              <a:cs typeface="Roboto"/>
              <a:sym typeface="Roboto"/>
            </a:endParaRPr>
          </a:p>
        </p:txBody>
      </p:sp>
      <p:sp>
        <p:nvSpPr>
          <p:cNvPr id="439" name="Google Shape;439;p66"/>
          <p:cNvSpPr txBox="1">
            <a:spLocks noGrp="1"/>
          </p:cNvSpPr>
          <p:nvPr>
            <p:ph type="body" idx="1"/>
          </p:nvPr>
        </p:nvSpPr>
        <p:spPr>
          <a:xfrm>
            <a:off x="311700" y="863550"/>
            <a:ext cx="8520600" cy="4047000"/>
          </a:xfrm>
          <a:prstGeom prst="rect">
            <a:avLst/>
          </a:prstGeom>
        </p:spPr>
        <p:txBody>
          <a:bodyPr spcFirstLastPara="1" wrap="square" lIns="91425" tIns="91425" rIns="91425" bIns="91425" anchor="t" anchorCtr="0">
            <a:noAutofit/>
          </a:bodyPr>
          <a:lstStyle/>
          <a:p>
            <a:pPr marL="457200" lvl="0" indent="-374650" algn="l" rtl="0">
              <a:spcBef>
                <a:spcPts val="1500"/>
              </a:spcBef>
              <a:spcAft>
                <a:spcPts val="0"/>
              </a:spcAft>
              <a:buClr>
                <a:srgbClr val="0D0D0D"/>
              </a:buClr>
              <a:buSzPts val="2300"/>
              <a:buFont typeface="Roboto"/>
              <a:buChar char="●"/>
            </a:pPr>
            <a:r>
              <a:rPr lang="en" sz="2300" b="1">
                <a:solidFill>
                  <a:srgbClr val="0D0D0D"/>
                </a:solidFill>
                <a:highlight>
                  <a:srgbClr val="FFFFFF"/>
                </a:highlight>
                <a:latin typeface="Roboto"/>
                <a:ea typeface="Roboto"/>
                <a:cs typeface="Roboto"/>
                <a:sym typeface="Roboto"/>
              </a:rPr>
              <a:t>Provider Productivity:</a:t>
            </a:r>
            <a:r>
              <a:rPr lang="en" sz="2300">
                <a:solidFill>
                  <a:srgbClr val="0D0D0D"/>
                </a:solidFill>
                <a:highlight>
                  <a:srgbClr val="FFFFFF"/>
                </a:highlight>
                <a:latin typeface="Roboto"/>
                <a:ea typeface="Roboto"/>
                <a:cs typeface="Roboto"/>
                <a:sym typeface="Roboto"/>
              </a:rPr>
              <a:t> Incentivizes providers to increase the volume of patients they see and services they provide, potentially improving access to care.</a:t>
            </a:r>
            <a:endParaRPr sz="2300">
              <a:solidFill>
                <a:srgbClr val="0D0D0D"/>
              </a:solidFill>
              <a:highlight>
                <a:srgbClr val="FFFFFF"/>
              </a:highlight>
              <a:latin typeface="Roboto"/>
              <a:ea typeface="Roboto"/>
              <a:cs typeface="Roboto"/>
              <a:sym typeface="Roboto"/>
            </a:endParaRPr>
          </a:p>
          <a:p>
            <a:pPr marL="457200" lvl="0" indent="-374650" algn="l" rtl="0">
              <a:spcBef>
                <a:spcPts val="0"/>
              </a:spcBef>
              <a:spcAft>
                <a:spcPts val="0"/>
              </a:spcAft>
              <a:buClr>
                <a:srgbClr val="0D0D0D"/>
              </a:buClr>
              <a:buSzPts val="2300"/>
              <a:buFont typeface="Roboto"/>
              <a:buChar char="●"/>
            </a:pPr>
            <a:r>
              <a:rPr lang="en" sz="2300" b="1">
                <a:solidFill>
                  <a:srgbClr val="0D0D0D"/>
                </a:solidFill>
                <a:highlight>
                  <a:srgbClr val="FFFFFF"/>
                </a:highlight>
                <a:latin typeface="Roboto"/>
                <a:ea typeface="Roboto"/>
                <a:cs typeface="Roboto"/>
                <a:sym typeface="Roboto"/>
              </a:rPr>
              <a:t>Simplicity in Billing: </a:t>
            </a:r>
            <a:r>
              <a:rPr lang="en" sz="2300">
                <a:solidFill>
                  <a:srgbClr val="0D0D0D"/>
                </a:solidFill>
                <a:highlight>
                  <a:srgbClr val="FFFFFF"/>
                </a:highlight>
                <a:latin typeface="Roboto"/>
                <a:ea typeface="Roboto"/>
                <a:cs typeface="Roboto"/>
                <a:sym typeface="Roboto"/>
              </a:rPr>
              <a:t>Relatively straightforward billing process as payments are tied to specific services or procedures rendered.</a:t>
            </a:r>
            <a:endParaRPr sz="2300">
              <a:solidFill>
                <a:srgbClr val="0D0D0D"/>
              </a:solidFill>
              <a:highlight>
                <a:srgbClr val="FFFFFF"/>
              </a:highlight>
              <a:latin typeface="Roboto"/>
              <a:ea typeface="Roboto"/>
              <a:cs typeface="Roboto"/>
              <a:sym typeface="Roboto"/>
            </a:endParaRPr>
          </a:p>
          <a:p>
            <a:pPr marL="457200" lvl="0" indent="-374650" algn="l" rtl="0">
              <a:spcBef>
                <a:spcPts val="0"/>
              </a:spcBef>
              <a:spcAft>
                <a:spcPts val="0"/>
              </a:spcAft>
              <a:buClr>
                <a:srgbClr val="0D0D0D"/>
              </a:buClr>
              <a:buSzPts val="2300"/>
              <a:buFont typeface="Roboto"/>
              <a:buChar char="●"/>
            </a:pPr>
            <a:r>
              <a:rPr lang="en" sz="2300" b="1">
                <a:solidFill>
                  <a:srgbClr val="0D0D0D"/>
                </a:solidFill>
                <a:highlight>
                  <a:srgbClr val="FFFFFF"/>
                </a:highlight>
                <a:latin typeface="Roboto"/>
                <a:ea typeface="Roboto"/>
                <a:cs typeface="Roboto"/>
                <a:sym typeface="Roboto"/>
              </a:rPr>
              <a:t>Autonomy in Clinical Decisions:</a:t>
            </a:r>
            <a:r>
              <a:rPr lang="en" sz="2300">
                <a:solidFill>
                  <a:srgbClr val="0D0D0D"/>
                </a:solidFill>
                <a:highlight>
                  <a:srgbClr val="FFFFFF"/>
                </a:highlight>
                <a:latin typeface="Roboto"/>
                <a:ea typeface="Roboto"/>
                <a:cs typeface="Roboto"/>
                <a:sym typeface="Roboto"/>
              </a:rPr>
              <a:t> Providers have high autonomy in determining which services are necessary, allowing flexibility in patient care based on immediate assessments.</a:t>
            </a:r>
            <a:endParaRPr sz="2300">
              <a:solidFill>
                <a:srgbClr val="0D0D0D"/>
              </a:solidFill>
              <a:highlight>
                <a:srgbClr val="FFFFFF"/>
              </a:highlight>
              <a:latin typeface="Roboto"/>
              <a:ea typeface="Roboto"/>
              <a:cs typeface="Roboto"/>
              <a:sym typeface="Roboto"/>
            </a:endParaRPr>
          </a:p>
          <a:p>
            <a:pPr marL="0" lvl="0" indent="0" algn="l" rtl="0">
              <a:spcBef>
                <a:spcPts val="1500"/>
              </a:spcBef>
              <a:spcAft>
                <a:spcPts val="1200"/>
              </a:spcAft>
              <a:buNone/>
            </a:pPr>
            <a:endParaRPr sz="2500"/>
          </a:p>
        </p:txBody>
      </p:sp>
      <p:sp>
        <p:nvSpPr>
          <p:cNvPr id="440" name="Google Shape;440;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7"/>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Cons of Fee for Services</a:t>
            </a:r>
            <a:endParaRPr sz="3200"/>
          </a:p>
        </p:txBody>
      </p:sp>
      <p:sp>
        <p:nvSpPr>
          <p:cNvPr id="446" name="Google Shape;446;p67"/>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457200" lvl="0" indent="-342900" algn="l" rtl="0">
              <a:spcBef>
                <a:spcPts val="1500"/>
              </a:spcBef>
              <a:spcAft>
                <a:spcPts val="0"/>
              </a:spcAft>
              <a:buClr>
                <a:srgbClr val="0D0D0D"/>
              </a:buClr>
              <a:buSzPts val="1800"/>
              <a:buFont typeface="Roboto"/>
              <a:buChar char="●"/>
            </a:pPr>
            <a:r>
              <a:rPr lang="en" b="1">
                <a:solidFill>
                  <a:srgbClr val="0D0D0D"/>
                </a:solidFill>
                <a:highlight>
                  <a:srgbClr val="FFFFFF"/>
                </a:highlight>
                <a:latin typeface="Roboto"/>
                <a:ea typeface="Roboto"/>
                <a:cs typeface="Roboto"/>
                <a:sym typeface="Roboto"/>
              </a:rPr>
              <a:t>Cost Inflation:</a:t>
            </a:r>
            <a:r>
              <a:rPr lang="en">
                <a:solidFill>
                  <a:srgbClr val="0D0D0D"/>
                </a:solidFill>
                <a:highlight>
                  <a:srgbClr val="FFFFFF"/>
                </a:highlight>
                <a:latin typeface="Roboto"/>
                <a:ea typeface="Roboto"/>
                <a:cs typeface="Roboto"/>
                <a:sym typeface="Roboto"/>
              </a:rPr>
              <a:t> Encourages higher utilization of services which can lead to unnecessary tests or treatments, inflating healthcare costs without improving patient outcomes.</a:t>
            </a:r>
            <a:endParaRPr>
              <a:solidFill>
                <a:srgbClr val="0D0D0D"/>
              </a:solidFill>
              <a:highlight>
                <a:srgbClr val="FFFFFF"/>
              </a:highlight>
              <a:latin typeface="Roboto"/>
              <a:ea typeface="Roboto"/>
              <a:cs typeface="Roboto"/>
              <a:sym typeface="Roboto"/>
            </a:endParaRPr>
          </a:p>
          <a:p>
            <a:pPr marL="457200" lvl="0" indent="-342900" algn="l" rtl="0">
              <a:spcBef>
                <a:spcPts val="0"/>
              </a:spcBef>
              <a:spcAft>
                <a:spcPts val="0"/>
              </a:spcAft>
              <a:buClr>
                <a:srgbClr val="0D0D0D"/>
              </a:buClr>
              <a:buSzPts val="1800"/>
              <a:buFont typeface="Roboto"/>
              <a:buChar char="●"/>
            </a:pPr>
            <a:r>
              <a:rPr lang="en" b="1">
                <a:solidFill>
                  <a:srgbClr val="0D0D0D"/>
                </a:solidFill>
                <a:highlight>
                  <a:srgbClr val="FFFFFF"/>
                </a:highlight>
                <a:latin typeface="Roboto"/>
                <a:ea typeface="Roboto"/>
                <a:cs typeface="Roboto"/>
                <a:sym typeface="Roboto"/>
              </a:rPr>
              <a:t>Fragmentation of Care:</a:t>
            </a:r>
            <a:r>
              <a:rPr lang="en">
                <a:solidFill>
                  <a:srgbClr val="0D0D0D"/>
                </a:solidFill>
                <a:highlight>
                  <a:srgbClr val="FFFFFF"/>
                </a:highlight>
                <a:latin typeface="Roboto"/>
                <a:ea typeface="Roboto"/>
                <a:cs typeface="Roboto"/>
                <a:sym typeface="Roboto"/>
              </a:rPr>
              <a:t> With a focus on individual services rather than overall patient health, it can lead to fragmented care where the coordination among different providers is minimal.</a:t>
            </a:r>
            <a:endParaRPr>
              <a:solidFill>
                <a:srgbClr val="0D0D0D"/>
              </a:solidFill>
              <a:highlight>
                <a:srgbClr val="FFFFFF"/>
              </a:highlight>
              <a:latin typeface="Roboto"/>
              <a:ea typeface="Roboto"/>
              <a:cs typeface="Roboto"/>
              <a:sym typeface="Roboto"/>
            </a:endParaRPr>
          </a:p>
          <a:p>
            <a:pPr marL="457200" lvl="0" indent="-342900" algn="l" rtl="0">
              <a:spcBef>
                <a:spcPts val="0"/>
              </a:spcBef>
              <a:spcAft>
                <a:spcPts val="0"/>
              </a:spcAft>
              <a:buClr>
                <a:srgbClr val="0D0D0D"/>
              </a:buClr>
              <a:buSzPts val="1800"/>
              <a:buFont typeface="Roboto"/>
              <a:buChar char="●"/>
            </a:pPr>
            <a:r>
              <a:rPr lang="en" b="1">
                <a:solidFill>
                  <a:srgbClr val="0D0D0D"/>
                </a:solidFill>
                <a:highlight>
                  <a:srgbClr val="FFFFFF"/>
                </a:highlight>
                <a:latin typeface="Roboto"/>
                <a:ea typeface="Roboto"/>
                <a:cs typeface="Roboto"/>
                <a:sym typeface="Roboto"/>
              </a:rPr>
              <a:t>Lack of Outcome Focus:</a:t>
            </a:r>
            <a:r>
              <a:rPr lang="en">
                <a:solidFill>
                  <a:srgbClr val="0D0D0D"/>
                </a:solidFill>
                <a:highlight>
                  <a:srgbClr val="FFFFFF"/>
                </a:highlight>
                <a:latin typeface="Roboto"/>
                <a:ea typeface="Roboto"/>
                <a:cs typeface="Roboto"/>
                <a:sym typeface="Roboto"/>
              </a:rPr>
              <a:t> Since payment is not directly tied to outcomes, there is less incentive to ensure that the care provided is the most effective or necessary for the patient’s condition.</a:t>
            </a:r>
            <a:endParaRPr sz="2400"/>
          </a:p>
        </p:txBody>
      </p:sp>
      <p:sp>
        <p:nvSpPr>
          <p:cNvPr id="447" name="Google Shape;447;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8"/>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rgbClr val="0D0D0D"/>
                </a:solidFill>
                <a:highlight>
                  <a:srgbClr val="FFFFFF"/>
                </a:highlight>
                <a:latin typeface="Roboto"/>
                <a:ea typeface="Roboto"/>
                <a:cs typeface="Roboto"/>
                <a:sym typeface="Roboto"/>
              </a:rPr>
              <a:t>Pros of Value-Based Care (VBC) Model</a:t>
            </a:r>
            <a:endParaRPr sz="3200"/>
          </a:p>
        </p:txBody>
      </p:sp>
      <p:sp>
        <p:nvSpPr>
          <p:cNvPr id="453" name="Google Shape;453;p68"/>
          <p:cNvSpPr txBox="1">
            <a:spLocks noGrp="1"/>
          </p:cNvSpPr>
          <p:nvPr>
            <p:ph type="body" idx="1"/>
          </p:nvPr>
        </p:nvSpPr>
        <p:spPr>
          <a:xfrm>
            <a:off x="311700" y="863550"/>
            <a:ext cx="8520600" cy="4047000"/>
          </a:xfrm>
          <a:prstGeom prst="rect">
            <a:avLst/>
          </a:prstGeom>
        </p:spPr>
        <p:txBody>
          <a:bodyPr spcFirstLastPara="1" wrap="square" lIns="91425" tIns="91425" rIns="91425" bIns="91425" anchor="t" anchorCtr="0">
            <a:noAutofit/>
          </a:bodyPr>
          <a:lstStyle/>
          <a:p>
            <a:pPr marL="457200" lvl="0" indent="-355600" algn="l" rtl="0">
              <a:spcBef>
                <a:spcPts val="1500"/>
              </a:spcBef>
              <a:spcAft>
                <a:spcPts val="0"/>
              </a:spcAft>
              <a:buClr>
                <a:srgbClr val="0D0D0D"/>
              </a:buClr>
              <a:buSzPts val="2000"/>
              <a:buFont typeface="Roboto"/>
              <a:buChar char="●"/>
            </a:pPr>
            <a:r>
              <a:rPr lang="en" sz="2000" b="1">
                <a:solidFill>
                  <a:srgbClr val="0D0D0D"/>
                </a:solidFill>
                <a:highlight>
                  <a:srgbClr val="FFFFFF"/>
                </a:highlight>
                <a:latin typeface="Roboto"/>
                <a:ea typeface="Roboto"/>
                <a:cs typeface="Roboto"/>
                <a:sym typeface="Roboto"/>
              </a:rPr>
              <a:t>Outcome-focused: </a:t>
            </a:r>
            <a:r>
              <a:rPr lang="en" sz="2000">
                <a:solidFill>
                  <a:srgbClr val="0D0D0D"/>
                </a:solidFill>
                <a:highlight>
                  <a:srgbClr val="FFFFFF"/>
                </a:highlight>
                <a:latin typeface="Roboto"/>
                <a:ea typeface="Roboto"/>
                <a:cs typeface="Roboto"/>
                <a:sym typeface="Roboto"/>
              </a:rPr>
              <a:t>Aligns incentives with patient outcomes, rewarding providers for effective management of patient health rather than volume of services.</a:t>
            </a:r>
            <a:endParaRPr sz="2000">
              <a:solidFill>
                <a:srgbClr val="0D0D0D"/>
              </a:solidFill>
              <a:highlight>
                <a:srgbClr val="FFFFFF"/>
              </a:highlight>
              <a:latin typeface="Roboto"/>
              <a:ea typeface="Roboto"/>
              <a:cs typeface="Roboto"/>
              <a:sym typeface="Roboto"/>
            </a:endParaRPr>
          </a:p>
          <a:p>
            <a:pPr marL="457200" lvl="0" indent="-355600" algn="l" rtl="0">
              <a:spcBef>
                <a:spcPts val="0"/>
              </a:spcBef>
              <a:spcAft>
                <a:spcPts val="0"/>
              </a:spcAft>
              <a:buClr>
                <a:srgbClr val="0D0D0D"/>
              </a:buClr>
              <a:buSzPts val="2000"/>
              <a:buFont typeface="Roboto"/>
              <a:buChar char="●"/>
            </a:pPr>
            <a:r>
              <a:rPr lang="en" sz="2000" b="1">
                <a:solidFill>
                  <a:srgbClr val="0D0D0D"/>
                </a:solidFill>
                <a:highlight>
                  <a:srgbClr val="FFFFFF"/>
                </a:highlight>
                <a:latin typeface="Roboto"/>
                <a:ea typeface="Roboto"/>
                <a:cs typeface="Roboto"/>
                <a:sym typeface="Roboto"/>
              </a:rPr>
              <a:t>Cost Efficiency:</a:t>
            </a:r>
            <a:r>
              <a:rPr lang="en" sz="2000">
                <a:solidFill>
                  <a:srgbClr val="0D0D0D"/>
                </a:solidFill>
                <a:highlight>
                  <a:srgbClr val="FFFFFF"/>
                </a:highlight>
                <a:latin typeface="Roboto"/>
                <a:ea typeface="Roboto"/>
                <a:cs typeface="Roboto"/>
                <a:sym typeface="Roboto"/>
              </a:rPr>
              <a:t> Potentially reduces healthcare costs by incentivizing preventative care and managing chronic diseases effectively, preventing expensive emergency interventions.</a:t>
            </a:r>
            <a:endParaRPr sz="2000">
              <a:solidFill>
                <a:srgbClr val="0D0D0D"/>
              </a:solidFill>
              <a:highlight>
                <a:srgbClr val="FFFFFF"/>
              </a:highlight>
              <a:latin typeface="Roboto"/>
              <a:ea typeface="Roboto"/>
              <a:cs typeface="Roboto"/>
              <a:sym typeface="Roboto"/>
            </a:endParaRPr>
          </a:p>
          <a:p>
            <a:pPr marL="457200" lvl="0" indent="-355600" algn="l" rtl="0">
              <a:spcBef>
                <a:spcPts val="0"/>
              </a:spcBef>
              <a:spcAft>
                <a:spcPts val="0"/>
              </a:spcAft>
              <a:buClr>
                <a:srgbClr val="0D0D0D"/>
              </a:buClr>
              <a:buSzPts val="2000"/>
              <a:buFont typeface="Roboto"/>
              <a:buChar char="●"/>
            </a:pPr>
            <a:r>
              <a:rPr lang="en" sz="2000" b="1">
                <a:solidFill>
                  <a:srgbClr val="0D0D0D"/>
                </a:solidFill>
                <a:highlight>
                  <a:srgbClr val="FFFFFF"/>
                </a:highlight>
                <a:latin typeface="Roboto"/>
                <a:ea typeface="Roboto"/>
                <a:cs typeface="Roboto"/>
                <a:sym typeface="Roboto"/>
              </a:rPr>
              <a:t>Holistic Patient Care: </a:t>
            </a:r>
            <a:r>
              <a:rPr lang="en" sz="2000">
                <a:solidFill>
                  <a:srgbClr val="0D0D0D"/>
                </a:solidFill>
                <a:highlight>
                  <a:srgbClr val="FFFFFF"/>
                </a:highlight>
                <a:latin typeface="Roboto"/>
                <a:ea typeface="Roboto"/>
                <a:cs typeface="Roboto"/>
                <a:sym typeface="Roboto"/>
              </a:rPr>
              <a:t>Encourages holistic care approaches, emphasizing coordination among various healthcare providers, which can lead to more comprehensive treatment plans and better overall health management.</a:t>
            </a:r>
            <a:endParaRPr sz="2000">
              <a:solidFill>
                <a:srgbClr val="0D0D0D"/>
              </a:solidFill>
              <a:highlight>
                <a:srgbClr val="FFFFFF"/>
              </a:highlight>
              <a:latin typeface="Roboto"/>
              <a:ea typeface="Roboto"/>
              <a:cs typeface="Roboto"/>
              <a:sym typeface="Roboto"/>
            </a:endParaRPr>
          </a:p>
          <a:p>
            <a:pPr marL="0" lvl="0" indent="0" algn="l" rtl="0">
              <a:spcBef>
                <a:spcPts val="1500"/>
              </a:spcBef>
              <a:spcAft>
                <a:spcPts val="1200"/>
              </a:spcAft>
              <a:buNone/>
            </a:pPr>
            <a:endParaRPr sz="2600"/>
          </a:p>
        </p:txBody>
      </p:sp>
      <p:sp>
        <p:nvSpPr>
          <p:cNvPr id="454" name="Google Shape;454;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9"/>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Cons of Value-Based Care</a:t>
            </a:r>
            <a:endParaRPr sz="3400"/>
          </a:p>
        </p:txBody>
      </p:sp>
      <p:sp>
        <p:nvSpPr>
          <p:cNvPr id="460" name="Google Shape;460;p69"/>
          <p:cNvSpPr txBox="1">
            <a:spLocks noGrp="1"/>
          </p:cNvSpPr>
          <p:nvPr>
            <p:ph type="body" idx="1"/>
          </p:nvPr>
        </p:nvSpPr>
        <p:spPr>
          <a:xfrm>
            <a:off x="311700" y="863550"/>
            <a:ext cx="8520600" cy="4047000"/>
          </a:xfrm>
          <a:prstGeom prst="rect">
            <a:avLst/>
          </a:prstGeom>
        </p:spPr>
        <p:txBody>
          <a:bodyPr spcFirstLastPara="1" wrap="square" lIns="91425" tIns="91425" rIns="91425" bIns="91425" anchor="t" anchorCtr="0">
            <a:noAutofit/>
          </a:bodyPr>
          <a:lstStyle/>
          <a:p>
            <a:pPr marL="457200" lvl="0" indent="-355600" algn="l" rtl="0">
              <a:spcBef>
                <a:spcPts val="1500"/>
              </a:spcBef>
              <a:spcAft>
                <a:spcPts val="0"/>
              </a:spcAft>
              <a:buClr>
                <a:srgbClr val="0D0D0D"/>
              </a:buClr>
              <a:buSzPts val="2000"/>
              <a:buFont typeface="Roboto"/>
              <a:buChar char="●"/>
            </a:pPr>
            <a:r>
              <a:rPr lang="en" sz="2000" b="1">
                <a:solidFill>
                  <a:srgbClr val="0D0D0D"/>
                </a:solidFill>
                <a:highlight>
                  <a:srgbClr val="FFFFFF"/>
                </a:highlight>
                <a:latin typeface="Roboto"/>
                <a:ea typeface="Roboto"/>
                <a:cs typeface="Roboto"/>
                <a:sym typeface="Roboto"/>
              </a:rPr>
              <a:t>Complexity in Implementation: </a:t>
            </a:r>
            <a:r>
              <a:rPr lang="en" sz="2000">
                <a:solidFill>
                  <a:srgbClr val="0D0D0D"/>
                </a:solidFill>
                <a:highlight>
                  <a:srgbClr val="FFFFFF"/>
                </a:highlight>
                <a:latin typeface="Roboto"/>
                <a:ea typeface="Roboto"/>
                <a:cs typeface="Roboto"/>
                <a:sym typeface="Roboto"/>
              </a:rPr>
              <a:t>Implementing VBC models can be complex, requiring significant changes in IT systems for tracking outcomes, training staff for new procedures, and renegotiating provider contracts.</a:t>
            </a:r>
            <a:endParaRPr sz="2000">
              <a:solidFill>
                <a:srgbClr val="0D0D0D"/>
              </a:solidFill>
              <a:highlight>
                <a:srgbClr val="FFFFFF"/>
              </a:highlight>
              <a:latin typeface="Roboto"/>
              <a:ea typeface="Roboto"/>
              <a:cs typeface="Roboto"/>
              <a:sym typeface="Roboto"/>
            </a:endParaRPr>
          </a:p>
          <a:p>
            <a:pPr marL="457200" lvl="0" indent="-355600" algn="l" rtl="0">
              <a:spcBef>
                <a:spcPts val="0"/>
              </a:spcBef>
              <a:spcAft>
                <a:spcPts val="0"/>
              </a:spcAft>
              <a:buClr>
                <a:srgbClr val="0D0D0D"/>
              </a:buClr>
              <a:buSzPts val="2000"/>
              <a:buFont typeface="Roboto"/>
              <a:buChar char="●"/>
            </a:pPr>
            <a:r>
              <a:rPr lang="en" sz="2000" b="1">
                <a:solidFill>
                  <a:srgbClr val="0D0D0D"/>
                </a:solidFill>
                <a:highlight>
                  <a:srgbClr val="FFFFFF"/>
                </a:highlight>
                <a:latin typeface="Roboto"/>
                <a:ea typeface="Roboto"/>
                <a:cs typeface="Roboto"/>
                <a:sym typeface="Roboto"/>
              </a:rPr>
              <a:t>Risk of Provider Burden:</a:t>
            </a:r>
            <a:r>
              <a:rPr lang="en" sz="2000">
                <a:solidFill>
                  <a:srgbClr val="0D0D0D"/>
                </a:solidFill>
                <a:highlight>
                  <a:srgbClr val="FFFFFF"/>
                </a:highlight>
                <a:latin typeface="Roboto"/>
                <a:ea typeface="Roboto"/>
                <a:cs typeface="Roboto"/>
                <a:sym typeface="Roboto"/>
              </a:rPr>
              <a:t> Providers may face increased administrative burdens and financial risks, especially if they are inadequately compensated for complex cases that require more intensive care.</a:t>
            </a:r>
            <a:endParaRPr sz="2000">
              <a:solidFill>
                <a:srgbClr val="0D0D0D"/>
              </a:solidFill>
              <a:highlight>
                <a:srgbClr val="FFFFFF"/>
              </a:highlight>
              <a:latin typeface="Roboto"/>
              <a:ea typeface="Roboto"/>
              <a:cs typeface="Roboto"/>
              <a:sym typeface="Roboto"/>
            </a:endParaRPr>
          </a:p>
          <a:p>
            <a:pPr marL="457200" lvl="0" indent="-355600" algn="l" rtl="0">
              <a:spcBef>
                <a:spcPts val="0"/>
              </a:spcBef>
              <a:spcAft>
                <a:spcPts val="0"/>
              </a:spcAft>
              <a:buClr>
                <a:srgbClr val="0D0D0D"/>
              </a:buClr>
              <a:buSzPts val="2000"/>
              <a:buFont typeface="Roboto"/>
              <a:buChar char="●"/>
            </a:pPr>
            <a:r>
              <a:rPr lang="en" sz="2000" b="1">
                <a:solidFill>
                  <a:srgbClr val="0D0D0D"/>
                </a:solidFill>
                <a:highlight>
                  <a:srgbClr val="FFFFFF"/>
                </a:highlight>
                <a:latin typeface="Roboto"/>
                <a:ea typeface="Roboto"/>
                <a:cs typeface="Roboto"/>
                <a:sym typeface="Roboto"/>
              </a:rPr>
              <a:t>Potential for Under-Treatment: </a:t>
            </a:r>
            <a:r>
              <a:rPr lang="en" sz="2000">
                <a:solidFill>
                  <a:srgbClr val="0D0D0D"/>
                </a:solidFill>
                <a:highlight>
                  <a:srgbClr val="FFFFFF"/>
                </a:highlight>
                <a:latin typeface="Roboto"/>
                <a:ea typeface="Roboto"/>
                <a:cs typeface="Roboto"/>
                <a:sym typeface="Roboto"/>
              </a:rPr>
              <a:t>There is a risk that in an effort to keep costs down, providers might under-treat patients or avoid high-risk patients, which can negatively impact patient care.</a:t>
            </a:r>
            <a:endParaRPr sz="2000">
              <a:solidFill>
                <a:srgbClr val="0D0D0D"/>
              </a:solidFill>
              <a:highlight>
                <a:srgbClr val="FFFFFF"/>
              </a:highlight>
              <a:latin typeface="Roboto"/>
              <a:ea typeface="Roboto"/>
              <a:cs typeface="Roboto"/>
              <a:sym typeface="Roboto"/>
            </a:endParaRPr>
          </a:p>
          <a:p>
            <a:pPr marL="0" lvl="0" indent="0" algn="l" rtl="0">
              <a:spcBef>
                <a:spcPts val="1500"/>
              </a:spcBef>
              <a:spcAft>
                <a:spcPts val="1200"/>
              </a:spcAft>
              <a:buNone/>
            </a:pPr>
            <a:endParaRPr sz="2600"/>
          </a:p>
        </p:txBody>
      </p:sp>
      <p:sp>
        <p:nvSpPr>
          <p:cNvPr id="461" name="Google Shape;461;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0"/>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Ask ChatGPT to create a CDL on Value Based Care</a:t>
            </a:r>
            <a:endParaRPr/>
          </a:p>
        </p:txBody>
      </p:sp>
      <p:sp>
        <p:nvSpPr>
          <p:cNvPr id="467" name="Google Shape;467;p70"/>
          <p:cNvSpPr txBox="1">
            <a:spLocks noGrp="1"/>
          </p:cNvSpPr>
          <p:nvPr>
            <p:ph type="body" idx="1"/>
          </p:nvPr>
        </p:nvSpPr>
        <p:spPr>
          <a:xfrm>
            <a:off x="437100" y="1266525"/>
            <a:ext cx="8520600" cy="8310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b="1"/>
              <a:t>Prompt: </a:t>
            </a:r>
            <a:r>
              <a:rPr lang="en"/>
              <a:t>Please create a high-level causal loop diagram for value-based care.  Express this diagram using Mermaid diagram notation.</a:t>
            </a:r>
            <a:endParaRPr/>
          </a:p>
        </p:txBody>
      </p:sp>
      <p:sp>
        <p:nvSpPr>
          <p:cNvPr id="468" name="Google Shape;468;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pic>
        <p:nvPicPr>
          <p:cNvPr id="469" name="Google Shape;469;p70"/>
          <p:cNvPicPr preferRelativeResize="0"/>
          <p:nvPr/>
        </p:nvPicPr>
        <p:blipFill>
          <a:blip r:embed="rId3">
            <a:alphaModFix/>
          </a:blip>
          <a:stretch>
            <a:fillRect/>
          </a:stretch>
        </p:blipFill>
        <p:spPr>
          <a:xfrm>
            <a:off x="380150" y="2571745"/>
            <a:ext cx="8463676" cy="19675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71"/>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Pay for Services Causal Loop Diagram</a:t>
            </a:r>
            <a:endParaRPr/>
          </a:p>
        </p:txBody>
      </p:sp>
      <p:sp>
        <p:nvSpPr>
          <p:cNvPr id="475" name="Google Shape;475;p71"/>
          <p:cNvSpPr txBox="1">
            <a:spLocks noGrp="1"/>
          </p:cNvSpPr>
          <p:nvPr>
            <p:ph type="body" idx="1"/>
          </p:nvPr>
        </p:nvSpPr>
        <p:spPr>
          <a:xfrm>
            <a:off x="3198075" y="4295600"/>
            <a:ext cx="5634300" cy="57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endParaRPr/>
          </a:p>
        </p:txBody>
      </p:sp>
      <p:sp>
        <p:nvSpPr>
          <p:cNvPr id="476" name="Google Shape;476;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pic>
        <p:nvPicPr>
          <p:cNvPr id="477" name="Google Shape;477;p71"/>
          <p:cNvPicPr preferRelativeResize="0"/>
          <p:nvPr/>
        </p:nvPicPr>
        <p:blipFill>
          <a:blip r:embed="rId3">
            <a:alphaModFix/>
          </a:blip>
          <a:stretch>
            <a:fillRect/>
          </a:stretch>
        </p:blipFill>
        <p:spPr>
          <a:xfrm>
            <a:off x="494025" y="1841900"/>
            <a:ext cx="8839204" cy="1618507"/>
          </a:xfrm>
          <a:prstGeom prst="rect">
            <a:avLst/>
          </a:prstGeom>
          <a:noFill/>
          <a:ln>
            <a:noFill/>
          </a:ln>
        </p:spPr>
      </p:pic>
      <p:sp>
        <p:nvSpPr>
          <p:cNvPr id="478" name="Google Shape;478;p71"/>
          <p:cNvSpPr txBox="1">
            <a:spLocks noGrp="1"/>
          </p:cNvSpPr>
          <p:nvPr>
            <p:ph type="body" idx="1"/>
          </p:nvPr>
        </p:nvSpPr>
        <p:spPr>
          <a:xfrm>
            <a:off x="389650" y="889938"/>
            <a:ext cx="8520600" cy="8310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b="1"/>
              <a:t>Prompt: </a:t>
            </a:r>
            <a:r>
              <a:rPr lang="en"/>
              <a:t>Please create a high-level causal loop diagram for pay-for-service model in healthcare.  Express this diagram using Mermaid diagram notation.</a:t>
            </a:r>
            <a:endParaRPr/>
          </a:p>
        </p:txBody>
      </p:sp>
      <p:sp>
        <p:nvSpPr>
          <p:cNvPr id="479" name="Google Shape;479;p71"/>
          <p:cNvSpPr txBox="1"/>
          <p:nvPr/>
        </p:nvSpPr>
        <p:spPr>
          <a:xfrm>
            <a:off x="778150" y="3506125"/>
            <a:ext cx="7924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Positive Feedback: # Services, Provider Revenue, Provider Incentives</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6"/>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About Dan McCreary</a:t>
            </a:r>
            <a:endParaRPr/>
          </a:p>
        </p:txBody>
      </p:sp>
      <p:sp>
        <p:nvSpPr>
          <p:cNvPr id="194" name="Google Shape;194;p36"/>
          <p:cNvSpPr txBox="1">
            <a:spLocks noGrp="1"/>
          </p:cNvSpPr>
          <p:nvPr>
            <p:ph type="body" idx="1"/>
          </p:nvPr>
        </p:nvSpPr>
        <p:spPr>
          <a:xfrm>
            <a:off x="2647675" y="863550"/>
            <a:ext cx="6184800" cy="34164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a:t>Solution architect</a:t>
            </a:r>
            <a:endParaRPr/>
          </a:p>
          <a:p>
            <a:pPr marL="457200" lvl="0" indent="-334327" algn="l" rtl="0">
              <a:spcBef>
                <a:spcPts val="0"/>
              </a:spcBef>
              <a:spcAft>
                <a:spcPts val="0"/>
              </a:spcAft>
              <a:buSzPct val="100000"/>
              <a:buChar char="●"/>
            </a:pPr>
            <a:r>
              <a:rPr lang="en"/>
              <a:t>Author of "Making Sense of NoSQL"</a:t>
            </a:r>
            <a:endParaRPr/>
          </a:p>
          <a:p>
            <a:pPr marL="457200" lvl="0" indent="-334327" algn="l" rtl="0">
              <a:spcBef>
                <a:spcPts val="0"/>
              </a:spcBef>
              <a:spcAft>
                <a:spcPts val="0"/>
              </a:spcAft>
              <a:buSzPct val="100000"/>
              <a:buChar char="●"/>
            </a:pPr>
            <a:r>
              <a:rPr lang="en"/>
              <a:t>Former Distinguish Engineer at UHG/Optum</a:t>
            </a:r>
            <a:endParaRPr/>
          </a:p>
          <a:p>
            <a:pPr marL="457200" lvl="0" indent="-334327" algn="l" rtl="0">
              <a:spcBef>
                <a:spcPts val="0"/>
              </a:spcBef>
              <a:spcAft>
                <a:spcPts val="0"/>
              </a:spcAft>
              <a:buSzPct val="100000"/>
              <a:buChar char="●"/>
            </a:pPr>
            <a:r>
              <a:rPr lang="en"/>
              <a:t>Led the creation of the world's largest know knowledge graph for healthcare (25B vertices and 130B edges)</a:t>
            </a:r>
            <a:endParaRPr/>
          </a:p>
          <a:p>
            <a:pPr marL="457200" lvl="0" indent="-334327" algn="l" rtl="0">
              <a:spcBef>
                <a:spcPts val="0"/>
              </a:spcBef>
              <a:spcAft>
                <a:spcPts val="0"/>
              </a:spcAft>
              <a:buSzPct val="100000"/>
              <a:buChar char="●"/>
            </a:pPr>
            <a:r>
              <a:rPr lang="en"/>
              <a:t>Former Head of Optum Generative AI Center of Excellence</a:t>
            </a:r>
            <a:endParaRPr/>
          </a:p>
          <a:p>
            <a:pPr marL="457200" lvl="0" indent="-334327" algn="l" rtl="0">
              <a:spcBef>
                <a:spcPts val="0"/>
              </a:spcBef>
              <a:spcAft>
                <a:spcPts val="0"/>
              </a:spcAft>
              <a:buSzPct val="100000"/>
              <a:buChar char="●"/>
            </a:pPr>
            <a:r>
              <a:rPr lang="en"/>
              <a:t>Teaching courses in Systems Thinking for over ten years</a:t>
            </a:r>
            <a:endParaRPr/>
          </a:p>
          <a:p>
            <a:pPr marL="457200" lvl="0" indent="-334327" algn="l" rtl="0">
              <a:spcBef>
                <a:spcPts val="0"/>
              </a:spcBef>
              <a:spcAft>
                <a:spcPts val="0"/>
              </a:spcAft>
              <a:buSzPct val="100000"/>
              <a:buChar char="●"/>
            </a:pPr>
            <a:r>
              <a:rPr lang="en"/>
              <a:t>Standards advocate (ISO, W3C)</a:t>
            </a:r>
            <a:endParaRPr/>
          </a:p>
          <a:p>
            <a:pPr marL="457200" lvl="0" indent="-334327" algn="l" rtl="0">
              <a:spcBef>
                <a:spcPts val="0"/>
              </a:spcBef>
              <a:spcAft>
                <a:spcPts val="0"/>
              </a:spcAft>
              <a:buSzPct val="100000"/>
              <a:buChar char="●"/>
            </a:pPr>
            <a:r>
              <a:rPr lang="en"/>
              <a:t>Big fan of AI, Knowledge Representation, Gen AI and Education</a:t>
            </a:r>
            <a:endParaRPr/>
          </a:p>
          <a:p>
            <a:pPr marL="457200" lvl="0" indent="-334327" algn="l" rtl="0">
              <a:spcBef>
                <a:spcPts val="0"/>
              </a:spcBef>
              <a:spcAft>
                <a:spcPts val="0"/>
              </a:spcAft>
              <a:buSzPct val="100000"/>
              <a:buChar char="●"/>
            </a:pPr>
            <a:r>
              <a:rPr lang="en"/>
              <a:t>My gift: I can see data movement</a:t>
            </a:r>
            <a:endParaRPr/>
          </a:p>
        </p:txBody>
      </p:sp>
      <p:sp>
        <p:nvSpPr>
          <p:cNvPr id="195" name="Google Shape;19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196" name="Google Shape;196;p36"/>
          <p:cNvPicPr preferRelativeResize="0"/>
          <p:nvPr/>
        </p:nvPicPr>
        <p:blipFill>
          <a:blip r:embed="rId3">
            <a:alphaModFix/>
          </a:blip>
          <a:stretch>
            <a:fillRect/>
          </a:stretch>
        </p:blipFill>
        <p:spPr>
          <a:xfrm>
            <a:off x="526700" y="1012625"/>
            <a:ext cx="1737595" cy="2622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2"/>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Fee For Services (Mermaid Diagram)</a:t>
            </a:r>
            <a:endParaRPr/>
          </a:p>
        </p:txBody>
      </p:sp>
      <p:sp>
        <p:nvSpPr>
          <p:cNvPr id="485" name="Google Shape;485;p72"/>
          <p:cNvSpPr txBox="1">
            <a:spLocks noGrp="1"/>
          </p:cNvSpPr>
          <p:nvPr>
            <p:ph type="body" idx="1"/>
          </p:nvPr>
        </p:nvSpPr>
        <p:spPr>
          <a:xfrm>
            <a:off x="311700" y="863550"/>
            <a:ext cx="8520600" cy="40092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graph LR</a:t>
            </a:r>
            <a:endParaRPr sz="1754" b="1">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    A[Number of Services Provided] --&gt;|+| B[Provider Revenue]</a:t>
            </a:r>
            <a:endParaRPr sz="1754" b="1">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    B --&gt;|+| C[Provider Incentive to Increase Services]</a:t>
            </a:r>
            <a:endParaRPr sz="1754" b="1">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    C --&gt;|+| A</a:t>
            </a:r>
            <a:endParaRPr sz="1754" b="1">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    A --&gt;|+| D[Healthcare Costs]</a:t>
            </a:r>
            <a:endParaRPr sz="1754" b="1">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    D --&gt;|+| E[Insurance Premiums]</a:t>
            </a:r>
            <a:endParaRPr sz="1754" b="1">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    E --&gt;|-| F[Patient Demand for Services]</a:t>
            </a:r>
            <a:endParaRPr sz="1754" b="1">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    F --&gt;|+| A</a:t>
            </a:r>
            <a:endParaRPr sz="1754" b="1">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    E --&gt;|-| G[Insurance Profitability]</a:t>
            </a:r>
            <a:endParaRPr sz="1754" b="1">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    G -.-&gt;|Pressure to reduce costs| C</a:t>
            </a:r>
            <a:endParaRPr sz="1754" b="1">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    A --&gt;|+| H[Resource Utilization]</a:t>
            </a:r>
            <a:endParaRPr sz="1754" b="1">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523"/>
              <a:buFont typeface="Arial"/>
              <a:buNone/>
            </a:pPr>
            <a:r>
              <a:rPr lang="en" sz="1754" b="1">
                <a:latin typeface="Courier New"/>
                <a:ea typeface="Courier New"/>
                <a:cs typeface="Courier New"/>
                <a:sym typeface="Courier New"/>
              </a:rPr>
              <a:t>    H --&gt;|+| D</a:t>
            </a:r>
            <a:endParaRPr sz="1754" b="1">
              <a:latin typeface="Courier New"/>
              <a:ea typeface="Courier New"/>
              <a:cs typeface="Courier New"/>
              <a:sym typeface="Courier New"/>
            </a:endParaRPr>
          </a:p>
          <a:p>
            <a:pPr marL="0" lvl="0" indent="0" algn="l" rtl="0">
              <a:lnSpc>
                <a:spcPct val="100000"/>
              </a:lnSpc>
              <a:spcBef>
                <a:spcPts val="0"/>
              </a:spcBef>
              <a:spcAft>
                <a:spcPts val="0"/>
              </a:spcAft>
              <a:buSzPts val="523"/>
              <a:buNone/>
            </a:pPr>
            <a:r>
              <a:rPr lang="en" sz="1754" b="1">
                <a:latin typeface="Courier New"/>
                <a:ea typeface="Courier New"/>
                <a:cs typeface="Courier New"/>
                <a:sym typeface="Courier New"/>
              </a:rPr>
              <a:t>    H -.-&gt;|Pressure on resources| F</a:t>
            </a:r>
            <a:endParaRPr sz="1754" b="1">
              <a:latin typeface="Courier New"/>
              <a:ea typeface="Courier New"/>
              <a:cs typeface="Courier New"/>
              <a:sym typeface="Courier New"/>
            </a:endParaRPr>
          </a:p>
        </p:txBody>
      </p:sp>
      <p:sp>
        <p:nvSpPr>
          <p:cNvPr id="486" name="Google Shape;486;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3"/>
          <p:cNvSpPr txBox="1">
            <a:spLocks noGrp="1"/>
          </p:cNvSpPr>
          <p:nvPr>
            <p:ph type="title"/>
          </p:nvPr>
        </p:nvSpPr>
        <p:spPr>
          <a:xfrm>
            <a:off x="104375" y="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120"/>
              <a:t>Life Expectancy vs. Per Capita Health Cost</a:t>
            </a:r>
            <a:endParaRPr sz="2120"/>
          </a:p>
        </p:txBody>
      </p:sp>
      <p:sp>
        <p:nvSpPr>
          <p:cNvPr id="492" name="Google Shape;492;p73"/>
          <p:cNvSpPr txBox="1">
            <a:spLocks noGrp="1"/>
          </p:cNvSpPr>
          <p:nvPr>
            <p:ph type="body" idx="1"/>
          </p:nvPr>
        </p:nvSpPr>
        <p:spPr>
          <a:xfrm>
            <a:off x="311700" y="4749300"/>
            <a:ext cx="8520600" cy="4608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1200"/>
              </a:spcAft>
              <a:buNone/>
            </a:pPr>
            <a:r>
              <a:rPr lang="en" sz="1500"/>
              <a:t>https://dmccreary.medium.com/asking-ai-about-lowering-healthcare-costs-in-the-us-7224b4f958cc</a:t>
            </a:r>
            <a:endParaRPr sz="1500"/>
          </a:p>
        </p:txBody>
      </p:sp>
      <p:sp>
        <p:nvSpPr>
          <p:cNvPr id="493" name="Google Shape;493;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pic>
        <p:nvPicPr>
          <p:cNvPr id="494" name="Google Shape;494;p73"/>
          <p:cNvPicPr preferRelativeResize="0"/>
          <p:nvPr/>
        </p:nvPicPr>
        <p:blipFill rotWithShape="1">
          <a:blip r:embed="rId3">
            <a:alphaModFix/>
          </a:blip>
          <a:srcRect t="5544"/>
          <a:stretch/>
        </p:blipFill>
        <p:spPr>
          <a:xfrm>
            <a:off x="1319150" y="468788"/>
            <a:ext cx="6680852" cy="4205923"/>
          </a:xfrm>
          <a:prstGeom prst="rect">
            <a:avLst/>
          </a:prstGeom>
          <a:noFill/>
          <a:ln>
            <a:noFill/>
          </a:ln>
        </p:spPr>
      </p:pic>
      <p:sp>
        <p:nvSpPr>
          <p:cNvPr id="495" name="Google Shape;495;p73"/>
          <p:cNvSpPr/>
          <p:nvPr/>
        </p:nvSpPr>
        <p:spPr>
          <a:xfrm rot="1640319">
            <a:off x="6567016" y="1465894"/>
            <a:ext cx="844640" cy="460893"/>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74"/>
          <p:cNvSpPr txBox="1">
            <a:spLocks noGrp="1"/>
          </p:cNvSpPr>
          <p:nvPr>
            <p:ph type="title"/>
          </p:nvPr>
        </p:nvSpPr>
        <p:spPr>
          <a:xfrm>
            <a:off x="163650" y="150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Database Architectures</a:t>
            </a:r>
            <a:endParaRPr/>
          </a:p>
        </p:txBody>
      </p:sp>
      <p:sp>
        <p:nvSpPr>
          <p:cNvPr id="501" name="Google Shape;501;p74"/>
          <p:cNvSpPr txBox="1">
            <a:spLocks noGrp="1"/>
          </p:cNvSpPr>
          <p:nvPr>
            <p:ph type="sldNum" idx="12"/>
          </p:nvPr>
        </p:nvSpPr>
        <p:spPr>
          <a:xfrm>
            <a:off x="8546283" y="56054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
        <p:nvSpPr>
          <p:cNvPr id="502" name="Google Shape;502;p74"/>
          <p:cNvSpPr txBox="1"/>
          <p:nvPr/>
        </p:nvSpPr>
        <p:spPr>
          <a:xfrm>
            <a:off x="510511" y="768969"/>
            <a:ext cx="2234700" cy="487500"/>
          </a:xfrm>
          <a:prstGeom prst="rect">
            <a:avLst/>
          </a:prstGeom>
          <a:noFill/>
          <a:ln>
            <a:noFill/>
          </a:ln>
        </p:spPr>
        <p:txBody>
          <a:bodyPr spcFirstLastPara="1" wrap="square" lIns="91425" tIns="45700" rIns="91425" bIns="45700" anchor="ctr" anchorCtr="0">
            <a:noAutofit/>
          </a:bodyPr>
          <a:lstStyle/>
          <a:p>
            <a:pPr marL="342900" marR="0" lvl="0" indent="-342900" algn="ctr" rtl="0">
              <a:lnSpc>
                <a:spcPct val="100000"/>
              </a:lnSpc>
              <a:spcBef>
                <a:spcPts val="0"/>
              </a:spcBef>
              <a:spcAft>
                <a:spcPts val="0"/>
              </a:spcAft>
              <a:buNone/>
            </a:pPr>
            <a:r>
              <a:rPr lang="en" sz="2000" b="1" i="0" u="none" strike="noStrike" cap="none">
                <a:solidFill>
                  <a:srgbClr val="010101"/>
                </a:solidFill>
                <a:latin typeface="Arial Narrow"/>
                <a:ea typeface="Arial Narrow"/>
                <a:cs typeface="Arial Narrow"/>
                <a:sym typeface="Arial Narrow"/>
              </a:rPr>
              <a:t>Relational</a:t>
            </a:r>
            <a:endParaRPr sz="2000"/>
          </a:p>
        </p:txBody>
      </p:sp>
      <p:grpSp>
        <p:nvGrpSpPr>
          <p:cNvPr id="503" name="Google Shape;503;p74"/>
          <p:cNvGrpSpPr/>
          <p:nvPr/>
        </p:nvGrpSpPr>
        <p:grpSpPr>
          <a:xfrm>
            <a:off x="724804" y="1237406"/>
            <a:ext cx="1703832" cy="1326261"/>
            <a:chOff x="533400" y="1905000"/>
            <a:chExt cx="1447729" cy="1447725"/>
          </a:xfrm>
        </p:grpSpPr>
        <p:sp>
          <p:nvSpPr>
            <p:cNvPr id="504" name="Google Shape;504;p74"/>
            <p:cNvSpPr/>
            <p:nvPr/>
          </p:nvSpPr>
          <p:spPr>
            <a:xfrm>
              <a:off x="533402" y="1905000"/>
              <a:ext cx="344700" cy="1809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05" name="Google Shape;505;p74"/>
            <p:cNvSpPr/>
            <p:nvPr/>
          </p:nvSpPr>
          <p:spPr>
            <a:xfrm>
              <a:off x="533402" y="2085975"/>
              <a:ext cx="344700" cy="1809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06" name="Google Shape;506;p74"/>
            <p:cNvSpPr/>
            <p:nvPr/>
          </p:nvSpPr>
          <p:spPr>
            <a:xfrm>
              <a:off x="533401" y="2266950"/>
              <a:ext cx="344700" cy="1809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07" name="Google Shape;507;p74"/>
            <p:cNvSpPr/>
            <p:nvPr/>
          </p:nvSpPr>
          <p:spPr>
            <a:xfrm>
              <a:off x="533401" y="2447925"/>
              <a:ext cx="344700" cy="1809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08" name="Google Shape;508;p74"/>
            <p:cNvSpPr/>
            <p:nvPr/>
          </p:nvSpPr>
          <p:spPr>
            <a:xfrm>
              <a:off x="533401" y="2628900"/>
              <a:ext cx="344700" cy="1809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09" name="Google Shape;509;p74"/>
            <p:cNvSpPr/>
            <p:nvPr/>
          </p:nvSpPr>
          <p:spPr>
            <a:xfrm>
              <a:off x="533401" y="2809875"/>
              <a:ext cx="344700" cy="1809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10" name="Google Shape;510;p74"/>
            <p:cNvSpPr/>
            <p:nvPr/>
          </p:nvSpPr>
          <p:spPr>
            <a:xfrm>
              <a:off x="533400" y="2990850"/>
              <a:ext cx="344700" cy="1809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11" name="Google Shape;511;p74"/>
            <p:cNvSpPr/>
            <p:nvPr/>
          </p:nvSpPr>
          <p:spPr>
            <a:xfrm>
              <a:off x="533400" y="3171825"/>
              <a:ext cx="344700" cy="1809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12" name="Google Shape;512;p74"/>
            <p:cNvSpPr/>
            <p:nvPr/>
          </p:nvSpPr>
          <p:spPr>
            <a:xfrm>
              <a:off x="878114" y="1905000"/>
              <a:ext cx="551400" cy="180900"/>
            </a:xfrm>
            <a:prstGeom prst="rect">
              <a:avLst/>
            </a:prstGeom>
            <a:solidFill>
              <a:srgbClr val="92D05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13" name="Google Shape;513;p74"/>
            <p:cNvSpPr/>
            <p:nvPr/>
          </p:nvSpPr>
          <p:spPr>
            <a:xfrm>
              <a:off x="878114" y="2085975"/>
              <a:ext cx="551400" cy="180900"/>
            </a:xfrm>
            <a:prstGeom prst="rect">
              <a:avLst/>
            </a:prstGeom>
            <a:solidFill>
              <a:srgbClr val="92D05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14" name="Google Shape;514;p74"/>
            <p:cNvSpPr/>
            <p:nvPr/>
          </p:nvSpPr>
          <p:spPr>
            <a:xfrm>
              <a:off x="878113" y="2266950"/>
              <a:ext cx="551400" cy="180900"/>
            </a:xfrm>
            <a:prstGeom prst="rect">
              <a:avLst/>
            </a:prstGeom>
            <a:solidFill>
              <a:srgbClr val="92D05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15" name="Google Shape;515;p74"/>
            <p:cNvSpPr/>
            <p:nvPr/>
          </p:nvSpPr>
          <p:spPr>
            <a:xfrm>
              <a:off x="878113" y="2447925"/>
              <a:ext cx="551400" cy="180900"/>
            </a:xfrm>
            <a:prstGeom prst="rect">
              <a:avLst/>
            </a:prstGeom>
            <a:solidFill>
              <a:srgbClr val="92D05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16" name="Google Shape;516;p74"/>
            <p:cNvSpPr/>
            <p:nvPr/>
          </p:nvSpPr>
          <p:spPr>
            <a:xfrm>
              <a:off x="878113" y="2628900"/>
              <a:ext cx="551400" cy="180900"/>
            </a:xfrm>
            <a:prstGeom prst="rect">
              <a:avLst/>
            </a:prstGeom>
            <a:solidFill>
              <a:srgbClr val="92D05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17" name="Google Shape;517;p74"/>
            <p:cNvSpPr/>
            <p:nvPr/>
          </p:nvSpPr>
          <p:spPr>
            <a:xfrm>
              <a:off x="878113" y="2809875"/>
              <a:ext cx="551400" cy="180900"/>
            </a:xfrm>
            <a:prstGeom prst="rect">
              <a:avLst/>
            </a:prstGeom>
            <a:solidFill>
              <a:srgbClr val="92D05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18" name="Google Shape;518;p74"/>
            <p:cNvSpPr/>
            <p:nvPr/>
          </p:nvSpPr>
          <p:spPr>
            <a:xfrm>
              <a:off x="878112" y="2990850"/>
              <a:ext cx="551400" cy="180900"/>
            </a:xfrm>
            <a:prstGeom prst="rect">
              <a:avLst/>
            </a:prstGeom>
            <a:solidFill>
              <a:srgbClr val="92D05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19" name="Google Shape;519;p74"/>
            <p:cNvSpPr/>
            <p:nvPr/>
          </p:nvSpPr>
          <p:spPr>
            <a:xfrm>
              <a:off x="878112" y="3171825"/>
              <a:ext cx="551400" cy="180900"/>
            </a:xfrm>
            <a:prstGeom prst="rect">
              <a:avLst/>
            </a:prstGeom>
            <a:solidFill>
              <a:srgbClr val="92D05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20" name="Google Shape;520;p74"/>
            <p:cNvSpPr/>
            <p:nvPr/>
          </p:nvSpPr>
          <p:spPr>
            <a:xfrm>
              <a:off x="1429658" y="1905000"/>
              <a:ext cx="275700" cy="180900"/>
            </a:xfrm>
            <a:prstGeom prst="rect">
              <a:avLst/>
            </a:prstGeom>
            <a:solidFill>
              <a:srgbClr val="FFC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21" name="Google Shape;521;p74"/>
            <p:cNvSpPr/>
            <p:nvPr/>
          </p:nvSpPr>
          <p:spPr>
            <a:xfrm>
              <a:off x="1429658" y="2085975"/>
              <a:ext cx="275700" cy="180900"/>
            </a:xfrm>
            <a:prstGeom prst="rect">
              <a:avLst/>
            </a:prstGeom>
            <a:solidFill>
              <a:srgbClr val="FFC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22" name="Google Shape;522;p74"/>
            <p:cNvSpPr/>
            <p:nvPr/>
          </p:nvSpPr>
          <p:spPr>
            <a:xfrm>
              <a:off x="1429657" y="2266950"/>
              <a:ext cx="275700" cy="180900"/>
            </a:xfrm>
            <a:prstGeom prst="rect">
              <a:avLst/>
            </a:prstGeom>
            <a:solidFill>
              <a:srgbClr val="FFC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23" name="Google Shape;523;p74"/>
            <p:cNvSpPr/>
            <p:nvPr/>
          </p:nvSpPr>
          <p:spPr>
            <a:xfrm>
              <a:off x="1429657" y="2447925"/>
              <a:ext cx="275700" cy="180900"/>
            </a:xfrm>
            <a:prstGeom prst="rect">
              <a:avLst/>
            </a:prstGeom>
            <a:solidFill>
              <a:srgbClr val="FFC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24" name="Google Shape;524;p74"/>
            <p:cNvSpPr/>
            <p:nvPr/>
          </p:nvSpPr>
          <p:spPr>
            <a:xfrm>
              <a:off x="1429657" y="2628900"/>
              <a:ext cx="275700" cy="180900"/>
            </a:xfrm>
            <a:prstGeom prst="rect">
              <a:avLst/>
            </a:prstGeom>
            <a:solidFill>
              <a:srgbClr val="FFC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25" name="Google Shape;525;p74"/>
            <p:cNvSpPr/>
            <p:nvPr/>
          </p:nvSpPr>
          <p:spPr>
            <a:xfrm>
              <a:off x="1429657" y="2809875"/>
              <a:ext cx="275700" cy="180900"/>
            </a:xfrm>
            <a:prstGeom prst="rect">
              <a:avLst/>
            </a:prstGeom>
            <a:solidFill>
              <a:srgbClr val="FFC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26" name="Google Shape;526;p74"/>
            <p:cNvSpPr/>
            <p:nvPr/>
          </p:nvSpPr>
          <p:spPr>
            <a:xfrm>
              <a:off x="1429657" y="2990850"/>
              <a:ext cx="275700" cy="180900"/>
            </a:xfrm>
            <a:prstGeom prst="rect">
              <a:avLst/>
            </a:prstGeom>
            <a:solidFill>
              <a:srgbClr val="FFC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27" name="Google Shape;527;p74"/>
            <p:cNvSpPr/>
            <p:nvPr/>
          </p:nvSpPr>
          <p:spPr>
            <a:xfrm>
              <a:off x="1429657" y="3171825"/>
              <a:ext cx="275700" cy="180900"/>
            </a:xfrm>
            <a:prstGeom prst="rect">
              <a:avLst/>
            </a:prstGeom>
            <a:solidFill>
              <a:srgbClr val="FFC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28" name="Google Shape;528;p74"/>
            <p:cNvSpPr/>
            <p:nvPr/>
          </p:nvSpPr>
          <p:spPr>
            <a:xfrm>
              <a:off x="1705429" y="1905000"/>
              <a:ext cx="275700" cy="180900"/>
            </a:xfrm>
            <a:prstGeom prst="rect">
              <a:avLst/>
            </a:prstGeom>
            <a:solidFill>
              <a:srgbClr val="F1A3AA"/>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29" name="Google Shape;529;p74"/>
            <p:cNvSpPr/>
            <p:nvPr/>
          </p:nvSpPr>
          <p:spPr>
            <a:xfrm>
              <a:off x="1705429" y="2085975"/>
              <a:ext cx="275700" cy="180900"/>
            </a:xfrm>
            <a:prstGeom prst="rect">
              <a:avLst/>
            </a:prstGeom>
            <a:solidFill>
              <a:srgbClr val="F1A3AA"/>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30" name="Google Shape;530;p74"/>
            <p:cNvSpPr/>
            <p:nvPr/>
          </p:nvSpPr>
          <p:spPr>
            <a:xfrm>
              <a:off x="1705428" y="2266950"/>
              <a:ext cx="275700" cy="180900"/>
            </a:xfrm>
            <a:prstGeom prst="rect">
              <a:avLst/>
            </a:prstGeom>
            <a:solidFill>
              <a:srgbClr val="F1A3AA"/>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31" name="Google Shape;531;p74"/>
            <p:cNvSpPr/>
            <p:nvPr/>
          </p:nvSpPr>
          <p:spPr>
            <a:xfrm>
              <a:off x="1705428" y="2447925"/>
              <a:ext cx="275700" cy="180900"/>
            </a:xfrm>
            <a:prstGeom prst="rect">
              <a:avLst/>
            </a:prstGeom>
            <a:solidFill>
              <a:srgbClr val="F1A3AA"/>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32" name="Google Shape;532;p74"/>
            <p:cNvSpPr/>
            <p:nvPr/>
          </p:nvSpPr>
          <p:spPr>
            <a:xfrm>
              <a:off x="1705428" y="2628900"/>
              <a:ext cx="275700" cy="180900"/>
            </a:xfrm>
            <a:prstGeom prst="rect">
              <a:avLst/>
            </a:prstGeom>
            <a:solidFill>
              <a:srgbClr val="F1A3AA"/>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33" name="Google Shape;533;p74"/>
            <p:cNvSpPr/>
            <p:nvPr/>
          </p:nvSpPr>
          <p:spPr>
            <a:xfrm>
              <a:off x="1705428" y="2809875"/>
              <a:ext cx="275700" cy="180900"/>
            </a:xfrm>
            <a:prstGeom prst="rect">
              <a:avLst/>
            </a:prstGeom>
            <a:solidFill>
              <a:srgbClr val="F1A3AA"/>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34" name="Google Shape;534;p74"/>
            <p:cNvSpPr/>
            <p:nvPr/>
          </p:nvSpPr>
          <p:spPr>
            <a:xfrm>
              <a:off x="1705427" y="2990850"/>
              <a:ext cx="275700" cy="180900"/>
            </a:xfrm>
            <a:prstGeom prst="rect">
              <a:avLst/>
            </a:prstGeom>
            <a:solidFill>
              <a:srgbClr val="F1A3AA"/>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35" name="Google Shape;535;p74"/>
            <p:cNvSpPr/>
            <p:nvPr/>
          </p:nvSpPr>
          <p:spPr>
            <a:xfrm>
              <a:off x="1705427" y="3171825"/>
              <a:ext cx="275700" cy="180900"/>
            </a:xfrm>
            <a:prstGeom prst="rect">
              <a:avLst/>
            </a:prstGeom>
            <a:solidFill>
              <a:srgbClr val="F1A3AA"/>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grpSp>
      <p:sp>
        <p:nvSpPr>
          <p:cNvPr id="536" name="Google Shape;536;p74"/>
          <p:cNvSpPr txBox="1"/>
          <p:nvPr/>
        </p:nvSpPr>
        <p:spPr>
          <a:xfrm>
            <a:off x="3381300" y="749900"/>
            <a:ext cx="2097900" cy="487500"/>
          </a:xfrm>
          <a:prstGeom prst="rect">
            <a:avLst/>
          </a:prstGeom>
          <a:noFill/>
          <a:ln>
            <a:noFill/>
          </a:ln>
        </p:spPr>
        <p:txBody>
          <a:bodyPr spcFirstLastPara="1" wrap="square" lIns="91425" tIns="45700" rIns="91425" bIns="45700" anchor="ctr" anchorCtr="0">
            <a:noAutofit/>
          </a:bodyPr>
          <a:lstStyle/>
          <a:p>
            <a:pPr marL="342900" marR="0" lvl="0" indent="-342900" algn="ctr" rtl="0">
              <a:lnSpc>
                <a:spcPct val="100000"/>
              </a:lnSpc>
              <a:spcBef>
                <a:spcPts val="0"/>
              </a:spcBef>
              <a:spcAft>
                <a:spcPts val="0"/>
              </a:spcAft>
              <a:buNone/>
            </a:pPr>
            <a:r>
              <a:rPr lang="en" sz="2000" b="1" i="0" u="none" strike="noStrike" cap="none">
                <a:solidFill>
                  <a:srgbClr val="010101"/>
                </a:solidFill>
                <a:latin typeface="Arial Narrow"/>
                <a:ea typeface="Arial Narrow"/>
                <a:cs typeface="Arial Narrow"/>
                <a:sym typeface="Arial Narrow"/>
              </a:rPr>
              <a:t>Analytical</a:t>
            </a:r>
            <a:endParaRPr sz="2000"/>
          </a:p>
        </p:txBody>
      </p:sp>
      <p:sp>
        <p:nvSpPr>
          <p:cNvPr id="537" name="Google Shape;537;p74"/>
          <p:cNvSpPr txBox="1"/>
          <p:nvPr/>
        </p:nvSpPr>
        <p:spPr>
          <a:xfrm>
            <a:off x="6246454" y="768969"/>
            <a:ext cx="2437800" cy="487500"/>
          </a:xfrm>
          <a:prstGeom prst="rect">
            <a:avLst/>
          </a:prstGeom>
          <a:noFill/>
          <a:ln>
            <a:noFill/>
          </a:ln>
        </p:spPr>
        <p:txBody>
          <a:bodyPr spcFirstLastPara="1" wrap="square" lIns="91425" tIns="45700" rIns="91425" bIns="45700" anchor="ctr" anchorCtr="0">
            <a:noAutofit/>
          </a:bodyPr>
          <a:lstStyle/>
          <a:p>
            <a:pPr marL="342900" marR="0" lvl="0" indent="-342900" algn="ctr" rtl="0">
              <a:lnSpc>
                <a:spcPct val="100000"/>
              </a:lnSpc>
              <a:spcBef>
                <a:spcPts val="0"/>
              </a:spcBef>
              <a:spcAft>
                <a:spcPts val="0"/>
              </a:spcAft>
              <a:buNone/>
            </a:pPr>
            <a:r>
              <a:rPr lang="en" sz="2000" b="1" i="0" u="none" strike="noStrike" cap="none">
                <a:solidFill>
                  <a:srgbClr val="010101"/>
                </a:solidFill>
                <a:latin typeface="Arial Narrow"/>
                <a:ea typeface="Arial Narrow"/>
                <a:cs typeface="Arial Narrow"/>
                <a:sym typeface="Arial Narrow"/>
              </a:rPr>
              <a:t>Key-Value</a:t>
            </a:r>
            <a:endParaRPr sz="2000"/>
          </a:p>
        </p:txBody>
      </p:sp>
      <p:sp>
        <p:nvSpPr>
          <p:cNvPr id="538" name="Google Shape;538;p74"/>
          <p:cNvSpPr txBox="1"/>
          <p:nvPr/>
        </p:nvSpPr>
        <p:spPr>
          <a:xfrm>
            <a:off x="230915" y="2777425"/>
            <a:ext cx="2691600" cy="487500"/>
          </a:xfrm>
          <a:prstGeom prst="rect">
            <a:avLst/>
          </a:prstGeom>
          <a:noFill/>
          <a:ln>
            <a:noFill/>
          </a:ln>
        </p:spPr>
        <p:txBody>
          <a:bodyPr spcFirstLastPara="1" wrap="square" lIns="91425" tIns="45700" rIns="91425" bIns="45700" anchor="ctr" anchorCtr="0">
            <a:noAutofit/>
          </a:bodyPr>
          <a:lstStyle/>
          <a:p>
            <a:pPr marL="342900" marR="0" lvl="0" indent="-342900" algn="ctr" rtl="0">
              <a:lnSpc>
                <a:spcPct val="100000"/>
              </a:lnSpc>
              <a:spcBef>
                <a:spcPts val="0"/>
              </a:spcBef>
              <a:spcAft>
                <a:spcPts val="0"/>
              </a:spcAft>
              <a:buNone/>
            </a:pPr>
            <a:r>
              <a:rPr lang="en" sz="2000" b="1">
                <a:solidFill>
                  <a:srgbClr val="010101"/>
                </a:solidFill>
                <a:latin typeface="Arial Narrow"/>
                <a:ea typeface="Arial Narrow"/>
                <a:cs typeface="Arial Narrow"/>
                <a:sym typeface="Arial Narrow"/>
              </a:rPr>
              <a:t>Column-Family</a:t>
            </a:r>
            <a:endParaRPr sz="2000" b="1" i="0" u="none" strike="noStrike" cap="none">
              <a:solidFill>
                <a:srgbClr val="010101"/>
              </a:solidFill>
              <a:latin typeface="Arial Narrow"/>
              <a:ea typeface="Arial Narrow"/>
              <a:cs typeface="Arial Narrow"/>
              <a:sym typeface="Arial Narrow"/>
            </a:endParaRPr>
          </a:p>
        </p:txBody>
      </p:sp>
      <p:sp>
        <p:nvSpPr>
          <p:cNvPr id="539" name="Google Shape;539;p74"/>
          <p:cNvSpPr txBox="1"/>
          <p:nvPr/>
        </p:nvSpPr>
        <p:spPr>
          <a:xfrm>
            <a:off x="6615372" y="2771238"/>
            <a:ext cx="1763400" cy="487500"/>
          </a:xfrm>
          <a:prstGeom prst="rect">
            <a:avLst/>
          </a:prstGeom>
          <a:noFill/>
          <a:ln>
            <a:noFill/>
          </a:ln>
        </p:spPr>
        <p:txBody>
          <a:bodyPr spcFirstLastPara="1" wrap="square" lIns="91425" tIns="45700" rIns="91425" bIns="45700" anchor="ctr" anchorCtr="0">
            <a:noAutofit/>
          </a:bodyPr>
          <a:lstStyle/>
          <a:p>
            <a:pPr marL="342900" marR="0" lvl="0" indent="-342900" algn="ctr" rtl="0">
              <a:lnSpc>
                <a:spcPct val="100000"/>
              </a:lnSpc>
              <a:spcBef>
                <a:spcPts val="0"/>
              </a:spcBef>
              <a:spcAft>
                <a:spcPts val="0"/>
              </a:spcAft>
              <a:buNone/>
            </a:pPr>
            <a:r>
              <a:rPr lang="en" sz="2000" b="1">
                <a:solidFill>
                  <a:srgbClr val="010101"/>
                </a:solidFill>
                <a:latin typeface="Arial Narrow"/>
                <a:ea typeface="Arial Narrow"/>
                <a:cs typeface="Arial Narrow"/>
                <a:sym typeface="Arial Narrow"/>
              </a:rPr>
              <a:t>Document</a:t>
            </a:r>
            <a:endParaRPr sz="2000" b="1" i="0" u="none" strike="noStrike" cap="none">
              <a:solidFill>
                <a:srgbClr val="010101"/>
              </a:solidFill>
              <a:latin typeface="Arial Narrow"/>
              <a:ea typeface="Arial Narrow"/>
              <a:cs typeface="Arial Narrow"/>
              <a:sym typeface="Arial Narrow"/>
            </a:endParaRPr>
          </a:p>
        </p:txBody>
      </p:sp>
      <p:sp>
        <p:nvSpPr>
          <p:cNvPr id="540" name="Google Shape;540;p74"/>
          <p:cNvSpPr txBox="1"/>
          <p:nvPr/>
        </p:nvSpPr>
        <p:spPr>
          <a:xfrm>
            <a:off x="3510604" y="2777425"/>
            <a:ext cx="2166900" cy="487500"/>
          </a:xfrm>
          <a:prstGeom prst="rect">
            <a:avLst/>
          </a:prstGeom>
          <a:noFill/>
          <a:ln>
            <a:noFill/>
          </a:ln>
        </p:spPr>
        <p:txBody>
          <a:bodyPr spcFirstLastPara="1" wrap="square" lIns="91425" tIns="45700" rIns="91425" bIns="45700" anchor="ctr" anchorCtr="0">
            <a:noAutofit/>
          </a:bodyPr>
          <a:lstStyle/>
          <a:p>
            <a:pPr marL="342900" marR="0" lvl="0" indent="-342900" algn="ctr" rtl="0">
              <a:lnSpc>
                <a:spcPct val="100000"/>
              </a:lnSpc>
              <a:spcBef>
                <a:spcPts val="0"/>
              </a:spcBef>
              <a:spcAft>
                <a:spcPts val="0"/>
              </a:spcAft>
              <a:buNone/>
            </a:pPr>
            <a:r>
              <a:rPr lang="en" sz="2000" b="1">
                <a:solidFill>
                  <a:srgbClr val="010101"/>
                </a:solidFill>
                <a:latin typeface="Arial Narrow"/>
                <a:ea typeface="Arial Narrow"/>
                <a:cs typeface="Arial Narrow"/>
                <a:sym typeface="Arial Narrow"/>
              </a:rPr>
              <a:t>Graph</a:t>
            </a:r>
            <a:endParaRPr sz="2000" b="1" i="0" u="none" strike="noStrike" cap="none">
              <a:solidFill>
                <a:srgbClr val="010101"/>
              </a:solidFill>
              <a:latin typeface="Arial Narrow"/>
              <a:ea typeface="Arial Narrow"/>
              <a:cs typeface="Arial Narrow"/>
              <a:sym typeface="Arial Narrow"/>
            </a:endParaRPr>
          </a:p>
        </p:txBody>
      </p:sp>
      <p:grpSp>
        <p:nvGrpSpPr>
          <p:cNvPr id="541" name="Google Shape;541;p74"/>
          <p:cNvGrpSpPr/>
          <p:nvPr/>
        </p:nvGrpSpPr>
        <p:grpSpPr>
          <a:xfrm>
            <a:off x="6348023" y="3208275"/>
            <a:ext cx="2298101" cy="1752600"/>
            <a:chOff x="5791200" y="1447800"/>
            <a:chExt cx="2133600" cy="1905000"/>
          </a:xfrm>
        </p:grpSpPr>
        <p:sp>
          <p:nvSpPr>
            <p:cNvPr id="542" name="Google Shape;542;p74"/>
            <p:cNvSpPr/>
            <p:nvPr/>
          </p:nvSpPr>
          <p:spPr>
            <a:xfrm>
              <a:off x="6705600" y="1447800"/>
              <a:ext cx="304800" cy="304800"/>
            </a:xfrm>
            <a:prstGeom prst="ellipse">
              <a:avLst/>
            </a:prstGeom>
            <a:solidFill>
              <a:srgbClr val="FF0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43" name="Google Shape;543;p74"/>
            <p:cNvSpPr/>
            <p:nvPr/>
          </p:nvSpPr>
          <p:spPr>
            <a:xfrm>
              <a:off x="6400800" y="1981200"/>
              <a:ext cx="304800" cy="304800"/>
            </a:xfrm>
            <a:prstGeom prst="ellipse">
              <a:avLst/>
            </a:prstGeom>
            <a:solidFill>
              <a:srgbClr val="FFC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44" name="Google Shape;544;p74"/>
            <p:cNvSpPr/>
            <p:nvPr/>
          </p:nvSpPr>
          <p:spPr>
            <a:xfrm>
              <a:off x="7010400" y="1981200"/>
              <a:ext cx="304800" cy="304800"/>
            </a:xfrm>
            <a:prstGeom prst="ellipse">
              <a:avLst/>
            </a:prstGeom>
            <a:solidFill>
              <a:srgbClr val="FFFF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45" name="Google Shape;545;p74"/>
            <p:cNvSpPr/>
            <p:nvPr/>
          </p:nvSpPr>
          <p:spPr>
            <a:xfrm>
              <a:off x="6096000" y="2514600"/>
              <a:ext cx="304800" cy="304800"/>
            </a:xfrm>
            <a:prstGeom prst="ellipse">
              <a:avLst/>
            </a:prstGeom>
            <a:solidFill>
              <a:srgbClr val="00B05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46" name="Google Shape;546;p74"/>
            <p:cNvSpPr/>
            <p:nvPr/>
          </p:nvSpPr>
          <p:spPr>
            <a:xfrm>
              <a:off x="6705600" y="2514600"/>
              <a:ext cx="304800" cy="304800"/>
            </a:xfrm>
            <a:prstGeom prst="ellipse">
              <a:avLst/>
            </a:prstGeom>
            <a:solidFill>
              <a:srgbClr val="D92231"/>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47" name="Google Shape;547;p74"/>
            <p:cNvSpPr/>
            <p:nvPr/>
          </p:nvSpPr>
          <p:spPr>
            <a:xfrm>
              <a:off x="7315200" y="2514600"/>
              <a:ext cx="304800" cy="304800"/>
            </a:xfrm>
            <a:prstGeom prst="ellipse">
              <a:avLst/>
            </a:prstGeom>
            <a:solidFill>
              <a:srgbClr val="7030A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cxnSp>
          <p:nvCxnSpPr>
            <p:cNvPr id="548" name="Google Shape;548;p74"/>
            <p:cNvCxnSpPr>
              <a:stCxn id="542" idx="4"/>
              <a:endCxn id="543" idx="0"/>
            </p:cNvCxnSpPr>
            <p:nvPr/>
          </p:nvCxnSpPr>
          <p:spPr>
            <a:xfrm flipH="1">
              <a:off x="6553200" y="1752600"/>
              <a:ext cx="304800" cy="228600"/>
            </a:xfrm>
            <a:prstGeom prst="straightConnector1">
              <a:avLst/>
            </a:prstGeom>
            <a:solidFill>
              <a:srgbClr val="3399FF"/>
            </a:solidFill>
            <a:ln w="9525" cap="flat" cmpd="sng">
              <a:solidFill>
                <a:srgbClr val="010101"/>
              </a:solidFill>
              <a:prstDash val="solid"/>
              <a:round/>
              <a:headEnd type="none" w="sm" len="sm"/>
              <a:tailEnd type="none" w="sm" len="sm"/>
            </a:ln>
          </p:spPr>
        </p:cxnSp>
        <p:cxnSp>
          <p:nvCxnSpPr>
            <p:cNvPr id="549" name="Google Shape;549;p74"/>
            <p:cNvCxnSpPr>
              <a:stCxn id="542" idx="4"/>
              <a:endCxn id="544" idx="0"/>
            </p:cNvCxnSpPr>
            <p:nvPr/>
          </p:nvCxnSpPr>
          <p:spPr>
            <a:xfrm>
              <a:off x="6858000" y="1752600"/>
              <a:ext cx="304800" cy="228600"/>
            </a:xfrm>
            <a:prstGeom prst="straightConnector1">
              <a:avLst/>
            </a:prstGeom>
            <a:solidFill>
              <a:srgbClr val="3399FF"/>
            </a:solidFill>
            <a:ln w="9525" cap="flat" cmpd="sng">
              <a:solidFill>
                <a:srgbClr val="010101"/>
              </a:solidFill>
              <a:prstDash val="solid"/>
              <a:round/>
              <a:headEnd type="none" w="sm" len="sm"/>
              <a:tailEnd type="none" w="sm" len="sm"/>
            </a:ln>
          </p:spPr>
        </p:cxnSp>
        <p:cxnSp>
          <p:nvCxnSpPr>
            <p:cNvPr id="550" name="Google Shape;550;p74"/>
            <p:cNvCxnSpPr/>
            <p:nvPr/>
          </p:nvCxnSpPr>
          <p:spPr>
            <a:xfrm rot="5400000">
              <a:off x="6286500" y="2247900"/>
              <a:ext cx="228600" cy="304800"/>
            </a:xfrm>
            <a:prstGeom prst="straightConnector1">
              <a:avLst/>
            </a:prstGeom>
            <a:solidFill>
              <a:srgbClr val="3399FF"/>
            </a:solidFill>
            <a:ln w="9525" cap="flat" cmpd="sng">
              <a:solidFill>
                <a:srgbClr val="010101"/>
              </a:solidFill>
              <a:prstDash val="solid"/>
              <a:round/>
              <a:headEnd type="none" w="sm" len="sm"/>
              <a:tailEnd type="none" w="sm" len="sm"/>
            </a:ln>
          </p:spPr>
        </p:cxnSp>
        <p:cxnSp>
          <p:nvCxnSpPr>
            <p:cNvPr id="551" name="Google Shape;551;p74"/>
            <p:cNvCxnSpPr/>
            <p:nvPr/>
          </p:nvCxnSpPr>
          <p:spPr>
            <a:xfrm rot="-5400000" flipH="1">
              <a:off x="6591300" y="2247900"/>
              <a:ext cx="228600" cy="304800"/>
            </a:xfrm>
            <a:prstGeom prst="straightConnector1">
              <a:avLst/>
            </a:prstGeom>
            <a:solidFill>
              <a:srgbClr val="3399FF"/>
            </a:solidFill>
            <a:ln w="9525" cap="flat" cmpd="sng">
              <a:solidFill>
                <a:srgbClr val="010101"/>
              </a:solidFill>
              <a:prstDash val="solid"/>
              <a:round/>
              <a:headEnd type="none" w="sm" len="sm"/>
              <a:tailEnd type="none" w="sm" len="sm"/>
            </a:ln>
          </p:spPr>
        </p:cxnSp>
        <p:cxnSp>
          <p:nvCxnSpPr>
            <p:cNvPr id="552" name="Google Shape;552;p74"/>
            <p:cNvCxnSpPr/>
            <p:nvPr/>
          </p:nvCxnSpPr>
          <p:spPr>
            <a:xfrm rot="-5400000" flipH="1">
              <a:off x="7200900" y="2247900"/>
              <a:ext cx="228600" cy="304800"/>
            </a:xfrm>
            <a:prstGeom prst="straightConnector1">
              <a:avLst/>
            </a:prstGeom>
            <a:solidFill>
              <a:srgbClr val="3399FF"/>
            </a:solidFill>
            <a:ln w="9525" cap="flat" cmpd="sng">
              <a:solidFill>
                <a:srgbClr val="010101"/>
              </a:solidFill>
              <a:prstDash val="solid"/>
              <a:round/>
              <a:headEnd type="none" w="sm" len="sm"/>
              <a:tailEnd type="none" w="sm" len="sm"/>
            </a:ln>
          </p:spPr>
        </p:cxnSp>
        <p:sp>
          <p:nvSpPr>
            <p:cNvPr id="553" name="Google Shape;553;p74"/>
            <p:cNvSpPr/>
            <p:nvPr/>
          </p:nvSpPr>
          <p:spPr>
            <a:xfrm>
              <a:off x="5791200" y="3048000"/>
              <a:ext cx="304800" cy="304800"/>
            </a:xfrm>
            <a:prstGeom prst="ellipse">
              <a:avLst/>
            </a:prstGeom>
            <a:solidFill>
              <a:srgbClr val="FF00F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54" name="Google Shape;554;p74"/>
            <p:cNvSpPr/>
            <p:nvPr/>
          </p:nvSpPr>
          <p:spPr>
            <a:xfrm>
              <a:off x="6400800" y="3048000"/>
              <a:ext cx="304800" cy="304800"/>
            </a:xfrm>
            <a:prstGeom prst="ellipse">
              <a:avLst/>
            </a:prstGeom>
            <a:solidFill>
              <a:srgbClr val="00FFF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cxnSp>
          <p:nvCxnSpPr>
            <p:cNvPr id="555" name="Google Shape;555;p74"/>
            <p:cNvCxnSpPr/>
            <p:nvPr/>
          </p:nvCxnSpPr>
          <p:spPr>
            <a:xfrm rot="5400000">
              <a:off x="5981700" y="2781300"/>
              <a:ext cx="228600" cy="304800"/>
            </a:xfrm>
            <a:prstGeom prst="straightConnector1">
              <a:avLst/>
            </a:prstGeom>
            <a:solidFill>
              <a:srgbClr val="3399FF"/>
            </a:solidFill>
            <a:ln w="9525" cap="flat" cmpd="sng">
              <a:solidFill>
                <a:srgbClr val="010101"/>
              </a:solidFill>
              <a:prstDash val="solid"/>
              <a:round/>
              <a:headEnd type="none" w="sm" len="sm"/>
              <a:tailEnd type="none" w="sm" len="sm"/>
            </a:ln>
          </p:spPr>
        </p:cxnSp>
        <p:cxnSp>
          <p:nvCxnSpPr>
            <p:cNvPr id="556" name="Google Shape;556;p74"/>
            <p:cNvCxnSpPr/>
            <p:nvPr/>
          </p:nvCxnSpPr>
          <p:spPr>
            <a:xfrm rot="-5400000" flipH="1">
              <a:off x="6286500" y="2781300"/>
              <a:ext cx="228600" cy="304800"/>
            </a:xfrm>
            <a:prstGeom prst="straightConnector1">
              <a:avLst/>
            </a:prstGeom>
            <a:solidFill>
              <a:srgbClr val="3399FF"/>
            </a:solidFill>
            <a:ln w="9525" cap="flat" cmpd="sng">
              <a:solidFill>
                <a:srgbClr val="010101"/>
              </a:solidFill>
              <a:prstDash val="solid"/>
              <a:round/>
              <a:headEnd type="none" w="sm" len="sm"/>
              <a:tailEnd type="none" w="sm" len="sm"/>
            </a:ln>
          </p:spPr>
        </p:cxnSp>
        <p:sp>
          <p:nvSpPr>
            <p:cNvPr id="557" name="Google Shape;557;p74"/>
            <p:cNvSpPr/>
            <p:nvPr/>
          </p:nvSpPr>
          <p:spPr>
            <a:xfrm>
              <a:off x="7010400" y="3048000"/>
              <a:ext cx="304800" cy="304800"/>
            </a:xfrm>
            <a:prstGeom prst="ellipse">
              <a:avLst/>
            </a:prstGeom>
            <a:solidFill>
              <a:srgbClr val="996633"/>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58" name="Google Shape;558;p74"/>
            <p:cNvSpPr/>
            <p:nvPr/>
          </p:nvSpPr>
          <p:spPr>
            <a:xfrm>
              <a:off x="7620000" y="3048000"/>
              <a:ext cx="304800" cy="304800"/>
            </a:xfrm>
            <a:prstGeom prst="ellipse">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cxnSp>
          <p:nvCxnSpPr>
            <p:cNvPr id="559" name="Google Shape;559;p74"/>
            <p:cNvCxnSpPr/>
            <p:nvPr/>
          </p:nvCxnSpPr>
          <p:spPr>
            <a:xfrm rot="5400000">
              <a:off x="7200900" y="2781300"/>
              <a:ext cx="228600" cy="304800"/>
            </a:xfrm>
            <a:prstGeom prst="straightConnector1">
              <a:avLst/>
            </a:prstGeom>
            <a:solidFill>
              <a:srgbClr val="3399FF"/>
            </a:solidFill>
            <a:ln w="9525" cap="flat" cmpd="sng">
              <a:solidFill>
                <a:srgbClr val="010101"/>
              </a:solidFill>
              <a:prstDash val="solid"/>
              <a:round/>
              <a:headEnd type="none" w="sm" len="sm"/>
              <a:tailEnd type="none" w="sm" len="sm"/>
            </a:ln>
          </p:spPr>
        </p:cxnSp>
        <p:cxnSp>
          <p:nvCxnSpPr>
            <p:cNvPr id="560" name="Google Shape;560;p74"/>
            <p:cNvCxnSpPr/>
            <p:nvPr/>
          </p:nvCxnSpPr>
          <p:spPr>
            <a:xfrm rot="-5400000" flipH="1">
              <a:off x="7505700" y="2781300"/>
              <a:ext cx="228600" cy="304800"/>
            </a:xfrm>
            <a:prstGeom prst="straightConnector1">
              <a:avLst/>
            </a:prstGeom>
            <a:solidFill>
              <a:srgbClr val="3399FF"/>
            </a:solidFill>
            <a:ln w="9525" cap="flat" cmpd="sng">
              <a:solidFill>
                <a:srgbClr val="010101"/>
              </a:solidFill>
              <a:prstDash val="solid"/>
              <a:round/>
              <a:headEnd type="none" w="sm" len="sm"/>
              <a:tailEnd type="none" w="sm" len="sm"/>
            </a:ln>
          </p:spPr>
        </p:cxnSp>
      </p:grpSp>
      <p:grpSp>
        <p:nvGrpSpPr>
          <p:cNvPr id="561" name="Google Shape;561;p74"/>
          <p:cNvGrpSpPr/>
          <p:nvPr/>
        </p:nvGrpSpPr>
        <p:grpSpPr>
          <a:xfrm>
            <a:off x="3690970" y="1264225"/>
            <a:ext cx="1478585" cy="1396136"/>
            <a:chOff x="3581400" y="1828800"/>
            <a:chExt cx="1143000" cy="1524000"/>
          </a:xfrm>
        </p:grpSpPr>
        <p:sp>
          <p:nvSpPr>
            <p:cNvPr id="562" name="Google Shape;562;p74"/>
            <p:cNvSpPr/>
            <p:nvPr/>
          </p:nvSpPr>
          <p:spPr>
            <a:xfrm>
              <a:off x="4038600" y="1828800"/>
              <a:ext cx="228600" cy="1524000"/>
            </a:xfrm>
            <a:prstGeom prst="rect">
              <a:avLst/>
            </a:prstGeom>
            <a:solidFill>
              <a:srgbClr val="FFC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63" name="Google Shape;563;p74"/>
            <p:cNvSpPr/>
            <p:nvPr/>
          </p:nvSpPr>
          <p:spPr>
            <a:xfrm>
              <a:off x="3581400" y="1905000"/>
              <a:ext cx="228600" cy="4572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64" name="Google Shape;564;p74"/>
            <p:cNvSpPr/>
            <p:nvPr/>
          </p:nvSpPr>
          <p:spPr>
            <a:xfrm>
              <a:off x="3581400" y="2514600"/>
              <a:ext cx="228600" cy="4572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65" name="Google Shape;565;p74"/>
            <p:cNvSpPr/>
            <p:nvPr/>
          </p:nvSpPr>
          <p:spPr>
            <a:xfrm>
              <a:off x="4495800" y="1905000"/>
              <a:ext cx="228600" cy="4572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566" name="Google Shape;566;p74"/>
            <p:cNvSpPr/>
            <p:nvPr/>
          </p:nvSpPr>
          <p:spPr>
            <a:xfrm>
              <a:off x="4495800" y="2514600"/>
              <a:ext cx="228600" cy="457200"/>
            </a:xfrm>
            <a:prstGeom prst="rect">
              <a:avLst/>
            </a:prstGeom>
            <a:solidFill>
              <a:srgbClr val="BFBFB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cxnSp>
          <p:nvCxnSpPr>
            <p:cNvPr id="567" name="Google Shape;567;p74"/>
            <p:cNvCxnSpPr/>
            <p:nvPr/>
          </p:nvCxnSpPr>
          <p:spPr>
            <a:xfrm>
              <a:off x="3810000" y="2128978"/>
              <a:ext cx="228600" cy="4500"/>
            </a:xfrm>
            <a:prstGeom prst="straightConnector1">
              <a:avLst/>
            </a:prstGeom>
            <a:noFill/>
            <a:ln w="12700" cap="flat" cmpd="sng">
              <a:solidFill>
                <a:srgbClr val="010101"/>
              </a:solidFill>
              <a:prstDash val="solid"/>
              <a:round/>
              <a:headEnd type="none" w="sm" len="sm"/>
              <a:tailEnd type="none" w="sm" len="sm"/>
            </a:ln>
          </p:spPr>
        </p:cxnSp>
        <p:cxnSp>
          <p:nvCxnSpPr>
            <p:cNvPr id="568" name="Google Shape;568;p74"/>
            <p:cNvCxnSpPr/>
            <p:nvPr/>
          </p:nvCxnSpPr>
          <p:spPr>
            <a:xfrm>
              <a:off x="3810000" y="2743200"/>
              <a:ext cx="228600" cy="4500"/>
            </a:xfrm>
            <a:prstGeom prst="straightConnector1">
              <a:avLst/>
            </a:prstGeom>
            <a:noFill/>
            <a:ln w="12700" cap="flat" cmpd="sng">
              <a:solidFill>
                <a:srgbClr val="010101"/>
              </a:solidFill>
              <a:prstDash val="solid"/>
              <a:round/>
              <a:headEnd type="none" w="sm" len="sm"/>
              <a:tailEnd type="none" w="sm" len="sm"/>
            </a:ln>
          </p:spPr>
        </p:cxnSp>
        <p:cxnSp>
          <p:nvCxnSpPr>
            <p:cNvPr id="569" name="Google Shape;569;p74"/>
            <p:cNvCxnSpPr/>
            <p:nvPr/>
          </p:nvCxnSpPr>
          <p:spPr>
            <a:xfrm>
              <a:off x="4267200" y="2133600"/>
              <a:ext cx="228600" cy="4500"/>
            </a:xfrm>
            <a:prstGeom prst="straightConnector1">
              <a:avLst/>
            </a:prstGeom>
            <a:noFill/>
            <a:ln w="12700" cap="flat" cmpd="sng">
              <a:solidFill>
                <a:srgbClr val="010101"/>
              </a:solidFill>
              <a:prstDash val="solid"/>
              <a:round/>
              <a:headEnd type="none" w="sm" len="sm"/>
              <a:tailEnd type="none" w="sm" len="sm"/>
            </a:ln>
          </p:spPr>
        </p:cxnSp>
        <p:cxnSp>
          <p:nvCxnSpPr>
            <p:cNvPr id="570" name="Google Shape;570;p74"/>
            <p:cNvCxnSpPr/>
            <p:nvPr/>
          </p:nvCxnSpPr>
          <p:spPr>
            <a:xfrm>
              <a:off x="4267200" y="2743200"/>
              <a:ext cx="228600" cy="4500"/>
            </a:xfrm>
            <a:prstGeom prst="straightConnector1">
              <a:avLst/>
            </a:prstGeom>
            <a:noFill/>
            <a:ln w="12700" cap="flat" cmpd="sng">
              <a:solidFill>
                <a:srgbClr val="010101"/>
              </a:solidFill>
              <a:prstDash val="solid"/>
              <a:round/>
              <a:headEnd type="none" w="sm" len="sm"/>
              <a:tailEnd type="none" w="sm" len="sm"/>
            </a:ln>
          </p:spPr>
        </p:cxnSp>
      </p:grpSp>
      <p:grpSp>
        <p:nvGrpSpPr>
          <p:cNvPr id="571" name="Google Shape;571;p74"/>
          <p:cNvGrpSpPr/>
          <p:nvPr/>
        </p:nvGrpSpPr>
        <p:grpSpPr>
          <a:xfrm>
            <a:off x="3647593" y="3284475"/>
            <a:ext cx="2166915" cy="1600200"/>
            <a:chOff x="3505200" y="4267200"/>
            <a:chExt cx="1676400" cy="1600200"/>
          </a:xfrm>
        </p:grpSpPr>
        <p:sp>
          <p:nvSpPr>
            <p:cNvPr id="572" name="Google Shape;572;p74"/>
            <p:cNvSpPr/>
            <p:nvPr/>
          </p:nvSpPr>
          <p:spPr>
            <a:xfrm>
              <a:off x="4191000" y="4267200"/>
              <a:ext cx="228600" cy="228600"/>
            </a:xfrm>
            <a:prstGeom prst="ellipse">
              <a:avLst/>
            </a:prstGeom>
            <a:solidFill>
              <a:srgbClr val="FF00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73" name="Google Shape;573;p74"/>
            <p:cNvSpPr/>
            <p:nvPr/>
          </p:nvSpPr>
          <p:spPr>
            <a:xfrm>
              <a:off x="3886200" y="4724400"/>
              <a:ext cx="228600" cy="228600"/>
            </a:xfrm>
            <a:prstGeom prst="ellipse">
              <a:avLst/>
            </a:prstGeom>
            <a:solidFill>
              <a:srgbClr val="996633"/>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74" name="Google Shape;574;p74"/>
            <p:cNvSpPr/>
            <p:nvPr/>
          </p:nvSpPr>
          <p:spPr>
            <a:xfrm>
              <a:off x="4191000" y="5105400"/>
              <a:ext cx="228600" cy="228600"/>
            </a:xfrm>
            <a:prstGeom prst="ellipse">
              <a:avLst/>
            </a:prstGeom>
            <a:solidFill>
              <a:srgbClr val="7030A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75" name="Google Shape;575;p74"/>
            <p:cNvSpPr/>
            <p:nvPr/>
          </p:nvSpPr>
          <p:spPr>
            <a:xfrm>
              <a:off x="4794721" y="4494213"/>
              <a:ext cx="228600" cy="228600"/>
            </a:xfrm>
            <a:prstGeom prst="ellipse">
              <a:avLst/>
            </a:prstGeom>
            <a:solidFill>
              <a:schemeClr val="accent4"/>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76" name="Google Shape;576;p74"/>
            <p:cNvSpPr/>
            <p:nvPr/>
          </p:nvSpPr>
          <p:spPr>
            <a:xfrm>
              <a:off x="4648200" y="4953000"/>
              <a:ext cx="228600" cy="228600"/>
            </a:xfrm>
            <a:prstGeom prst="ellipse">
              <a:avLst/>
            </a:prstGeom>
            <a:solidFill>
              <a:srgbClr val="FFFF0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77" name="Google Shape;577;p74"/>
            <p:cNvSpPr/>
            <p:nvPr/>
          </p:nvSpPr>
          <p:spPr>
            <a:xfrm>
              <a:off x="3581400" y="5257800"/>
              <a:ext cx="228600" cy="228600"/>
            </a:xfrm>
            <a:prstGeom prst="ellipse">
              <a:avLst/>
            </a:prstGeom>
            <a:solidFill>
              <a:srgbClr val="92D05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78" name="Google Shape;578;p74"/>
            <p:cNvSpPr/>
            <p:nvPr/>
          </p:nvSpPr>
          <p:spPr>
            <a:xfrm>
              <a:off x="4419600" y="5486400"/>
              <a:ext cx="228600" cy="228600"/>
            </a:xfrm>
            <a:prstGeom prst="ellipse">
              <a:avLst/>
            </a:prstGeom>
            <a:solidFill>
              <a:srgbClr val="0070C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79" name="Google Shape;579;p74"/>
            <p:cNvSpPr/>
            <p:nvPr/>
          </p:nvSpPr>
          <p:spPr>
            <a:xfrm>
              <a:off x="3505200" y="4572000"/>
              <a:ext cx="228600" cy="228600"/>
            </a:xfrm>
            <a:prstGeom prst="ellipse">
              <a:avLst/>
            </a:prstGeom>
            <a:solidFill>
              <a:srgbClr val="A5A5A5"/>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sp>
          <p:nvSpPr>
            <p:cNvPr id="580" name="Google Shape;580;p74"/>
            <p:cNvSpPr/>
            <p:nvPr/>
          </p:nvSpPr>
          <p:spPr>
            <a:xfrm>
              <a:off x="4953000" y="5334000"/>
              <a:ext cx="228600" cy="228600"/>
            </a:xfrm>
            <a:prstGeom prst="ellipse">
              <a:avLst/>
            </a:prstGeom>
            <a:solidFill>
              <a:srgbClr val="00B050"/>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cxnSp>
          <p:nvCxnSpPr>
            <p:cNvPr id="581" name="Google Shape;581;p74"/>
            <p:cNvCxnSpPr>
              <a:stCxn id="579" idx="7"/>
              <a:endCxn id="572" idx="2"/>
            </p:cNvCxnSpPr>
            <p:nvPr/>
          </p:nvCxnSpPr>
          <p:spPr>
            <a:xfrm rot="10800000" flipH="1">
              <a:off x="3700322" y="4381378"/>
              <a:ext cx="490800" cy="224100"/>
            </a:xfrm>
            <a:prstGeom prst="straightConnector1">
              <a:avLst/>
            </a:prstGeom>
            <a:noFill/>
            <a:ln w="12700" cap="flat" cmpd="sng">
              <a:solidFill>
                <a:srgbClr val="010101"/>
              </a:solidFill>
              <a:prstDash val="solid"/>
              <a:round/>
              <a:headEnd type="none" w="sm" len="sm"/>
              <a:tailEnd type="triangle" w="med" len="med"/>
            </a:ln>
          </p:spPr>
        </p:cxnSp>
        <p:cxnSp>
          <p:nvCxnSpPr>
            <p:cNvPr id="582" name="Google Shape;582;p74"/>
            <p:cNvCxnSpPr>
              <a:stCxn id="572" idx="6"/>
              <a:endCxn id="575" idx="2"/>
            </p:cNvCxnSpPr>
            <p:nvPr/>
          </p:nvCxnSpPr>
          <p:spPr>
            <a:xfrm>
              <a:off x="4419600" y="4381500"/>
              <a:ext cx="375000" cy="227100"/>
            </a:xfrm>
            <a:prstGeom prst="straightConnector1">
              <a:avLst/>
            </a:prstGeom>
            <a:noFill/>
            <a:ln w="12700" cap="flat" cmpd="sng">
              <a:solidFill>
                <a:srgbClr val="010101"/>
              </a:solidFill>
              <a:prstDash val="solid"/>
              <a:round/>
              <a:headEnd type="none" w="sm" len="sm"/>
              <a:tailEnd type="triangle" w="med" len="med"/>
            </a:ln>
          </p:spPr>
        </p:cxnSp>
        <p:cxnSp>
          <p:nvCxnSpPr>
            <p:cNvPr id="583" name="Google Shape;583;p74"/>
            <p:cNvCxnSpPr>
              <a:stCxn id="575" idx="4"/>
              <a:endCxn id="576" idx="0"/>
            </p:cNvCxnSpPr>
            <p:nvPr/>
          </p:nvCxnSpPr>
          <p:spPr>
            <a:xfrm flipH="1">
              <a:off x="4762621" y="4722813"/>
              <a:ext cx="146400" cy="230100"/>
            </a:xfrm>
            <a:prstGeom prst="straightConnector1">
              <a:avLst/>
            </a:prstGeom>
            <a:noFill/>
            <a:ln w="12700" cap="flat" cmpd="sng">
              <a:solidFill>
                <a:srgbClr val="010101"/>
              </a:solidFill>
              <a:prstDash val="solid"/>
              <a:round/>
              <a:headEnd type="none" w="sm" len="sm"/>
              <a:tailEnd type="triangle" w="med" len="med"/>
            </a:ln>
          </p:spPr>
        </p:cxnSp>
        <p:cxnSp>
          <p:nvCxnSpPr>
            <p:cNvPr id="584" name="Google Shape;584;p74"/>
            <p:cNvCxnSpPr>
              <a:stCxn id="576" idx="5"/>
              <a:endCxn id="580" idx="1"/>
            </p:cNvCxnSpPr>
            <p:nvPr/>
          </p:nvCxnSpPr>
          <p:spPr>
            <a:xfrm>
              <a:off x="4843322" y="5148122"/>
              <a:ext cx="143100" cy="219300"/>
            </a:xfrm>
            <a:prstGeom prst="straightConnector1">
              <a:avLst/>
            </a:prstGeom>
            <a:noFill/>
            <a:ln w="12700" cap="flat" cmpd="sng">
              <a:solidFill>
                <a:srgbClr val="010101"/>
              </a:solidFill>
              <a:prstDash val="solid"/>
              <a:round/>
              <a:headEnd type="none" w="sm" len="sm"/>
              <a:tailEnd type="triangle" w="med" len="med"/>
            </a:ln>
          </p:spPr>
        </p:cxnSp>
        <p:cxnSp>
          <p:nvCxnSpPr>
            <p:cNvPr id="585" name="Google Shape;585;p74"/>
            <p:cNvCxnSpPr>
              <a:stCxn id="580" idx="2"/>
              <a:endCxn id="578" idx="6"/>
            </p:cNvCxnSpPr>
            <p:nvPr/>
          </p:nvCxnSpPr>
          <p:spPr>
            <a:xfrm flipH="1">
              <a:off x="4648200" y="5448300"/>
              <a:ext cx="304800" cy="152400"/>
            </a:xfrm>
            <a:prstGeom prst="straightConnector1">
              <a:avLst/>
            </a:prstGeom>
            <a:noFill/>
            <a:ln w="12700" cap="flat" cmpd="sng">
              <a:solidFill>
                <a:srgbClr val="010101"/>
              </a:solidFill>
              <a:prstDash val="solid"/>
              <a:round/>
              <a:headEnd type="none" w="sm" len="sm"/>
              <a:tailEnd type="triangle" w="med" len="med"/>
            </a:ln>
          </p:spPr>
        </p:cxnSp>
        <p:cxnSp>
          <p:nvCxnSpPr>
            <p:cNvPr id="586" name="Google Shape;586;p74"/>
            <p:cNvCxnSpPr>
              <a:endCxn id="574" idx="5"/>
            </p:cNvCxnSpPr>
            <p:nvPr/>
          </p:nvCxnSpPr>
          <p:spPr>
            <a:xfrm rot="10800000">
              <a:off x="4386122" y="5300522"/>
              <a:ext cx="105000" cy="219300"/>
            </a:xfrm>
            <a:prstGeom prst="straightConnector1">
              <a:avLst/>
            </a:prstGeom>
            <a:noFill/>
            <a:ln w="12700" cap="flat" cmpd="sng">
              <a:solidFill>
                <a:srgbClr val="010101"/>
              </a:solidFill>
              <a:prstDash val="solid"/>
              <a:round/>
              <a:headEnd type="none" w="sm" len="sm"/>
              <a:tailEnd type="triangle" w="med" len="med"/>
            </a:ln>
          </p:spPr>
        </p:cxnSp>
        <p:cxnSp>
          <p:nvCxnSpPr>
            <p:cNvPr id="587" name="Google Shape;587;p74"/>
            <p:cNvCxnSpPr>
              <a:stCxn id="574" idx="1"/>
              <a:endCxn id="573" idx="5"/>
            </p:cNvCxnSpPr>
            <p:nvPr/>
          </p:nvCxnSpPr>
          <p:spPr>
            <a:xfrm rot="10800000">
              <a:off x="4081378" y="4919578"/>
              <a:ext cx="143100" cy="219300"/>
            </a:xfrm>
            <a:prstGeom prst="straightConnector1">
              <a:avLst/>
            </a:prstGeom>
            <a:noFill/>
            <a:ln w="12700" cap="flat" cmpd="sng">
              <a:solidFill>
                <a:srgbClr val="010101"/>
              </a:solidFill>
              <a:prstDash val="solid"/>
              <a:round/>
              <a:headEnd type="none" w="sm" len="sm"/>
              <a:tailEnd type="triangle" w="med" len="med"/>
            </a:ln>
          </p:spPr>
        </p:cxnSp>
        <p:cxnSp>
          <p:nvCxnSpPr>
            <p:cNvPr id="588" name="Google Shape;588;p74"/>
            <p:cNvCxnSpPr>
              <a:stCxn id="573" idx="3"/>
              <a:endCxn id="577" idx="7"/>
            </p:cNvCxnSpPr>
            <p:nvPr/>
          </p:nvCxnSpPr>
          <p:spPr>
            <a:xfrm flipH="1">
              <a:off x="3776578" y="4919522"/>
              <a:ext cx="143100" cy="371700"/>
            </a:xfrm>
            <a:prstGeom prst="straightConnector1">
              <a:avLst/>
            </a:prstGeom>
            <a:noFill/>
            <a:ln w="12700" cap="flat" cmpd="sng">
              <a:solidFill>
                <a:srgbClr val="010101"/>
              </a:solidFill>
              <a:prstDash val="solid"/>
              <a:round/>
              <a:headEnd type="none" w="sm" len="sm"/>
              <a:tailEnd type="triangle" w="med" len="med"/>
            </a:ln>
          </p:spPr>
        </p:cxnSp>
        <p:cxnSp>
          <p:nvCxnSpPr>
            <p:cNvPr id="589" name="Google Shape;589;p74"/>
            <p:cNvCxnSpPr>
              <a:stCxn id="579" idx="4"/>
              <a:endCxn id="577" idx="1"/>
            </p:cNvCxnSpPr>
            <p:nvPr/>
          </p:nvCxnSpPr>
          <p:spPr>
            <a:xfrm flipH="1">
              <a:off x="3615000" y="4800600"/>
              <a:ext cx="4500" cy="490800"/>
            </a:xfrm>
            <a:prstGeom prst="straightConnector1">
              <a:avLst/>
            </a:prstGeom>
            <a:noFill/>
            <a:ln w="12700" cap="flat" cmpd="sng">
              <a:solidFill>
                <a:srgbClr val="010101"/>
              </a:solidFill>
              <a:prstDash val="solid"/>
              <a:round/>
              <a:headEnd type="none" w="sm" len="sm"/>
              <a:tailEnd type="triangle" w="med" len="med"/>
            </a:ln>
          </p:spPr>
        </p:cxnSp>
        <p:cxnSp>
          <p:nvCxnSpPr>
            <p:cNvPr id="590" name="Google Shape;590;p74"/>
            <p:cNvCxnSpPr>
              <a:stCxn id="574" idx="7"/>
              <a:endCxn id="572" idx="4"/>
            </p:cNvCxnSpPr>
            <p:nvPr/>
          </p:nvCxnSpPr>
          <p:spPr>
            <a:xfrm rot="10800000">
              <a:off x="4305422" y="4495678"/>
              <a:ext cx="80700" cy="643200"/>
            </a:xfrm>
            <a:prstGeom prst="straightConnector1">
              <a:avLst/>
            </a:prstGeom>
            <a:noFill/>
            <a:ln w="12700" cap="flat" cmpd="sng">
              <a:solidFill>
                <a:srgbClr val="010101"/>
              </a:solidFill>
              <a:prstDash val="solid"/>
              <a:round/>
              <a:headEnd type="none" w="sm" len="sm"/>
              <a:tailEnd type="triangle" w="med" len="med"/>
            </a:ln>
          </p:spPr>
        </p:cxnSp>
        <p:cxnSp>
          <p:nvCxnSpPr>
            <p:cNvPr id="591" name="Google Shape;591;p74"/>
            <p:cNvCxnSpPr>
              <a:stCxn id="574" idx="3"/>
              <a:endCxn id="577" idx="6"/>
            </p:cNvCxnSpPr>
            <p:nvPr/>
          </p:nvCxnSpPr>
          <p:spPr>
            <a:xfrm flipH="1">
              <a:off x="3809878" y="5300522"/>
              <a:ext cx="414600" cy="71700"/>
            </a:xfrm>
            <a:prstGeom prst="straightConnector1">
              <a:avLst/>
            </a:prstGeom>
            <a:noFill/>
            <a:ln w="12700" cap="flat" cmpd="sng">
              <a:solidFill>
                <a:srgbClr val="010101"/>
              </a:solidFill>
              <a:prstDash val="solid"/>
              <a:round/>
              <a:headEnd type="none" w="sm" len="sm"/>
              <a:tailEnd type="triangle" w="med" len="med"/>
            </a:ln>
          </p:spPr>
        </p:cxnSp>
        <p:sp>
          <p:nvSpPr>
            <p:cNvPr id="592" name="Google Shape;592;p74"/>
            <p:cNvSpPr/>
            <p:nvPr/>
          </p:nvSpPr>
          <p:spPr>
            <a:xfrm>
              <a:off x="3962400" y="5638800"/>
              <a:ext cx="228600" cy="228600"/>
            </a:xfrm>
            <a:prstGeom prst="ellipse">
              <a:avLst/>
            </a:prstGeom>
            <a:solidFill>
              <a:srgbClr val="9900FF"/>
            </a:solid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10101"/>
                </a:buClr>
                <a:buSzPts val="2400"/>
                <a:buFont typeface="Arial"/>
                <a:buNone/>
              </a:pPr>
              <a:endParaRPr sz="2400" b="1" i="0" u="none" strike="noStrike" cap="none">
                <a:solidFill>
                  <a:srgbClr val="010101"/>
                </a:solidFill>
                <a:latin typeface="Arial Narrow"/>
                <a:ea typeface="Arial Narrow"/>
                <a:cs typeface="Arial Narrow"/>
                <a:sym typeface="Arial Narrow"/>
              </a:endParaRPr>
            </a:p>
          </p:txBody>
        </p:sp>
        <p:cxnSp>
          <p:nvCxnSpPr>
            <p:cNvPr id="593" name="Google Shape;593;p74"/>
            <p:cNvCxnSpPr>
              <a:stCxn id="592" idx="7"/>
              <a:endCxn id="574" idx="4"/>
            </p:cNvCxnSpPr>
            <p:nvPr/>
          </p:nvCxnSpPr>
          <p:spPr>
            <a:xfrm rot="10800000" flipH="1">
              <a:off x="4157522" y="5333878"/>
              <a:ext cx="147900" cy="338400"/>
            </a:xfrm>
            <a:prstGeom prst="straightConnector1">
              <a:avLst/>
            </a:prstGeom>
            <a:noFill/>
            <a:ln w="12700" cap="flat" cmpd="sng">
              <a:solidFill>
                <a:srgbClr val="010101"/>
              </a:solidFill>
              <a:prstDash val="solid"/>
              <a:round/>
              <a:headEnd type="none" w="sm" len="sm"/>
              <a:tailEnd type="triangle" w="med" len="med"/>
            </a:ln>
          </p:spPr>
        </p:cxnSp>
      </p:grpSp>
      <p:grpSp>
        <p:nvGrpSpPr>
          <p:cNvPr id="594" name="Google Shape;594;p74"/>
          <p:cNvGrpSpPr/>
          <p:nvPr/>
        </p:nvGrpSpPr>
        <p:grpSpPr>
          <a:xfrm>
            <a:off x="6246453" y="1237369"/>
            <a:ext cx="2070019" cy="1326330"/>
            <a:chOff x="6781800" y="2057400"/>
            <a:chExt cx="1600200" cy="1447800"/>
          </a:xfrm>
        </p:grpSpPr>
        <p:sp>
          <p:nvSpPr>
            <p:cNvPr id="595" name="Google Shape;595;p74"/>
            <p:cNvSpPr/>
            <p:nvPr/>
          </p:nvSpPr>
          <p:spPr>
            <a:xfrm>
              <a:off x="6781800" y="2057400"/>
              <a:ext cx="381000" cy="304800"/>
            </a:xfrm>
            <a:prstGeom prst="rect">
              <a:avLst/>
            </a:prstGeom>
            <a:solidFill>
              <a:srgbClr val="AEB1DC"/>
            </a:solidFill>
            <a:ln w="12700" cap="flat" cmpd="sng">
              <a:solidFill>
                <a:srgbClr val="010101"/>
              </a:solidFill>
              <a:prstDash val="solid"/>
              <a:round/>
              <a:headEnd type="none" w="sm" len="sm"/>
              <a:tailEnd type="none" w="sm" len="sm"/>
            </a:ln>
          </p:spPr>
          <p:txBody>
            <a:bodyPr spcFirstLastPara="1" wrap="square" lIns="9125" tIns="9125" rIns="9125" bIns="45700" anchor="ctr" anchorCtr="0">
              <a:noAutofit/>
            </a:bodyPr>
            <a:lstStyle/>
            <a:p>
              <a:pPr marL="0" marR="0" lvl="0" indent="0" algn="ctr" rtl="0">
                <a:spcBef>
                  <a:spcPts val="0"/>
                </a:spcBef>
                <a:spcAft>
                  <a:spcPts val="0"/>
                </a:spcAft>
                <a:buNone/>
              </a:pPr>
              <a:r>
                <a:rPr lang="en" sz="1600">
                  <a:solidFill>
                    <a:srgbClr val="010101"/>
                  </a:solidFill>
                  <a:latin typeface="Arial Narrow"/>
                  <a:ea typeface="Arial Narrow"/>
                  <a:cs typeface="Arial Narrow"/>
                  <a:sym typeface="Arial Narrow"/>
                </a:rPr>
                <a:t>key</a:t>
              </a:r>
              <a:endParaRPr/>
            </a:p>
          </p:txBody>
        </p:sp>
        <p:sp>
          <p:nvSpPr>
            <p:cNvPr id="596" name="Google Shape;596;p74"/>
            <p:cNvSpPr/>
            <p:nvPr/>
          </p:nvSpPr>
          <p:spPr>
            <a:xfrm>
              <a:off x="7467600" y="2057400"/>
              <a:ext cx="914400" cy="304800"/>
            </a:xfrm>
            <a:prstGeom prst="ellipse">
              <a:avLst/>
            </a:prstGeom>
            <a:solidFill>
              <a:srgbClr val="0101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rgbClr val="FFFFFF"/>
                  </a:solidFill>
                  <a:latin typeface="Arial Narrow"/>
                  <a:ea typeface="Arial Narrow"/>
                  <a:cs typeface="Arial Narrow"/>
                  <a:sym typeface="Arial Narrow"/>
                </a:rPr>
                <a:t>value</a:t>
              </a:r>
              <a:endParaRPr/>
            </a:p>
          </p:txBody>
        </p:sp>
        <p:cxnSp>
          <p:nvCxnSpPr>
            <p:cNvPr id="597" name="Google Shape;597;p74"/>
            <p:cNvCxnSpPr>
              <a:stCxn id="595" idx="3"/>
              <a:endCxn id="596" idx="2"/>
            </p:cNvCxnSpPr>
            <p:nvPr/>
          </p:nvCxnSpPr>
          <p:spPr>
            <a:xfrm>
              <a:off x="7162800" y="2209800"/>
              <a:ext cx="304800" cy="0"/>
            </a:xfrm>
            <a:prstGeom prst="straightConnector1">
              <a:avLst/>
            </a:prstGeom>
            <a:noFill/>
            <a:ln w="19050" cap="flat" cmpd="sng">
              <a:solidFill>
                <a:srgbClr val="010101"/>
              </a:solidFill>
              <a:prstDash val="solid"/>
              <a:round/>
              <a:headEnd type="none" w="sm" len="sm"/>
              <a:tailEnd type="triangle" w="med" len="med"/>
            </a:ln>
          </p:spPr>
        </p:cxnSp>
        <p:grpSp>
          <p:nvGrpSpPr>
            <p:cNvPr id="598" name="Google Shape;598;p74"/>
            <p:cNvGrpSpPr/>
            <p:nvPr/>
          </p:nvGrpSpPr>
          <p:grpSpPr>
            <a:xfrm>
              <a:off x="6781800" y="2438400"/>
              <a:ext cx="1600200" cy="304800"/>
              <a:chOff x="6781800" y="2438400"/>
              <a:chExt cx="1600200" cy="304800"/>
            </a:xfrm>
          </p:grpSpPr>
          <p:sp>
            <p:nvSpPr>
              <p:cNvPr id="599" name="Google Shape;599;p74"/>
              <p:cNvSpPr/>
              <p:nvPr/>
            </p:nvSpPr>
            <p:spPr>
              <a:xfrm>
                <a:off x="6781800" y="2438400"/>
                <a:ext cx="381000" cy="304800"/>
              </a:xfrm>
              <a:prstGeom prst="rect">
                <a:avLst/>
              </a:prstGeom>
              <a:solidFill>
                <a:srgbClr val="FFCC66"/>
              </a:solidFill>
              <a:ln w="12700" cap="flat" cmpd="sng">
                <a:solidFill>
                  <a:srgbClr val="010101"/>
                </a:solidFill>
                <a:prstDash val="solid"/>
                <a:round/>
                <a:headEnd type="none" w="sm" len="sm"/>
                <a:tailEnd type="none" w="sm" len="sm"/>
              </a:ln>
            </p:spPr>
            <p:txBody>
              <a:bodyPr spcFirstLastPara="1" wrap="square" lIns="9125" tIns="9125" rIns="9125" bIns="45700" anchor="ctr" anchorCtr="0">
                <a:noAutofit/>
              </a:bodyPr>
              <a:lstStyle/>
              <a:p>
                <a:pPr marL="0" marR="0" lvl="0" indent="0" algn="ctr" rtl="0">
                  <a:spcBef>
                    <a:spcPts val="0"/>
                  </a:spcBef>
                  <a:spcAft>
                    <a:spcPts val="0"/>
                  </a:spcAft>
                  <a:buNone/>
                </a:pPr>
                <a:r>
                  <a:rPr lang="en" sz="1600">
                    <a:solidFill>
                      <a:srgbClr val="010101"/>
                    </a:solidFill>
                    <a:latin typeface="Arial Narrow"/>
                    <a:ea typeface="Arial Narrow"/>
                    <a:cs typeface="Arial Narrow"/>
                    <a:sym typeface="Arial Narrow"/>
                  </a:rPr>
                  <a:t>key</a:t>
                </a:r>
                <a:endParaRPr/>
              </a:p>
            </p:txBody>
          </p:sp>
          <p:sp>
            <p:nvSpPr>
              <p:cNvPr id="600" name="Google Shape;600;p74"/>
              <p:cNvSpPr/>
              <p:nvPr/>
            </p:nvSpPr>
            <p:spPr>
              <a:xfrm>
                <a:off x="7467600" y="2438400"/>
                <a:ext cx="914400" cy="304800"/>
              </a:xfrm>
              <a:prstGeom prst="ellipse">
                <a:avLst/>
              </a:prstGeom>
              <a:solidFill>
                <a:srgbClr val="0101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rgbClr val="FFFFFF"/>
                    </a:solidFill>
                    <a:latin typeface="Arial Narrow"/>
                    <a:ea typeface="Arial Narrow"/>
                    <a:cs typeface="Arial Narrow"/>
                    <a:sym typeface="Arial Narrow"/>
                  </a:rPr>
                  <a:t>value</a:t>
                </a:r>
                <a:endParaRPr/>
              </a:p>
            </p:txBody>
          </p:sp>
          <p:cxnSp>
            <p:nvCxnSpPr>
              <p:cNvPr id="601" name="Google Shape;601;p74"/>
              <p:cNvCxnSpPr>
                <a:stCxn id="599" idx="3"/>
                <a:endCxn id="600" idx="2"/>
              </p:cNvCxnSpPr>
              <p:nvPr/>
            </p:nvCxnSpPr>
            <p:spPr>
              <a:xfrm>
                <a:off x="7162800" y="2590800"/>
                <a:ext cx="304800" cy="0"/>
              </a:xfrm>
              <a:prstGeom prst="straightConnector1">
                <a:avLst/>
              </a:prstGeom>
              <a:noFill/>
              <a:ln w="19050" cap="flat" cmpd="sng">
                <a:solidFill>
                  <a:srgbClr val="010101"/>
                </a:solidFill>
                <a:prstDash val="solid"/>
                <a:round/>
                <a:headEnd type="none" w="sm" len="sm"/>
                <a:tailEnd type="triangle" w="med" len="med"/>
              </a:ln>
            </p:spPr>
          </p:cxnSp>
        </p:grpSp>
        <p:grpSp>
          <p:nvGrpSpPr>
            <p:cNvPr id="602" name="Google Shape;602;p74"/>
            <p:cNvGrpSpPr/>
            <p:nvPr/>
          </p:nvGrpSpPr>
          <p:grpSpPr>
            <a:xfrm>
              <a:off x="6781800" y="2819400"/>
              <a:ext cx="1600200" cy="304800"/>
              <a:chOff x="6781800" y="2438400"/>
              <a:chExt cx="1600200" cy="304800"/>
            </a:xfrm>
          </p:grpSpPr>
          <p:sp>
            <p:nvSpPr>
              <p:cNvPr id="603" name="Google Shape;603;p74"/>
              <p:cNvSpPr/>
              <p:nvPr/>
            </p:nvSpPr>
            <p:spPr>
              <a:xfrm>
                <a:off x="6781800" y="2438400"/>
                <a:ext cx="381000" cy="304800"/>
              </a:xfrm>
              <a:prstGeom prst="rect">
                <a:avLst/>
              </a:prstGeom>
              <a:solidFill>
                <a:srgbClr val="FFFF00"/>
              </a:solidFill>
              <a:ln w="12700" cap="flat" cmpd="sng">
                <a:solidFill>
                  <a:srgbClr val="010101"/>
                </a:solidFill>
                <a:prstDash val="solid"/>
                <a:round/>
                <a:headEnd type="none" w="sm" len="sm"/>
                <a:tailEnd type="none" w="sm" len="sm"/>
              </a:ln>
            </p:spPr>
            <p:txBody>
              <a:bodyPr spcFirstLastPara="1" wrap="square" lIns="9125" tIns="9125" rIns="9125" bIns="45700" anchor="ctr" anchorCtr="0">
                <a:noAutofit/>
              </a:bodyPr>
              <a:lstStyle/>
              <a:p>
                <a:pPr marL="0" marR="0" lvl="0" indent="0" algn="ctr" rtl="0">
                  <a:spcBef>
                    <a:spcPts val="0"/>
                  </a:spcBef>
                  <a:spcAft>
                    <a:spcPts val="0"/>
                  </a:spcAft>
                  <a:buNone/>
                </a:pPr>
                <a:r>
                  <a:rPr lang="en" sz="1600">
                    <a:solidFill>
                      <a:srgbClr val="010101"/>
                    </a:solidFill>
                    <a:latin typeface="Arial Narrow"/>
                    <a:ea typeface="Arial Narrow"/>
                    <a:cs typeface="Arial Narrow"/>
                    <a:sym typeface="Arial Narrow"/>
                  </a:rPr>
                  <a:t>key</a:t>
                </a:r>
                <a:endParaRPr/>
              </a:p>
            </p:txBody>
          </p:sp>
          <p:sp>
            <p:nvSpPr>
              <p:cNvPr id="604" name="Google Shape;604;p74"/>
              <p:cNvSpPr/>
              <p:nvPr/>
            </p:nvSpPr>
            <p:spPr>
              <a:xfrm>
                <a:off x="7467600" y="2438400"/>
                <a:ext cx="914400" cy="304800"/>
              </a:xfrm>
              <a:prstGeom prst="ellipse">
                <a:avLst/>
              </a:prstGeom>
              <a:solidFill>
                <a:srgbClr val="0101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rgbClr val="FFFFFF"/>
                    </a:solidFill>
                    <a:latin typeface="Arial Narrow"/>
                    <a:ea typeface="Arial Narrow"/>
                    <a:cs typeface="Arial Narrow"/>
                    <a:sym typeface="Arial Narrow"/>
                  </a:rPr>
                  <a:t>value</a:t>
                </a:r>
                <a:endParaRPr/>
              </a:p>
            </p:txBody>
          </p:sp>
          <p:cxnSp>
            <p:nvCxnSpPr>
              <p:cNvPr id="605" name="Google Shape;605;p74"/>
              <p:cNvCxnSpPr>
                <a:stCxn id="603" idx="3"/>
                <a:endCxn id="604" idx="2"/>
              </p:cNvCxnSpPr>
              <p:nvPr/>
            </p:nvCxnSpPr>
            <p:spPr>
              <a:xfrm>
                <a:off x="7162800" y="2590800"/>
                <a:ext cx="304800" cy="0"/>
              </a:xfrm>
              <a:prstGeom prst="straightConnector1">
                <a:avLst/>
              </a:prstGeom>
              <a:noFill/>
              <a:ln w="19050" cap="flat" cmpd="sng">
                <a:solidFill>
                  <a:srgbClr val="010101"/>
                </a:solidFill>
                <a:prstDash val="solid"/>
                <a:round/>
                <a:headEnd type="none" w="sm" len="sm"/>
                <a:tailEnd type="triangle" w="med" len="med"/>
              </a:ln>
            </p:spPr>
          </p:cxnSp>
        </p:grpSp>
        <p:grpSp>
          <p:nvGrpSpPr>
            <p:cNvPr id="606" name="Google Shape;606;p74"/>
            <p:cNvGrpSpPr/>
            <p:nvPr/>
          </p:nvGrpSpPr>
          <p:grpSpPr>
            <a:xfrm>
              <a:off x="6781800" y="3200400"/>
              <a:ext cx="1600200" cy="304800"/>
              <a:chOff x="6781800" y="2438400"/>
              <a:chExt cx="1600200" cy="304800"/>
            </a:xfrm>
          </p:grpSpPr>
          <p:sp>
            <p:nvSpPr>
              <p:cNvPr id="607" name="Google Shape;607;p74"/>
              <p:cNvSpPr/>
              <p:nvPr/>
            </p:nvSpPr>
            <p:spPr>
              <a:xfrm>
                <a:off x="6781800" y="2438400"/>
                <a:ext cx="381000" cy="304800"/>
              </a:xfrm>
              <a:prstGeom prst="rect">
                <a:avLst/>
              </a:prstGeom>
              <a:solidFill>
                <a:srgbClr val="95D4F4"/>
              </a:solidFill>
              <a:ln w="12700" cap="flat" cmpd="sng">
                <a:solidFill>
                  <a:srgbClr val="010101"/>
                </a:solidFill>
                <a:prstDash val="solid"/>
                <a:round/>
                <a:headEnd type="none" w="sm" len="sm"/>
                <a:tailEnd type="none" w="sm" len="sm"/>
              </a:ln>
            </p:spPr>
            <p:txBody>
              <a:bodyPr spcFirstLastPara="1" wrap="square" lIns="9125" tIns="9125" rIns="9125" bIns="45700" anchor="ctr" anchorCtr="0">
                <a:noAutofit/>
              </a:bodyPr>
              <a:lstStyle/>
              <a:p>
                <a:pPr marL="0" marR="0" lvl="0" indent="0" algn="ctr" rtl="0">
                  <a:spcBef>
                    <a:spcPts val="0"/>
                  </a:spcBef>
                  <a:spcAft>
                    <a:spcPts val="0"/>
                  </a:spcAft>
                  <a:buNone/>
                </a:pPr>
                <a:r>
                  <a:rPr lang="en" sz="1600">
                    <a:solidFill>
                      <a:srgbClr val="010101"/>
                    </a:solidFill>
                    <a:latin typeface="Arial Narrow"/>
                    <a:ea typeface="Arial Narrow"/>
                    <a:cs typeface="Arial Narrow"/>
                    <a:sym typeface="Arial Narrow"/>
                  </a:rPr>
                  <a:t>key</a:t>
                </a:r>
                <a:endParaRPr/>
              </a:p>
            </p:txBody>
          </p:sp>
          <p:sp>
            <p:nvSpPr>
              <p:cNvPr id="608" name="Google Shape;608;p74"/>
              <p:cNvSpPr/>
              <p:nvPr/>
            </p:nvSpPr>
            <p:spPr>
              <a:xfrm>
                <a:off x="7467600" y="2438400"/>
                <a:ext cx="914400" cy="304800"/>
              </a:xfrm>
              <a:prstGeom prst="ellipse">
                <a:avLst/>
              </a:prstGeom>
              <a:solidFill>
                <a:srgbClr val="0101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rgbClr val="FFFFFF"/>
                    </a:solidFill>
                    <a:latin typeface="Arial Narrow"/>
                    <a:ea typeface="Arial Narrow"/>
                    <a:cs typeface="Arial Narrow"/>
                    <a:sym typeface="Arial Narrow"/>
                  </a:rPr>
                  <a:t>value</a:t>
                </a:r>
                <a:endParaRPr/>
              </a:p>
            </p:txBody>
          </p:sp>
          <p:cxnSp>
            <p:nvCxnSpPr>
              <p:cNvPr id="609" name="Google Shape;609;p74"/>
              <p:cNvCxnSpPr>
                <a:stCxn id="607" idx="3"/>
                <a:endCxn id="608" idx="2"/>
              </p:cNvCxnSpPr>
              <p:nvPr/>
            </p:nvCxnSpPr>
            <p:spPr>
              <a:xfrm>
                <a:off x="7162800" y="2590800"/>
                <a:ext cx="304800" cy="0"/>
              </a:xfrm>
              <a:prstGeom prst="straightConnector1">
                <a:avLst/>
              </a:prstGeom>
              <a:noFill/>
              <a:ln w="19050" cap="flat" cmpd="sng">
                <a:solidFill>
                  <a:srgbClr val="010101"/>
                </a:solidFill>
                <a:prstDash val="solid"/>
                <a:round/>
                <a:headEnd type="none" w="sm" len="sm"/>
                <a:tailEnd type="triangle" w="med" len="med"/>
              </a:ln>
            </p:spPr>
          </p:cxnSp>
        </p:grpSp>
      </p:grpSp>
      <p:grpSp>
        <p:nvGrpSpPr>
          <p:cNvPr id="610" name="Google Shape;610;p74"/>
          <p:cNvGrpSpPr/>
          <p:nvPr/>
        </p:nvGrpSpPr>
        <p:grpSpPr>
          <a:xfrm>
            <a:off x="612086" y="3496794"/>
            <a:ext cx="2234644" cy="1447800"/>
            <a:chOff x="457200" y="4495800"/>
            <a:chExt cx="1676402" cy="1447800"/>
          </a:xfrm>
        </p:grpSpPr>
        <p:sp>
          <p:nvSpPr>
            <p:cNvPr id="611" name="Google Shape;611;p74"/>
            <p:cNvSpPr/>
            <p:nvPr/>
          </p:nvSpPr>
          <p:spPr>
            <a:xfrm>
              <a:off x="914400" y="5403056"/>
              <a:ext cx="150000" cy="1737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12" name="Google Shape;612;p74"/>
            <p:cNvSpPr/>
            <p:nvPr/>
          </p:nvSpPr>
          <p:spPr>
            <a:xfrm>
              <a:off x="459581" y="4498181"/>
              <a:ext cx="150000" cy="1737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13" name="Google Shape;613;p74"/>
            <p:cNvSpPr/>
            <p:nvPr/>
          </p:nvSpPr>
          <p:spPr>
            <a:xfrm>
              <a:off x="1828800" y="4862513"/>
              <a:ext cx="150000" cy="173700"/>
            </a:xfrm>
            <a:prstGeom prst="rect">
              <a:avLst/>
            </a:prstGeom>
            <a:solidFill>
              <a:srgbClr val="FF0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14" name="Google Shape;614;p74"/>
            <p:cNvSpPr/>
            <p:nvPr/>
          </p:nvSpPr>
          <p:spPr>
            <a:xfrm>
              <a:off x="1676400" y="5586414"/>
              <a:ext cx="150000" cy="178500"/>
            </a:xfrm>
            <a:prstGeom prst="rect">
              <a:avLst/>
            </a:prstGeom>
            <a:solidFill>
              <a:srgbClr val="00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15" name="Google Shape;615;p74"/>
            <p:cNvSpPr/>
            <p:nvPr/>
          </p:nvSpPr>
          <p:spPr>
            <a:xfrm>
              <a:off x="1371600" y="4495801"/>
              <a:ext cx="147600" cy="178500"/>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16" name="Google Shape;616;p74"/>
            <p:cNvSpPr/>
            <p:nvPr/>
          </p:nvSpPr>
          <p:spPr>
            <a:xfrm>
              <a:off x="457202" y="4495800"/>
              <a:ext cx="1676400" cy="180900"/>
            </a:xfrm>
            <a:prstGeom prst="rect">
              <a:avLst/>
            </a:prstGeom>
            <a:no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cxnSp>
          <p:nvCxnSpPr>
            <p:cNvPr id="617" name="Google Shape;617;p74"/>
            <p:cNvCxnSpPr/>
            <p:nvPr/>
          </p:nvCxnSpPr>
          <p:spPr>
            <a:xfrm>
              <a:off x="609600" y="4495800"/>
              <a:ext cx="0" cy="1447800"/>
            </a:xfrm>
            <a:prstGeom prst="straightConnector1">
              <a:avLst/>
            </a:prstGeom>
            <a:noFill/>
            <a:ln w="12700" cap="flat" cmpd="sng">
              <a:solidFill>
                <a:srgbClr val="010101"/>
              </a:solidFill>
              <a:prstDash val="solid"/>
              <a:round/>
              <a:headEnd type="none" w="sm" len="sm"/>
              <a:tailEnd type="none" w="sm" len="sm"/>
            </a:ln>
          </p:spPr>
        </p:cxnSp>
        <p:cxnSp>
          <p:nvCxnSpPr>
            <p:cNvPr id="618" name="Google Shape;618;p74"/>
            <p:cNvCxnSpPr/>
            <p:nvPr/>
          </p:nvCxnSpPr>
          <p:spPr>
            <a:xfrm>
              <a:off x="762000" y="4495800"/>
              <a:ext cx="0" cy="1447800"/>
            </a:xfrm>
            <a:prstGeom prst="straightConnector1">
              <a:avLst/>
            </a:prstGeom>
            <a:noFill/>
            <a:ln w="12700" cap="flat" cmpd="sng">
              <a:solidFill>
                <a:srgbClr val="010101"/>
              </a:solidFill>
              <a:prstDash val="solid"/>
              <a:round/>
              <a:headEnd type="none" w="sm" len="sm"/>
              <a:tailEnd type="none" w="sm" len="sm"/>
            </a:ln>
          </p:spPr>
        </p:cxnSp>
        <p:cxnSp>
          <p:nvCxnSpPr>
            <p:cNvPr id="619" name="Google Shape;619;p74"/>
            <p:cNvCxnSpPr/>
            <p:nvPr/>
          </p:nvCxnSpPr>
          <p:spPr>
            <a:xfrm>
              <a:off x="914400" y="4495800"/>
              <a:ext cx="0" cy="1447800"/>
            </a:xfrm>
            <a:prstGeom prst="straightConnector1">
              <a:avLst/>
            </a:prstGeom>
            <a:noFill/>
            <a:ln w="12700" cap="flat" cmpd="sng">
              <a:solidFill>
                <a:srgbClr val="010101"/>
              </a:solidFill>
              <a:prstDash val="solid"/>
              <a:round/>
              <a:headEnd type="none" w="sm" len="sm"/>
              <a:tailEnd type="none" w="sm" len="sm"/>
            </a:ln>
          </p:spPr>
        </p:cxnSp>
        <p:cxnSp>
          <p:nvCxnSpPr>
            <p:cNvPr id="620" name="Google Shape;620;p74"/>
            <p:cNvCxnSpPr/>
            <p:nvPr/>
          </p:nvCxnSpPr>
          <p:spPr>
            <a:xfrm>
              <a:off x="1066800" y="4495800"/>
              <a:ext cx="0" cy="1447800"/>
            </a:xfrm>
            <a:prstGeom prst="straightConnector1">
              <a:avLst/>
            </a:prstGeom>
            <a:noFill/>
            <a:ln w="12700" cap="flat" cmpd="sng">
              <a:solidFill>
                <a:srgbClr val="010101"/>
              </a:solidFill>
              <a:prstDash val="solid"/>
              <a:round/>
              <a:headEnd type="none" w="sm" len="sm"/>
              <a:tailEnd type="none" w="sm" len="sm"/>
            </a:ln>
          </p:spPr>
        </p:cxnSp>
        <p:cxnSp>
          <p:nvCxnSpPr>
            <p:cNvPr id="621" name="Google Shape;621;p74"/>
            <p:cNvCxnSpPr/>
            <p:nvPr/>
          </p:nvCxnSpPr>
          <p:spPr>
            <a:xfrm>
              <a:off x="1219200" y="4495800"/>
              <a:ext cx="0" cy="1447800"/>
            </a:xfrm>
            <a:prstGeom prst="straightConnector1">
              <a:avLst/>
            </a:prstGeom>
            <a:noFill/>
            <a:ln w="12700" cap="flat" cmpd="sng">
              <a:solidFill>
                <a:srgbClr val="010101"/>
              </a:solidFill>
              <a:prstDash val="solid"/>
              <a:round/>
              <a:headEnd type="none" w="sm" len="sm"/>
              <a:tailEnd type="none" w="sm" len="sm"/>
            </a:ln>
          </p:spPr>
        </p:cxnSp>
        <p:cxnSp>
          <p:nvCxnSpPr>
            <p:cNvPr id="622" name="Google Shape;622;p74"/>
            <p:cNvCxnSpPr/>
            <p:nvPr/>
          </p:nvCxnSpPr>
          <p:spPr>
            <a:xfrm>
              <a:off x="1371600" y="4495800"/>
              <a:ext cx="0" cy="1447800"/>
            </a:xfrm>
            <a:prstGeom prst="straightConnector1">
              <a:avLst/>
            </a:prstGeom>
            <a:noFill/>
            <a:ln w="12700" cap="flat" cmpd="sng">
              <a:solidFill>
                <a:srgbClr val="010101"/>
              </a:solidFill>
              <a:prstDash val="solid"/>
              <a:round/>
              <a:headEnd type="none" w="sm" len="sm"/>
              <a:tailEnd type="none" w="sm" len="sm"/>
            </a:ln>
          </p:spPr>
        </p:cxnSp>
        <p:cxnSp>
          <p:nvCxnSpPr>
            <p:cNvPr id="623" name="Google Shape;623;p74"/>
            <p:cNvCxnSpPr/>
            <p:nvPr/>
          </p:nvCxnSpPr>
          <p:spPr>
            <a:xfrm>
              <a:off x="1524000" y="4495800"/>
              <a:ext cx="0" cy="1447800"/>
            </a:xfrm>
            <a:prstGeom prst="straightConnector1">
              <a:avLst/>
            </a:prstGeom>
            <a:noFill/>
            <a:ln w="12700" cap="flat" cmpd="sng">
              <a:solidFill>
                <a:srgbClr val="010101"/>
              </a:solidFill>
              <a:prstDash val="solid"/>
              <a:round/>
              <a:headEnd type="none" w="sm" len="sm"/>
              <a:tailEnd type="none" w="sm" len="sm"/>
            </a:ln>
          </p:spPr>
        </p:cxnSp>
        <p:cxnSp>
          <p:nvCxnSpPr>
            <p:cNvPr id="624" name="Google Shape;624;p74"/>
            <p:cNvCxnSpPr/>
            <p:nvPr/>
          </p:nvCxnSpPr>
          <p:spPr>
            <a:xfrm>
              <a:off x="1676400" y="4495800"/>
              <a:ext cx="0" cy="1447800"/>
            </a:xfrm>
            <a:prstGeom prst="straightConnector1">
              <a:avLst/>
            </a:prstGeom>
            <a:noFill/>
            <a:ln w="12700" cap="flat" cmpd="sng">
              <a:solidFill>
                <a:srgbClr val="010101"/>
              </a:solidFill>
              <a:prstDash val="solid"/>
              <a:round/>
              <a:headEnd type="none" w="sm" len="sm"/>
              <a:tailEnd type="none" w="sm" len="sm"/>
            </a:ln>
          </p:spPr>
        </p:cxnSp>
        <p:cxnSp>
          <p:nvCxnSpPr>
            <p:cNvPr id="625" name="Google Shape;625;p74"/>
            <p:cNvCxnSpPr/>
            <p:nvPr/>
          </p:nvCxnSpPr>
          <p:spPr>
            <a:xfrm>
              <a:off x="1828800" y="4495800"/>
              <a:ext cx="0" cy="1447800"/>
            </a:xfrm>
            <a:prstGeom prst="straightConnector1">
              <a:avLst/>
            </a:prstGeom>
            <a:noFill/>
            <a:ln w="12700" cap="flat" cmpd="sng">
              <a:solidFill>
                <a:srgbClr val="010101"/>
              </a:solidFill>
              <a:prstDash val="solid"/>
              <a:round/>
              <a:headEnd type="none" w="sm" len="sm"/>
              <a:tailEnd type="none" w="sm" len="sm"/>
            </a:ln>
          </p:spPr>
        </p:cxnSp>
        <p:cxnSp>
          <p:nvCxnSpPr>
            <p:cNvPr id="626" name="Google Shape;626;p74"/>
            <p:cNvCxnSpPr/>
            <p:nvPr/>
          </p:nvCxnSpPr>
          <p:spPr>
            <a:xfrm>
              <a:off x="1981200" y="4495800"/>
              <a:ext cx="0" cy="1447800"/>
            </a:xfrm>
            <a:prstGeom prst="straightConnector1">
              <a:avLst/>
            </a:prstGeom>
            <a:noFill/>
            <a:ln w="12700" cap="flat" cmpd="sng">
              <a:solidFill>
                <a:srgbClr val="010101"/>
              </a:solidFill>
              <a:prstDash val="solid"/>
              <a:round/>
              <a:headEnd type="none" w="sm" len="sm"/>
              <a:tailEnd type="none" w="sm" len="sm"/>
            </a:ln>
          </p:spPr>
        </p:cxnSp>
        <p:sp>
          <p:nvSpPr>
            <p:cNvPr id="627" name="Google Shape;627;p74"/>
            <p:cNvSpPr/>
            <p:nvPr/>
          </p:nvSpPr>
          <p:spPr>
            <a:xfrm>
              <a:off x="614362" y="4683919"/>
              <a:ext cx="142800" cy="1737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28" name="Google Shape;628;p74"/>
            <p:cNvSpPr/>
            <p:nvPr/>
          </p:nvSpPr>
          <p:spPr>
            <a:xfrm>
              <a:off x="766762" y="4862512"/>
              <a:ext cx="142800" cy="1737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29" name="Google Shape;629;p74"/>
            <p:cNvSpPr/>
            <p:nvPr/>
          </p:nvSpPr>
          <p:spPr>
            <a:xfrm>
              <a:off x="919163" y="5041106"/>
              <a:ext cx="142800" cy="17370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30" name="Google Shape;630;p74"/>
            <p:cNvSpPr/>
            <p:nvPr/>
          </p:nvSpPr>
          <p:spPr>
            <a:xfrm>
              <a:off x="1071563" y="5222081"/>
              <a:ext cx="142800" cy="1737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31" name="Google Shape;631;p74"/>
            <p:cNvSpPr/>
            <p:nvPr/>
          </p:nvSpPr>
          <p:spPr>
            <a:xfrm>
              <a:off x="1223963" y="5765005"/>
              <a:ext cx="142800" cy="173700"/>
            </a:xfrm>
            <a:prstGeom prst="rect">
              <a:avLst/>
            </a:prstGeom>
            <a:solidFill>
              <a:srgbClr val="8689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32" name="Google Shape;632;p74"/>
            <p:cNvSpPr/>
            <p:nvPr/>
          </p:nvSpPr>
          <p:spPr>
            <a:xfrm>
              <a:off x="1526381" y="5224463"/>
              <a:ext cx="145200" cy="178500"/>
            </a:xfrm>
            <a:prstGeom prst="rect">
              <a:avLst/>
            </a:prstGeom>
            <a:solidFill>
              <a:srgbClr val="A219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33" name="Google Shape;633;p74"/>
            <p:cNvSpPr/>
            <p:nvPr/>
          </p:nvSpPr>
          <p:spPr>
            <a:xfrm>
              <a:off x="1985962" y="5224463"/>
              <a:ext cx="142800" cy="173700"/>
            </a:xfrm>
            <a:prstGeom prst="rect">
              <a:avLst/>
            </a:prstGeom>
            <a:solidFill>
              <a:srgbClr val="FF99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634" name="Google Shape;634;p74"/>
            <p:cNvSpPr/>
            <p:nvPr/>
          </p:nvSpPr>
          <p:spPr>
            <a:xfrm>
              <a:off x="457200" y="5762625"/>
              <a:ext cx="1676400" cy="180900"/>
            </a:xfrm>
            <a:prstGeom prst="rect">
              <a:avLst/>
            </a:prstGeom>
            <a:no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635" name="Google Shape;635;p74"/>
            <p:cNvSpPr/>
            <p:nvPr/>
          </p:nvSpPr>
          <p:spPr>
            <a:xfrm>
              <a:off x="457200" y="5581650"/>
              <a:ext cx="1676400" cy="180900"/>
            </a:xfrm>
            <a:prstGeom prst="rect">
              <a:avLst/>
            </a:prstGeom>
            <a:no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636" name="Google Shape;636;p74"/>
            <p:cNvSpPr/>
            <p:nvPr/>
          </p:nvSpPr>
          <p:spPr>
            <a:xfrm>
              <a:off x="457202" y="4676775"/>
              <a:ext cx="1676400" cy="180900"/>
            </a:xfrm>
            <a:prstGeom prst="rect">
              <a:avLst/>
            </a:prstGeom>
            <a:no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637" name="Google Shape;637;p74"/>
            <p:cNvSpPr/>
            <p:nvPr/>
          </p:nvSpPr>
          <p:spPr>
            <a:xfrm>
              <a:off x="457201" y="4857750"/>
              <a:ext cx="1676400" cy="180900"/>
            </a:xfrm>
            <a:prstGeom prst="rect">
              <a:avLst/>
            </a:prstGeom>
            <a:no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638" name="Google Shape;638;p74"/>
            <p:cNvSpPr/>
            <p:nvPr/>
          </p:nvSpPr>
          <p:spPr>
            <a:xfrm>
              <a:off x="457201" y="5038725"/>
              <a:ext cx="1676400" cy="180900"/>
            </a:xfrm>
            <a:prstGeom prst="rect">
              <a:avLst/>
            </a:prstGeom>
            <a:no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639" name="Google Shape;639;p74"/>
            <p:cNvSpPr/>
            <p:nvPr/>
          </p:nvSpPr>
          <p:spPr>
            <a:xfrm>
              <a:off x="457201" y="5219700"/>
              <a:ext cx="1676400" cy="180900"/>
            </a:xfrm>
            <a:prstGeom prst="rect">
              <a:avLst/>
            </a:prstGeom>
            <a:no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sp>
          <p:nvSpPr>
            <p:cNvPr id="640" name="Google Shape;640;p74"/>
            <p:cNvSpPr/>
            <p:nvPr/>
          </p:nvSpPr>
          <p:spPr>
            <a:xfrm>
              <a:off x="457201" y="5400675"/>
              <a:ext cx="1676400" cy="180900"/>
            </a:xfrm>
            <a:prstGeom prst="rect">
              <a:avLst/>
            </a:prstGeom>
            <a:noFill/>
            <a:ln w="12700" cap="flat" cmpd="sng">
              <a:solidFill>
                <a:srgbClr val="01010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300">
                <a:solidFill>
                  <a:srgbClr val="010101"/>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75"/>
          <p:cNvSpPr/>
          <p:nvPr/>
        </p:nvSpPr>
        <p:spPr>
          <a:xfrm>
            <a:off x="628650" y="3003917"/>
            <a:ext cx="2482875" cy="1536075"/>
          </a:xfrm>
          <a:prstGeom prst="rect">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200" b="0" i="0" u="none">
              <a:solidFill>
                <a:srgbClr val="002060"/>
              </a:solidFill>
              <a:latin typeface="Arial"/>
              <a:ea typeface="Arial"/>
              <a:cs typeface="Arial"/>
              <a:sym typeface="Arial"/>
            </a:endParaRPr>
          </a:p>
        </p:txBody>
      </p:sp>
      <p:sp>
        <p:nvSpPr>
          <p:cNvPr id="646" name="Google Shape;646;p75"/>
          <p:cNvSpPr txBox="1"/>
          <p:nvPr/>
        </p:nvSpPr>
        <p:spPr>
          <a:xfrm>
            <a:off x="3199401" y="3534975"/>
            <a:ext cx="1026300" cy="495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1400" b="1">
                <a:solidFill>
                  <a:schemeClr val="dk1"/>
                </a:solidFill>
                <a:latin typeface="Arial"/>
                <a:ea typeface="Arial"/>
                <a:cs typeface="Arial"/>
                <a:sym typeface="Arial"/>
              </a:rPr>
              <a:t>Bounded</a:t>
            </a:r>
            <a:endParaRPr sz="1100"/>
          </a:p>
          <a:p>
            <a:pPr marL="0" marR="0" lvl="0" indent="0" algn="l" rtl="0">
              <a:spcBef>
                <a:spcPts val="500"/>
              </a:spcBef>
              <a:spcAft>
                <a:spcPts val="0"/>
              </a:spcAft>
              <a:buNone/>
            </a:pPr>
            <a:r>
              <a:rPr lang="en" sz="1400" b="1">
                <a:solidFill>
                  <a:schemeClr val="dk1"/>
                </a:solidFill>
                <a:latin typeface="Arial"/>
                <a:ea typeface="Arial"/>
                <a:cs typeface="Arial"/>
                <a:sym typeface="Arial"/>
              </a:rPr>
              <a:t>Rationality</a:t>
            </a:r>
            <a:endParaRPr sz="1100"/>
          </a:p>
        </p:txBody>
      </p:sp>
      <p:sp>
        <p:nvSpPr>
          <p:cNvPr id="647" name="Google Shape;647;p75"/>
          <p:cNvSpPr txBox="1">
            <a:spLocks noGrp="1"/>
          </p:cNvSpPr>
          <p:nvPr>
            <p:ph type="title"/>
          </p:nvPr>
        </p:nvSpPr>
        <p:spPr>
          <a:xfrm>
            <a:off x="419775" y="213719"/>
            <a:ext cx="78867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Bounded Positive Intent</a:t>
            </a:r>
            <a:endParaRPr/>
          </a:p>
        </p:txBody>
      </p:sp>
      <p:sp>
        <p:nvSpPr>
          <p:cNvPr id="648" name="Google Shape;648;p75"/>
          <p:cNvSpPr txBox="1">
            <a:spLocks noGrp="1"/>
          </p:cNvSpPr>
          <p:nvPr>
            <p:ph type="sldNum" idx="12"/>
          </p:nvPr>
        </p:nvSpPr>
        <p:spPr>
          <a:xfrm>
            <a:off x="8448675" y="4865237"/>
            <a:ext cx="406800" cy="273900"/>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43</a:t>
            </a:fld>
            <a:endParaRPr/>
          </a:p>
        </p:txBody>
      </p:sp>
      <p:sp>
        <p:nvSpPr>
          <p:cNvPr id="649" name="Google Shape;649;p75"/>
          <p:cNvSpPr/>
          <p:nvPr/>
        </p:nvSpPr>
        <p:spPr>
          <a:xfrm>
            <a:off x="3736427" y="995621"/>
            <a:ext cx="1253400" cy="457200"/>
          </a:xfrm>
          <a:prstGeom prst="roundRect">
            <a:avLst>
              <a:gd name="adj" fmla="val 16667"/>
            </a:avLst>
          </a:prstGeom>
          <a:solidFill>
            <a:srgbClr val="0070C0"/>
          </a:solidFill>
          <a:ln w="38100" cap="flat" cmpd="sng">
            <a:solidFill>
              <a:srgbClr val="2D2D2D"/>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Organization</a:t>
            </a:r>
            <a:endParaRPr sz="1100"/>
          </a:p>
        </p:txBody>
      </p:sp>
      <p:sp>
        <p:nvSpPr>
          <p:cNvPr id="650" name="Google Shape;650;p75"/>
          <p:cNvSpPr/>
          <p:nvPr/>
        </p:nvSpPr>
        <p:spPr>
          <a:xfrm>
            <a:off x="2983622" y="1679064"/>
            <a:ext cx="1253400" cy="457200"/>
          </a:xfrm>
          <a:prstGeom prst="roundRect">
            <a:avLst>
              <a:gd name="adj" fmla="val 16667"/>
            </a:avLst>
          </a:prstGeom>
          <a:solidFill>
            <a:srgbClr val="92D050"/>
          </a:solidFill>
          <a:ln w="38100" cap="flat" cmpd="sng">
            <a:solidFill>
              <a:srgbClr val="2D2D2D"/>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2D2D2D"/>
                </a:solidFill>
                <a:latin typeface="Arial"/>
                <a:ea typeface="Arial"/>
                <a:cs typeface="Arial"/>
                <a:sym typeface="Arial"/>
              </a:rPr>
              <a:t>Business Unit</a:t>
            </a:r>
            <a:endParaRPr sz="1100"/>
          </a:p>
        </p:txBody>
      </p:sp>
      <p:sp>
        <p:nvSpPr>
          <p:cNvPr id="651" name="Google Shape;651;p75"/>
          <p:cNvSpPr/>
          <p:nvPr/>
        </p:nvSpPr>
        <p:spPr>
          <a:xfrm>
            <a:off x="2245733" y="2421296"/>
            <a:ext cx="1253400" cy="457200"/>
          </a:xfrm>
          <a:prstGeom prst="roundRect">
            <a:avLst>
              <a:gd name="adj" fmla="val 16667"/>
            </a:avLst>
          </a:prstGeom>
          <a:solidFill>
            <a:srgbClr val="FFFF00"/>
          </a:solidFill>
          <a:ln w="38100" cap="flat" cmpd="sng">
            <a:solidFill>
              <a:srgbClr val="2D2D2D"/>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2D2D2D"/>
                </a:solidFill>
                <a:latin typeface="Arial"/>
                <a:ea typeface="Arial"/>
                <a:cs typeface="Arial"/>
                <a:sym typeface="Arial"/>
              </a:rPr>
              <a:t>Division</a:t>
            </a:r>
            <a:endParaRPr sz="1100"/>
          </a:p>
        </p:txBody>
      </p:sp>
      <p:sp>
        <p:nvSpPr>
          <p:cNvPr id="652" name="Google Shape;652;p75"/>
          <p:cNvSpPr/>
          <p:nvPr/>
        </p:nvSpPr>
        <p:spPr>
          <a:xfrm>
            <a:off x="1533194" y="3161756"/>
            <a:ext cx="1253400" cy="457200"/>
          </a:xfrm>
          <a:prstGeom prst="roundRect">
            <a:avLst>
              <a:gd name="adj" fmla="val 16667"/>
            </a:avLst>
          </a:prstGeom>
          <a:solidFill>
            <a:srgbClr val="FFC000"/>
          </a:solidFill>
          <a:ln w="38100" cap="flat" cmpd="sng">
            <a:solidFill>
              <a:srgbClr val="2D2D2D"/>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52429"/>
                </a:solidFill>
                <a:latin typeface="Arial"/>
                <a:ea typeface="Arial"/>
                <a:cs typeface="Arial"/>
                <a:sym typeface="Arial"/>
              </a:rPr>
              <a:t>Department</a:t>
            </a:r>
            <a:endParaRPr sz="1100"/>
          </a:p>
        </p:txBody>
      </p:sp>
      <p:sp>
        <p:nvSpPr>
          <p:cNvPr id="653" name="Google Shape;653;p75"/>
          <p:cNvSpPr/>
          <p:nvPr/>
        </p:nvSpPr>
        <p:spPr>
          <a:xfrm>
            <a:off x="906515" y="3924185"/>
            <a:ext cx="1253400" cy="457200"/>
          </a:xfrm>
          <a:prstGeom prst="roundRect">
            <a:avLst>
              <a:gd name="adj" fmla="val 16667"/>
            </a:avLst>
          </a:prstGeom>
          <a:solidFill>
            <a:srgbClr val="D13F44"/>
          </a:solidFill>
          <a:ln w="38100" cap="flat" cmpd="sng">
            <a:solidFill>
              <a:srgbClr val="2D2D2D"/>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Team</a:t>
            </a:r>
            <a:endParaRPr sz="1100"/>
          </a:p>
        </p:txBody>
      </p:sp>
      <p:cxnSp>
        <p:nvCxnSpPr>
          <p:cNvPr id="654" name="Google Shape;654;p75"/>
          <p:cNvCxnSpPr>
            <a:stCxn id="649" idx="2"/>
            <a:endCxn id="650" idx="0"/>
          </p:cNvCxnSpPr>
          <p:nvPr/>
        </p:nvCxnSpPr>
        <p:spPr>
          <a:xfrm flipH="1">
            <a:off x="3610427" y="1452821"/>
            <a:ext cx="752700" cy="226200"/>
          </a:xfrm>
          <a:prstGeom prst="straightConnector1">
            <a:avLst/>
          </a:prstGeom>
          <a:noFill/>
          <a:ln w="50800" cap="rnd" cmpd="sng">
            <a:solidFill>
              <a:srgbClr val="2D2D2D"/>
            </a:solidFill>
            <a:prstDash val="solid"/>
            <a:miter lim="800000"/>
            <a:headEnd type="none" w="sm" len="sm"/>
            <a:tailEnd type="none" w="sm" len="sm"/>
          </a:ln>
        </p:spPr>
      </p:cxnSp>
      <p:cxnSp>
        <p:nvCxnSpPr>
          <p:cNvPr id="655" name="Google Shape;655;p75"/>
          <p:cNvCxnSpPr>
            <a:stCxn id="650" idx="2"/>
            <a:endCxn id="651" idx="0"/>
          </p:cNvCxnSpPr>
          <p:nvPr/>
        </p:nvCxnSpPr>
        <p:spPr>
          <a:xfrm flipH="1">
            <a:off x="2872322" y="2136264"/>
            <a:ext cx="738000" cy="285000"/>
          </a:xfrm>
          <a:prstGeom prst="straightConnector1">
            <a:avLst/>
          </a:prstGeom>
          <a:noFill/>
          <a:ln w="50800" cap="rnd" cmpd="sng">
            <a:solidFill>
              <a:srgbClr val="2D2D2D"/>
            </a:solidFill>
            <a:prstDash val="solid"/>
            <a:miter lim="800000"/>
            <a:headEnd type="none" w="sm" len="sm"/>
            <a:tailEnd type="none" w="sm" len="sm"/>
          </a:ln>
        </p:spPr>
      </p:cxnSp>
      <p:cxnSp>
        <p:nvCxnSpPr>
          <p:cNvPr id="656" name="Google Shape;656;p75"/>
          <p:cNvCxnSpPr>
            <a:stCxn id="651" idx="2"/>
            <a:endCxn id="652" idx="0"/>
          </p:cNvCxnSpPr>
          <p:nvPr/>
        </p:nvCxnSpPr>
        <p:spPr>
          <a:xfrm flipH="1">
            <a:off x="2159933" y="2878496"/>
            <a:ext cx="712500" cy="283200"/>
          </a:xfrm>
          <a:prstGeom prst="straightConnector1">
            <a:avLst/>
          </a:prstGeom>
          <a:noFill/>
          <a:ln w="50800" cap="rnd" cmpd="sng">
            <a:solidFill>
              <a:srgbClr val="2D2D2D"/>
            </a:solidFill>
            <a:prstDash val="solid"/>
            <a:miter lim="800000"/>
            <a:headEnd type="none" w="sm" len="sm"/>
            <a:tailEnd type="none" w="sm" len="sm"/>
          </a:ln>
        </p:spPr>
      </p:cxnSp>
      <p:cxnSp>
        <p:nvCxnSpPr>
          <p:cNvPr id="657" name="Google Shape;657;p75"/>
          <p:cNvCxnSpPr>
            <a:stCxn id="652" idx="2"/>
            <a:endCxn id="653" idx="0"/>
          </p:cNvCxnSpPr>
          <p:nvPr/>
        </p:nvCxnSpPr>
        <p:spPr>
          <a:xfrm flipH="1">
            <a:off x="1533194" y="3618956"/>
            <a:ext cx="626700" cy="305100"/>
          </a:xfrm>
          <a:prstGeom prst="straightConnector1">
            <a:avLst/>
          </a:prstGeom>
          <a:noFill/>
          <a:ln w="50800" cap="rnd" cmpd="sng">
            <a:solidFill>
              <a:srgbClr val="2D2D2D"/>
            </a:solidFill>
            <a:prstDash val="solid"/>
            <a:miter lim="800000"/>
            <a:headEnd type="none" w="sm" len="sm"/>
            <a:tailEnd type="none" w="sm" len="sm"/>
          </a:ln>
        </p:spPr>
      </p:cxnSp>
      <p:sp>
        <p:nvSpPr>
          <p:cNvPr id="658" name="Google Shape;658;p75"/>
          <p:cNvSpPr txBox="1"/>
          <p:nvPr/>
        </p:nvSpPr>
        <p:spPr>
          <a:xfrm>
            <a:off x="4669399" y="2421296"/>
            <a:ext cx="3846000" cy="1500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a:solidFill>
                  <a:schemeClr val="dk1"/>
                </a:solidFill>
                <a:latin typeface="Arial"/>
                <a:ea typeface="Arial"/>
                <a:cs typeface="Arial"/>
                <a:sym typeface="Arial"/>
              </a:rPr>
              <a:t>A focus on optimization at any of the levels below the organization level, putting a lower focus on how these decisions impact our members user experience.  </a:t>
            </a:r>
            <a:endParaRPr sz="1100"/>
          </a:p>
          <a:p>
            <a:pPr marL="0" marR="0" lvl="0" indent="0" algn="l" rtl="0">
              <a:spcBef>
                <a:spcPts val="0"/>
              </a:spcBef>
              <a:spcAft>
                <a:spcPts val="0"/>
              </a:spcAft>
              <a:buNone/>
            </a:pPr>
            <a:endParaRPr sz="1500">
              <a:solidFill>
                <a:schemeClr val="dk1"/>
              </a:solidFill>
              <a:latin typeface="Arial"/>
              <a:ea typeface="Arial"/>
              <a:cs typeface="Arial"/>
              <a:sym typeface="Arial"/>
            </a:endParaRPr>
          </a:p>
          <a:p>
            <a:pPr marL="0" marR="0" lvl="0" indent="0" algn="ctr" rtl="0">
              <a:spcBef>
                <a:spcPts val="0"/>
              </a:spcBef>
              <a:spcAft>
                <a:spcPts val="0"/>
              </a:spcAft>
              <a:buNone/>
            </a:pPr>
            <a:r>
              <a:rPr lang="en" sz="1800" b="1" i="1">
                <a:solidFill>
                  <a:srgbClr val="E87722"/>
                </a:solidFill>
                <a:latin typeface="Arial"/>
                <a:ea typeface="Arial"/>
                <a:cs typeface="Arial"/>
                <a:sym typeface="Arial"/>
              </a:rPr>
              <a:t>“Suboptimzation”</a:t>
            </a:r>
            <a:endParaRPr sz="11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76"/>
          <p:cNvSpPr txBox="1">
            <a:spLocks noGrp="1"/>
          </p:cNvSpPr>
          <p:nvPr>
            <p:ph type="title"/>
          </p:nvPr>
        </p:nvSpPr>
        <p:spPr>
          <a:xfrm>
            <a:off x="294175" y="273850"/>
            <a:ext cx="8474400" cy="3741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sz="2700">
                <a:latin typeface="Arial"/>
                <a:ea typeface="Arial"/>
                <a:cs typeface="Arial"/>
                <a:sym typeface="Arial"/>
              </a:rPr>
              <a:t>One </a:t>
            </a:r>
            <a:r>
              <a:rPr lang="en" sz="2700"/>
              <a:t>Organization</a:t>
            </a:r>
            <a:r>
              <a:rPr lang="en" sz="2700">
                <a:latin typeface="Arial"/>
                <a:ea typeface="Arial"/>
                <a:cs typeface="Arial"/>
                <a:sym typeface="Arial"/>
              </a:rPr>
              <a:t> – Many Siloed Computer Systems</a:t>
            </a:r>
            <a:endParaRPr sz="2700"/>
          </a:p>
        </p:txBody>
      </p:sp>
      <p:grpSp>
        <p:nvGrpSpPr>
          <p:cNvPr id="664" name="Google Shape;664;p76"/>
          <p:cNvGrpSpPr/>
          <p:nvPr/>
        </p:nvGrpSpPr>
        <p:grpSpPr>
          <a:xfrm>
            <a:off x="2565236" y="1207676"/>
            <a:ext cx="823720" cy="1262316"/>
            <a:chOff x="838198" y="2130865"/>
            <a:chExt cx="632123" cy="874483"/>
          </a:xfrm>
        </p:grpSpPr>
        <p:sp>
          <p:nvSpPr>
            <p:cNvPr id="665" name="Google Shape;665;p76"/>
            <p:cNvSpPr/>
            <p:nvPr/>
          </p:nvSpPr>
          <p:spPr>
            <a:xfrm>
              <a:off x="838199" y="2130865"/>
              <a:ext cx="631800" cy="720600"/>
            </a:xfrm>
            <a:prstGeom prst="can">
              <a:avLst>
                <a:gd name="adj" fmla="val 18707"/>
              </a:avLst>
            </a:prstGeom>
            <a:solidFill>
              <a:schemeClr val="dk2"/>
            </a:solid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66" name="Google Shape;666;p76"/>
            <p:cNvSpPr/>
            <p:nvPr/>
          </p:nvSpPr>
          <p:spPr>
            <a:xfrm>
              <a:off x="838198" y="2371725"/>
              <a:ext cx="632123" cy="81562"/>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67" name="Google Shape;667;p76"/>
            <p:cNvSpPr/>
            <p:nvPr/>
          </p:nvSpPr>
          <p:spPr>
            <a:xfrm>
              <a:off x="838198" y="2568607"/>
              <a:ext cx="632123" cy="79330"/>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68" name="Google Shape;668;p76"/>
            <p:cNvSpPr txBox="1"/>
            <p:nvPr/>
          </p:nvSpPr>
          <p:spPr>
            <a:xfrm>
              <a:off x="955352" y="2861348"/>
              <a:ext cx="401400" cy="14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System</a:t>
              </a:r>
              <a:endParaRPr sz="1100"/>
            </a:p>
          </p:txBody>
        </p:sp>
      </p:grpSp>
      <p:sp>
        <p:nvSpPr>
          <p:cNvPr id="669" name="Google Shape;669;p76"/>
          <p:cNvSpPr/>
          <p:nvPr/>
        </p:nvSpPr>
        <p:spPr>
          <a:xfrm>
            <a:off x="3764348" y="1555462"/>
            <a:ext cx="823199" cy="117778"/>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70" name="Google Shape;670;p76"/>
          <p:cNvSpPr/>
          <p:nvPr/>
        </p:nvSpPr>
        <p:spPr>
          <a:xfrm>
            <a:off x="3764348" y="1839670"/>
            <a:ext cx="823199" cy="114531"/>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71" name="Google Shape;671;p76"/>
          <p:cNvSpPr txBox="1"/>
          <p:nvPr/>
        </p:nvSpPr>
        <p:spPr>
          <a:xfrm>
            <a:off x="3917002" y="2262254"/>
            <a:ext cx="523200" cy="207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System</a:t>
            </a:r>
            <a:endParaRPr sz="1100"/>
          </a:p>
        </p:txBody>
      </p:sp>
      <p:sp>
        <p:nvSpPr>
          <p:cNvPr id="672" name="Google Shape;672;p76"/>
          <p:cNvSpPr txBox="1"/>
          <p:nvPr/>
        </p:nvSpPr>
        <p:spPr>
          <a:xfrm>
            <a:off x="5116179" y="2262254"/>
            <a:ext cx="523200" cy="207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System</a:t>
            </a:r>
            <a:endParaRPr sz="1100"/>
          </a:p>
        </p:txBody>
      </p:sp>
      <p:sp>
        <p:nvSpPr>
          <p:cNvPr id="673" name="Google Shape;673;p76"/>
          <p:cNvSpPr txBox="1"/>
          <p:nvPr/>
        </p:nvSpPr>
        <p:spPr>
          <a:xfrm>
            <a:off x="6315356" y="2262254"/>
            <a:ext cx="523200" cy="207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System</a:t>
            </a:r>
            <a:endParaRPr sz="1100"/>
          </a:p>
        </p:txBody>
      </p:sp>
      <p:sp>
        <p:nvSpPr>
          <p:cNvPr id="674" name="Google Shape;674;p76"/>
          <p:cNvSpPr/>
          <p:nvPr/>
        </p:nvSpPr>
        <p:spPr>
          <a:xfrm>
            <a:off x="1342038" y="2641476"/>
            <a:ext cx="823200" cy="1040100"/>
          </a:xfrm>
          <a:prstGeom prst="can">
            <a:avLst>
              <a:gd name="adj" fmla="val 18707"/>
            </a:avLst>
          </a:prstGeom>
          <a:solidFill>
            <a:srgbClr val="007C89"/>
          </a:solid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75" name="Google Shape;675;p76"/>
          <p:cNvSpPr/>
          <p:nvPr/>
        </p:nvSpPr>
        <p:spPr>
          <a:xfrm>
            <a:off x="1342036" y="2989168"/>
            <a:ext cx="823199" cy="117778"/>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76" name="Google Shape;676;p76"/>
          <p:cNvSpPr/>
          <p:nvPr/>
        </p:nvSpPr>
        <p:spPr>
          <a:xfrm>
            <a:off x="1342036" y="3273376"/>
            <a:ext cx="823199" cy="114531"/>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77" name="Google Shape;677;p76"/>
          <p:cNvSpPr txBox="1"/>
          <p:nvPr/>
        </p:nvSpPr>
        <p:spPr>
          <a:xfrm>
            <a:off x="1494691" y="3695960"/>
            <a:ext cx="523200" cy="207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System</a:t>
            </a:r>
            <a:endParaRPr sz="1100"/>
          </a:p>
        </p:txBody>
      </p:sp>
      <p:sp>
        <p:nvSpPr>
          <p:cNvPr id="678" name="Google Shape;678;p76"/>
          <p:cNvSpPr/>
          <p:nvPr/>
        </p:nvSpPr>
        <p:spPr>
          <a:xfrm>
            <a:off x="2565172" y="2670994"/>
            <a:ext cx="823200" cy="1040100"/>
          </a:xfrm>
          <a:prstGeom prst="can">
            <a:avLst>
              <a:gd name="adj" fmla="val 18707"/>
            </a:avLst>
          </a:prstGeom>
          <a:solidFill>
            <a:srgbClr val="6294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79" name="Google Shape;679;p76"/>
          <p:cNvSpPr/>
          <p:nvPr/>
        </p:nvSpPr>
        <p:spPr>
          <a:xfrm>
            <a:off x="2565170" y="3018685"/>
            <a:ext cx="823199" cy="117778"/>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rgbClr val="6294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80" name="Google Shape;680;p76"/>
          <p:cNvSpPr/>
          <p:nvPr/>
        </p:nvSpPr>
        <p:spPr>
          <a:xfrm>
            <a:off x="2565170" y="3302893"/>
            <a:ext cx="823199" cy="114531"/>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rgbClr val="6294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81" name="Google Shape;681;p76"/>
          <p:cNvSpPr txBox="1"/>
          <p:nvPr/>
        </p:nvSpPr>
        <p:spPr>
          <a:xfrm>
            <a:off x="2717825" y="3725478"/>
            <a:ext cx="523200" cy="207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System</a:t>
            </a:r>
            <a:endParaRPr sz="1100"/>
          </a:p>
        </p:txBody>
      </p:sp>
      <p:sp>
        <p:nvSpPr>
          <p:cNvPr id="682" name="Google Shape;682;p76"/>
          <p:cNvSpPr/>
          <p:nvPr/>
        </p:nvSpPr>
        <p:spPr>
          <a:xfrm>
            <a:off x="3764349" y="2641476"/>
            <a:ext cx="823200" cy="1040100"/>
          </a:xfrm>
          <a:prstGeom prst="can">
            <a:avLst>
              <a:gd name="adj" fmla="val 18707"/>
            </a:avLst>
          </a:prstGeom>
          <a:solidFill>
            <a:srgbClr val="DEDEDE"/>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83" name="Google Shape;683;p76"/>
          <p:cNvSpPr/>
          <p:nvPr/>
        </p:nvSpPr>
        <p:spPr>
          <a:xfrm>
            <a:off x="3764348" y="2989168"/>
            <a:ext cx="823199" cy="117778"/>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84" name="Google Shape;684;p76"/>
          <p:cNvSpPr/>
          <p:nvPr/>
        </p:nvSpPr>
        <p:spPr>
          <a:xfrm>
            <a:off x="3764348" y="3273376"/>
            <a:ext cx="823199" cy="114531"/>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85" name="Google Shape;685;p76"/>
          <p:cNvSpPr txBox="1"/>
          <p:nvPr/>
        </p:nvSpPr>
        <p:spPr>
          <a:xfrm>
            <a:off x="3917002" y="3695960"/>
            <a:ext cx="523200" cy="207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System</a:t>
            </a:r>
            <a:endParaRPr sz="1100"/>
          </a:p>
        </p:txBody>
      </p:sp>
      <p:sp>
        <p:nvSpPr>
          <p:cNvPr id="686" name="Google Shape;686;p76"/>
          <p:cNvSpPr/>
          <p:nvPr/>
        </p:nvSpPr>
        <p:spPr>
          <a:xfrm>
            <a:off x="4993520" y="2659202"/>
            <a:ext cx="823200" cy="1040100"/>
          </a:xfrm>
          <a:prstGeom prst="can">
            <a:avLst>
              <a:gd name="adj" fmla="val 18707"/>
            </a:avLst>
          </a:prstGeom>
          <a:solidFill>
            <a:srgbClr val="71DD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87" name="Google Shape;687;p76"/>
          <p:cNvSpPr/>
          <p:nvPr/>
        </p:nvSpPr>
        <p:spPr>
          <a:xfrm>
            <a:off x="4993519" y="3006893"/>
            <a:ext cx="823199" cy="117778"/>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88" name="Google Shape;688;p76"/>
          <p:cNvSpPr/>
          <p:nvPr/>
        </p:nvSpPr>
        <p:spPr>
          <a:xfrm>
            <a:off x="4993519" y="3291101"/>
            <a:ext cx="823199" cy="114531"/>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89" name="Google Shape;689;p76"/>
          <p:cNvSpPr txBox="1"/>
          <p:nvPr/>
        </p:nvSpPr>
        <p:spPr>
          <a:xfrm>
            <a:off x="5146173" y="3713686"/>
            <a:ext cx="523200" cy="207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System</a:t>
            </a:r>
            <a:endParaRPr sz="1100"/>
          </a:p>
        </p:txBody>
      </p:sp>
      <p:grpSp>
        <p:nvGrpSpPr>
          <p:cNvPr id="690" name="Google Shape;690;p76"/>
          <p:cNvGrpSpPr/>
          <p:nvPr/>
        </p:nvGrpSpPr>
        <p:grpSpPr>
          <a:xfrm>
            <a:off x="6162702" y="2670994"/>
            <a:ext cx="823370" cy="1039950"/>
            <a:chOff x="8602344" y="3742694"/>
            <a:chExt cx="1097827" cy="1386600"/>
          </a:xfrm>
        </p:grpSpPr>
        <p:sp>
          <p:nvSpPr>
            <p:cNvPr id="691" name="Google Shape;691;p76"/>
            <p:cNvSpPr/>
            <p:nvPr/>
          </p:nvSpPr>
          <p:spPr>
            <a:xfrm>
              <a:off x="8602346" y="3742694"/>
              <a:ext cx="1097700" cy="1386600"/>
            </a:xfrm>
            <a:prstGeom prst="can">
              <a:avLst>
                <a:gd name="adj" fmla="val 18707"/>
              </a:avLst>
            </a:prstGeom>
            <a:solidFill>
              <a:schemeClr val="accent6"/>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92" name="Google Shape;692;p76"/>
            <p:cNvSpPr/>
            <p:nvPr/>
          </p:nvSpPr>
          <p:spPr>
            <a:xfrm>
              <a:off x="8602344" y="4206283"/>
              <a:ext cx="1097827" cy="157037"/>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chemeClr val="accent6"/>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93" name="Google Shape;693;p76"/>
            <p:cNvSpPr/>
            <p:nvPr/>
          </p:nvSpPr>
          <p:spPr>
            <a:xfrm>
              <a:off x="8602344" y="4585227"/>
              <a:ext cx="1097827" cy="152675"/>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chemeClr val="accent6"/>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grpSp>
      <p:sp>
        <p:nvSpPr>
          <p:cNvPr id="694" name="Google Shape;694;p76"/>
          <p:cNvSpPr txBox="1"/>
          <p:nvPr/>
        </p:nvSpPr>
        <p:spPr>
          <a:xfrm>
            <a:off x="6315356" y="3725478"/>
            <a:ext cx="523200" cy="207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System</a:t>
            </a:r>
            <a:endParaRPr sz="1100"/>
          </a:p>
        </p:txBody>
      </p:sp>
      <p:grpSp>
        <p:nvGrpSpPr>
          <p:cNvPr id="695" name="Google Shape;695;p76"/>
          <p:cNvGrpSpPr/>
          <p:nvPr/>
        </p:nvGrpSpPr>
        <p:grpSpPr>
          <a:xfrm>
            <a:off x="3769592" y="1207770"/>
            <a:ext cx="823370" cy="1039950"/>
            <a:chOff x="8602344" y="3742694"/>
            <a:chExt cx="1097827" cy="1386600"/>
          </a:xfrm>
        </p:grpSpPr>
        <p:sp>
          <p:nvSpPr>
            <p:cNvPr id="696" name="Google Shape;696;p76"/>
            <p:cNvSpPr/>
            <p:nvPr/>
          </p:nvSpPr>
          <p:spPr>
            <a:xfrm>
              <a:off x="8602346" y="3742694"/>
              <a:ext cx="1097700" cy="1386600"/>
            </a:xfrm>
            <a:prstGeom prst="can">
              <a:avLst>
                <a:gd name="adj" fmla="val 18707"/>
              </a:avLst>
            </a:prstGeom>
            <a:solidFill>
              <a:srgbClr val="F5B700"/>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97" name="Google Shape;697;p76"/>
            <p:cNvSpPr/>
            <p:nvPr/>
          </p:nvSpPr>
          <p:spPr>
            <a:xfrm>
              <a:off x="8602344" y="4206283"/>
              <a:ext cx="1097827" cy="157037"/>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rgbClr val="F5B700"/>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698" name="Google Shape;698;p76"/>
            <p:cNvSpPr/>
            <p:nvPr/>
          </p:nvSpPr>
          <p:spPr>
            <a:xfrm>
              <a:off x="8602344" y="4585227"/>
              <a:ext cx="1097827" cy="152675"/>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rgbClr val="F5B700"/>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grpSp>
      <p:grpSp>
        <p:nvGrpSpPr>
          <p:cNvPr id="699" name="Google Shape;699;p76"/>
          <p:cNvGrpSpPr/>
          <p:nvPr/>
        </p:nvGrpSpPr>
        <p:grpSpPr>
          <a:xfrm>
            <a:off x="1366057" y="1205303"/>
            <a:ext cx="823720" cy="1262316"/>
            <a:chOff x="838198" y="2130865"/>
            <a:chExt cx="632123" cy="874483"/>
          </a:xfrm>
        </p:grpSpPr>
        <p:sp>
          <p:nvSpPr>
            <p:cNvPr id="700" name="Google Shape;700;p76"/>
            <p:cNvSpPr/>
            <p:nvPr/>
          </p:nvSpPr>
          <p:spPr>
            <a:xfrm>
              <a:off x="838199" y="2130865"/>
              <a:ext cx="631800" cy="720600"/>
            </a:xfrm>
            <a:prstGeom prst="can">
              <a:avLst>
                <a:gd name="adj" fmla="val 18707"/>
              </a:avLst>
            </a:prstGeom>
            <a:solidFill>
              <a:srgbClr val="C40000"/>
            </a:solid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701" name="Google Shape;701;p76"/>
            <p:cNvSpPr/>
            <p:nvPr/>
          </p:nvSpPr>
          <p:spPr>
            <a:xfrm>
              <a:off x="838198" y="2371725"/>
              <a:ext cx="632123" cy="81562"/>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rgbClr val="C40000"/>
            </a:solid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702" name="Google Shape;702;p76"/>
            <p:cNvSpPr/>
            <p:nvPr/>
          </p:nvSpPr>
          <p:spPr>
            <a:xfrm>
              <a:off x="838198" y="2568607"/>
              <a:ext cx="632123" cy="79330"/>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rgbClr val="C40000"/>
            </a:solid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703" name="Google Shape;703;p76"/>
            <p:cNvSpPr txBox="1"/>
            <p:nvPr/>
          </p:nvSpPr>
          <p:spPr>
            <a:xfrm>
              <a:off x="955352" y="2861348"/>
              <a:ext cx="401400" cy="144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Arial"/>
                  <a:ea typeface="Arial"/>
                  <a:cs typeface="Arial"/>
                  <a:sym typeface="Arial"/>
                </a:rPr>
                <a:t>System</a:t>
              </a:r>
              <a:endParaRPr sz="1100"/>
            </a:p>
          </p:txBody>
        </p:sp>
      </p:grpSp>
      <p:grpSp>
        <p:nvGrpSpPr>
          <p:cNvPr id="704" name="Google Shape;704;p76"/>
          <p:cNvGrpSpPr/>
          <p:nvPr/>
        </p:nvGrpSpPr>
        <p:grpSpPr>
          <a:xfrm>
            <a:off x="4963523" y="1205397"/>
            <a:ext cx="823370" cy="1039950"/>
            <a:chOff x="8602344" y="3742694"/>
            <a:chExt cx="1097827" cy="1386600"/>
          </a:xfrm>
        </p:grpSpPr>
        <p:sp>
          <p:nvSpPr>
            <p:cNvPr id="705" name="Google Shape;705;p76"/>
            <p:cNvSpPr/>
            <p:nvPr/>
          </p:nvSpPr>
          <p:spPr>
            <a:xfrm>
              <a:off x="8602346" y="3742694"/>
              <a:ext cx="1097700" cy="1386600"/>
            </a:xfrm>
            <a:prstGeom prst="can">
              <a:avLst>
                <a:gd name="adj" fmla="val 18707"/>
              </a:avLst>
            </a:prstGeom>
            <a:solidFill>
              <a:srgbClr val="92D050"/>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706" name="Google Shape;706;p76"/>
            <p:cNvSpPr/>
            <p:nvPr/>
          </p:nvSpPr>
          <p:spPr>
            <a:xfrm>
              <a:off x="8602344" y="4206283"/>
              <a:ext cx="1097827" cy="157037"/>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rgbClr val="92D050"/>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707" name="Google Shape;707;p76"/>
            <p:cNvSpPr/>
            <p:nvPr/>
          </p:nvSpPr>
          <p:spPr>
            <a:xfrm>
              <a:off x="8602344" y="4585227"/>
              <a:ext cx="1097827" cy="152675"/>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rgbClr val="92D050"/>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grpSp>
      <p:grpSp>
        <p:nvGrpSpPr>
          <p:cNvPr id="708" name="Google Shape;708;p76"/>
          <p:cNvGrpSpPr/>
          <p:nvPr/>
        </p:nvGrpSpPr>
        <p:grpSpPr>
          <a:xfrm>
            <a:off x="6167945" y="1202742"/>
            <a:ext cx="823370" cy="1039950"/>
            <a:chOff x="8602344" y="3742694"/>
            <a:chExt cx="1097827" cy="1386600"/>
          </a:xfrm>
        </p:grpSpPr>
        <p:sp>
          <p:nvSpPr>
            <p:cNvPr id="709" name="Google Shape;709;p76"/>
            <p:cNvSpPr/>
            <p:nvPr/>
          </p:nvSpPr>
          <p:spPr>
            <a:xfrm>
              <a:off x="8602346" y="3742694"/>
              <a:ext cx="1097700" cy="1386600"/>
            </a:xfrm>
            <a:prstGeom prst="can">
              <a:avLst>
                <a:gd name="adj" fmla="val 18707"/>
              </a:avLst>
            </a:prstGeom>
            <a:solidFill>
              <a:srgbClr val="1BB8CE"/>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710" name="Google Shape;710;p76"/>
            <p:cNvSpPr/>
            <p:nvPr/>
          </p:nvSpPr>
          <p:spPr>
            <a:xfrm>
              <a:off x="8602344" y="4206283"/>
              <a:ext cx="1097827" cy="157037"/>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rgbClr val="1BB8CE"/>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sp>
          <p:nvSpPr>
            <p:cNvPr id="711" name="Google Shape;711;p76"/>
            <p:cNvSpPr/>
            <p:nvPr/>
          </p:nvSpPr>
          <p:spPr>
            <a:xfrm>
              <a:off x="8602344" y="4585227"/>
              <a:ext cx="1097827" cy="152675"/>
            </a:xfrm>
            <a:custGeom>
              <a:avLst/>
              <a:gdLst/>
              <a:ahLst/>
              <a:cxnLst/>
              <a:rect l="l" t="t" r="r" b="b"/>
              <a:pathLst>
                <a:path w="273943" h="40578" extrusionOk="0">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rgbClr val="1BB8CE"/>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Arial"/>
                <a:ea typeface="Arial"/>
                <a:cs typeface="Arial"/>
                <a:sym typeface="Arial"/>
              </a:endParaRPr>
            </a:p>
          </p:txBody>
        </p:sp>
      </p:grpSp>
      <p:sp>
        <p:nvSpPr>
          <p:cNvPr id="712" name="Google Shape;712;p76"/>
          <p:cNvSpPr txBox="1"/>
          <p:nvPr/>
        </p:nvSpPr>
        <p:spPr>
          <a:xfrm>
            <a:off x="1494700" y="4230825"/>
            <a:ext cx="5632500" cy="2154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 sz="1400">
                <a:solidFill>
                  <a:schemeClr val="dk1"/>
                </a:solidFill>
                <a:latin typeface="Arial"/>
                <a:ea typeface="Arial"/>
                <a:cs typeface="Arial"/>
                <a:sym typeface="Arial"/>
              </a:rPr>
              <a:t>How much effort should we put on integrating these discrete systems?</a:t>
            </a:r>
            <a:endParaRPr sz="11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77"/>
          <p:cNvSpPr txBox="1">
            <a:spLocks noGrp="1"/>
          </p:cNvSpPr>
          <p:nvPr>
            <p:ph type="title"/>
          </p:nvPr>
        </p:nvSpPr>
        <p:spPr>
          <a:xfrm>
            <a:off x="342899" y="236404"/>
            <a:ext cx="72009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Integration is Hard!</a:t>
            </a:r>
            <a:endParaRPr/>
          </a:p>
        </p:txBody>
      </p:sp>
      <p:sp>
        <p:nvSpPr>
          <p:cNvPr id="718" name="Google Shape;718;p77"/>
          <p:cNvSpPr txBox="1">
            <a:spLocks noGrp="1"/>
          </p:cNvSpPr>
          <p:nvPr>
            <p:ph type="body" idx="1"/>
          </p:nvPr>
        </p:nvSpPr>
        <p:spPr>
          <a:xfrm>
            <a:off x="4572000" y="1381155"/>
            <a:ext cx="4131900" cy="2381100"/>
          </a:xfrm>
          <a:prstGeom prst="rect">
            <a:avLst/>
          </a:prstGeom>
          <a:noFill/>
          <a:ln>
            <a:noFill/>
          </a:ln>
        </p:spPr>
        <p:txBody>
          <a:bodyPr spcFirstLastPara="1" wrap="square" lIns="0" tIns="0" rIns="0" bIns="0" anchor="t" anchorCtr="0">
            <a:normAutofit fontScale="92500" lnSpcReduction="20000"/>
          </a:bodyPr>
          <a:lstStyle/>
          <a:p>
            <a:pPr marL="342900" lvl="0" indent="-347027" algn="l" rtl="0">
              <a:lnSpc>
                <a:spcPct val="100000"/>
              </a:lnSpc>
              <a:spcBef>
                <a:spcPts val="0"/>
              </a:spcBef>
              <a:spcAft>
                <a:spcPts val="0"/>
              </a:spcAft>
              <a:buClr>
                <a:schemeClr val="dk1"/>
              </a:buClr>
              <a:buSzPct val="100000"/>
              <a:buFont typeface="Arial"/>
              <a:buAutoNum type="arabicPeriod"/>
            </a:pPr>
            <a:r>
              <a:rPr lang="en" sz="1800"/>
              <a:t>Multiple business areas of a company</a:t>
            </a:r>
            <a:endParaRPr/>
          </a:p>
          <a:p>
            <a:pPr marL="342900" lvl="0" indent="-347027" algn="l" rtl="0">
              <a:lnSpc>
                <a:spcPct val="100000"/>
              </a:lnSpc>
              <a:spcBef>
                <a:spcPts val="500"/>
              </a:spcBef>
              <a:spcAft>
                <a:spcPts val="0"/>
              </a:spcAft>
              <a:buClr>
                <a:schemeClr val="dk1"/>
              </a:buClr>
              <a:buSzPct val="100000"/>
              <a:buFont typeface="Arial"/>
              <a:buAutoNum type="arabicPeriod"/>
            </a:pPr>
            <a:r>
              <a:rPr lang="en" sz="1800"/>
              <a:t>Different representations of the same data</a:t>
            </a:r>
            <a:endParaRPr/>
          </a:p>
          <a:p>
            <a:pPr marL="342900" lvl="0" indent="-347027" algn="l" rtl="0">
              <a:lnSpc>
                <a:spcPct val="100000"/>
              </a:lnSpc>
              <a:spcBef>
                <a:spcPts val="500"/>
              </a:spcBef>
              <a:spcAft>
                <a:spcPts val="0"/>
              </a:spcAft>
              <a:buClr>
                <a:schemeClr val="dk1"/>
              </a:buClr>
              <a:buSzPct val="100000"/>
              <a:buFont typeface="Arial"/>
              <a:buAutoNum type="arabicPeriod"/>
            </a:pPr>
            <a:r>
              <a:rPr lang="en" sz="1800"/>
              <a:t>Difficult to match and connect incomplete data</a:t>
            </a:r>
            <a:endParaRPr/>
          </a:p>
          <a:p>
            <a:pPr marL="342900" lvl="0" indent="-347027" algn="l" rtl="0">
              <a:lnSpc>
                <a:spcPct val="100000"/>
              </a:lnSpc>
              <a:spcBef>
                <a:spcPts val="500"/>
              </a:spcBef>
              <a:spcAft>
                <a:spcPts val="0"/>
              </a:spcAft>
              <a:buClr>
                <a:schemeClr val="dk1"/>
              </a:buClr>
              <a:buSzPct val="100000"/>
              <a:buFont typeface="Arial"/>
              <a:buAutoNum type="arabicPeriod"/>
            </a:pPr>
            <a:r>
              <a:rPr lang="en" sz="1800"/>
              <a:t>High cost to move data between systems in real-time</a:t>
            </a:r>
            <a:endParaRPr/>
          </a:p>
          <a:p>
            <a:pPr marL="342900" lvl="0" indent="-347027" algn="l" rtl="0">
              <a:lnSpc>
                <a:spcPct val="100000"/>
              </a:lnSpc>
              <a:spcBef>
                <a:spcPts val="500"/>
              </a:spcBef>
              <a:spcAft>
                <a:spcPts val="1200"/>
              </a:spcAft>
              <a:buClr>
                <a:schemeClr val="dk1"/>
              </a:buClr>
              <a:buSzPct val="100000"/>
              <a:buFont typeface="Arial"/>
              <a:buAutoNum type="arabicPeriod"/>
            </a:pPr>
            <a:r>
              <a:rPr lang="en" sz="1800"/>
              <a:t>Source systems subject-matter-experts needed to interpret data</a:t>
            </a:r>
            <a:endParaRPr/>
          </a:p>
        </p:txBody>
      </p:sp>
      <p:sp>
        <p:nvSpPr>
          <p:cNvPr id="719" name="Google Shape;719;p77"/>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fld id="{00000000-1234-1234-1234-123412341234}" type="slidenum">
              <a:rPr lang="en"/>
              <a:t>45</a:t>
            </a:fld>
            <a:endParaRPr/>
          </a:p>
        </p:txBody>
      </p:sp>
      <p:pic>
        <p:nvPicPr>
          <p:cNvPr id="720" name="Google Shape;720;p77"/>
          <p:cNvPicPr preferRelativeResize="0"/>
          <p:nvPr/>
        </p:nvPicPr>
        <p:blipFill rotWithShape="1">
          <a:blip r:embed="rId3">
            <a:alphaModFix/>
          </a:blip>
          <a:srcRect b="1468"/>
          <a:stretch/>
        </p:blipFill>
        <p:spPr>
          <a:xfrm>
            <a:off x="342899" y="818771"/>
            <a:ext cx="3933825" cy="3685764"/>
          </a:xfrm>
          <a:prstGeom prst="rect">
            <a:avLst/>
          </a:prstGeom>
          <a:noFill/>
          <a:ln>
            <a:noFill/>
          </a:ln>
        </p:spPr>
      </p:pic>
      <p:sp>
        <p:nvSpPr>
          <p:cNvPr id="721" name="Google Shape;721;p77"/>
          <p:cNvSpPr/>
          <p:nvPr/>
        </p:nvSpPr>
        <p:spPr>
          <a:xfrm>
            <a:off x="1733036" y="3085615"/>
            <a:ext cx="463200" cy="2229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200">
                <a:solidFill>
                  <a:schemeClr val="lt1"/>
                </a:solidFill>
                <a:latin typeface="Arial"/>
                <a:ea typeface="Arial"/>
                <a:cs typeface="Arial"/>
                <a:sym typeface="Arial"/>
              </a:rPr>
              <a:t>NPS</a:t>
            </a:r>
            <a:endParaRPr sz="11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8"/>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FDA Increase the Approval of ML Devices</a:t>
            </a:r>
            <a:endParaRPr/>
          </a:p>
        </p:txBody>
      </p:sp>
      <p:sp>
        <p:nvSpPr>
          <p:cNvPr id="727" name="Google Shape;727;p78"/>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457200" lvl="0" indent="-355600" algn="l" rtl="0">
              <a:lnSpc>
                <a:spcPct val="95000"/>
              </a:lnSpc>
              <a:spcBef>
                <a:spcPts val="0"/>
              </a:spcBef>
              <a:spcAft>
                <a:spcPts val="0"/>
              </a:spcAft>
              <a:buSzPts val="2000"/>
              <a:buChar char="●"/>
            </a:pPr>
            <a:r>
              <a:rPr lang="en" sz="2000"/>
              <a:t>The FDA approves more and more AI-related medical devices each year</a:t>
            </a:r>
            <a:endParaRPr sz="2000"/>
          </a:p>
          <a:p>
            <a:pPr marL="457200" lvl="0" indent="-355600" algn="l" rtl="0">
              <a:lnSpc>
                <a:spcPct val="95000"/>
              </a:lnSpc>
              <a:spcBef>
                <a:spcPts val="0"/>
              </a:spcBef>
              <a:spcAft>
                <a:spcPts val="0"/>
              </a:spcAft>
              <a:buSzPts val="2000"/>
              <a:buChar char="●"/>
            </a:pPr>
            <a:r>
              <a:rPr lang="en" sz="2000"/>
              <a:t>In 2022, the FDA approved 139 AI-related medical devices, a 12.1% increase from 2021</a:t>
            </a:r>
            <a:endParaRPr sz="2000"/>
          </a:p>
          <a:p>
            <a:pPr marL="457200" lvl="0" indent="-355600" algn="l" rtl="0">
              <a:lnSpc>
                <a:spcPct val="95000"/>
              </a:lnSpc>
              <a:spcBef>
                <a:spcPts val="0"/>
              </a:spcBef>
              <a:spcAft>
                <a:spcPts val="0"/>
              </a:spcAft>
              <a:buSzPts val="2000"/>
              <a:buChar char="●"/>
            </a:pPr>
            <a:r>
              <a:rPr lang="en" sz="2000"/>
              <a:t>Since 2012, the number of FDA-approved AI-related medical devices has </a:t>
            </a:r>
            <a:r>
              <a:rPr lang="en" sz="2000" b="1"/>
              <a:t>increased by more than 45-fold</a:t>
            </a:r>
            <a:endParaRPr sz="2000" b="1"/>
          </a:p>
          <a:p>
            <a:pPr marL="457200" lvl="0" indent="-355600" algn="l" rtl="0">
              <a:lnSpc>
                <a:spcPct val="95000"/>
              </a:lnSpc>
              <a:spcBef>
                <a:spcPts val="0"/>
              </a:spcBef>
              <a:spcAft>
                <a:spcPts val="0"/>
              </a:spcAft>
              <a:buSzPts val="2000"/>
              <a:buChar char="●"/>
            </a:pPr>
            <a:r>
              <a:rPr lang="en" sz="2000"/>
              <a:t>AI is increasingly being used for real-world medical purposes</a:t>
            </a:r>
            <a:endParaRPr sz="2000"/>
          </a:p>
          <a:p>
            <a:pPr marL="0" lvl="0" indent="0" algn="l" rtl="0">
              <a:lnSpc>
                <a:spcPct val="95000"/>
              </a:lnSpc>
              <a:spcBef>
                <a:spcPts val="1200"/>
              </a:spcBef>
              <a:spcAft>
                <a:spcPts val="0"/>
              </a:spcAft>
              <a:buClr>
                <a:schemeClr val="dk1"/>
              </a:buClr>
              <a:buSzPts val="1100"/>
              <a:buFont typeface="Arial"/>
              <a:buNone/>
            </a:pPr>
            <a:endParaRPr sz="2000"/>
          </a:p>
          <a:p>
            <a:pPr marL="0" lvl="0" indent="0" algn="l" rtl="0">
              <a:lnSpc>
                <a:spcPct val="95000"/>
              </a:lnSpc>
              <a:spcBef>
                <a:spcPts val="1200"/>
              </a:spcBef>
              <a:spcAft>
                <a:spcPts val="0"/>
              </a:spcAft>
              <a:buClr>
                <a:schemeClr val="dk1"/>
              </a:buClr>
              <a:buSzPts val="1100"/>
              <a:buFont typeface="Arial"/>
              <a:buNone/>
            </a:pPr>
            <a:r>
              <a:rPr lang="en" sz="2000"/>
              <a:t>Source: The AI Index 2024 Annual Report by Stanford University </a:t>
            </a:r>
            <a:endParaRPr sz="2000"/>
          </a:p>
          <a:p>
            <a:pPr marL="0" lvl="0" indent="0" algn="l" rtl="0">
              <a:lnSpc>
                <a:spcPct val="95000"/>
              </a:lnSpc>
              <a:spcBef>
                <a:spcPts val="1200"/>
              </a:spcBef>
              <a:spcAft>
                <a:spcPts val="0"/>
              </a:spcAft>
              <a:buClr>
                <a:schemeClr val="dk1"/>
              </a:buClr>
              <a:buSzPts val="1100"/>
              <a:buFont typeface="Arial"/>
              <a:buNone/>
            </a:pPr>
            <a:endParaRPr sz="2000"/>
          </a:p>
          <a:p>
            <a:pPr marL="0" lvl="0" indent="0" algn="l" rtl="0">
              <a:lnSpc>
                <a:spcPct val="95000"/>
              </a:lnSpc>
              <a:spcBef>
                <a:spcPts val="1200"/>
              </a:spcBef>
              <a:spcAft>
                <a:spcPts val="1200"/>
              </a:spcAft>
              <a:buNone/>
            </a:pPr>
            <a:endParaRPr sz="2000"/>
          </a:p>
        </p:txBody>
      </p:sp>
      <p:sp>
        <p:nvSpPr>
          <p:cNvPr id="728" name="Google Shape;728;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chemeClr val="dk2"/>
                </a:solidFill>
              </a:rPr>
              <a:t>46</a:t>
            </a:fld>
            <a:endParaRPr sz="1000">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79"/>
          <p:cNvSpPr txBox="1">
            <a:spLocks noGrp="1"/>
          </p:cNvSpPr>
          <p:nvPr>
            <p:ph type="title"/>
          </p:nvPr>
        </p:nvSpPr>
        <p:spPr>
          <a:xfrm>
            <a:off x="282800" y="250375"/>
            <a:ext cx="84330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Key Systems Thinking Milestones Since 1956</a:t>
            </a:r>
            <a:endParaRPr/>
          </a:p>
        </p:txBody>
      </p:sp>
      <p:sp>
        <p:nvSpPr>
          <p:cNvPr id="734" name="Google Shape;734;p79"/>
          <p:cNvSpPr txBox="1">
            <a:spLocks noGrp="1"/>
          </p:cNvSpPr>
          <p:nvPr>
            <p:ph type="body" idx="1"/>
          </p:nvPr>
        </p:nvSpPr>
        <p:spPr>
          <a:xfrm>
            <a:off x="592550" y="2379875"/>
            <a:ext cx="7779600" cy="2232000"/>
          </a:xfrm>
          <a:prstGeom prst="rect">
            <a:avLst/>
          </a:prstGeom>
          <a:noFill/>
          <a:ln>
            <a:noFill/>
          </a:ln>
        </p:spPr>
        <p:txBody>
          <a:bodyPr spcFirstLastPara="1" wrap="square" lIns="0" tIns="0" rIns="0" bIns="0" anchor="t" anchorCtr="0">
            <a:noAutofit/>
          </a:bodyPr>
          <a:lstStyle/>
          <a:p>
            <a:pPr marL="139700" lvl="0" indent="-158750" algn="l" rtl="0">
              <a:lnSpc>
                <a:spcPct val="80000"/>
              </a:lnSpc>
              <a:spcBef>
                <a:spcPts val="0"/>
              </a:spcBef>
              <a:spcAft>
                <a:spcPts val="0"/>
              </a:spcAft>
              <a:buClr>
                <a:schemeClr val="dk1"/>
              </a:buClr>
              <a:buSzPts val="1300"/>
              <a:buFont typeface="Arial"/>
              <a:buChar char="•"/>
            </a:pPr>
            <a:r>
              <a:rPr lang="en" sz="1300"/>
              <a:t>In </a:t>
            </a:r>
            <a:r>
              <a:rPr lang="en" sz="1300" b="1"/>
              <a:t>1956</a:t>
            </a:r>
            <a:r>
              <a:rPr lang="en" sz="1300"/>
              <a:t> Jay Forrester (co-inventor of core memory) promoted the idea of “System Thinking” in the Systems Dynamics Group at MIT’s Sloan School.</a:t>
            </a:r>
            <a:endParaRPr sz="2000"/>
          </a:p>
          <a:p>
            <a:pPr marL="139700" lvl="0" indent="-158750" algn="l" rtl="0">
              <a:lnSpc>
                <a:spcPct val="80000"/>
              </a:lnSpc>
              <a:spcBef>
                <a:spcPts val="500"/>
              </a:spcBef>
              <a:spcAft>
                <a:spcPts val="0"/>
              </a:spcAft>
              <a:buClr>
                <a:schemeClr val="dk1"/>
              </a:buClr>
              <a:buSzPts val="1300"/>
              <a:buFont typeface="Arial"/>
              <a:buChar char="•"/>
            </a:pPr>
            <a:r>
              <a:rPr lang="en" sz="1300"/>
              <a:t>In </a:t>
            </a:r>
            <a:r>
              <a:rPr lang="en" sz="1300" b="1"/>
              <a:t>1972</a:t>
            </a:r>
            <a:r>
              <a:rPr lang="en" sz="1300"/>
              <a:t>, Inspired by Forrester, the book </a:t>
            </a:r>
            <a:r>
              <a:rPr lang="en" sz="1300" i="1"/>
              <a:t>Limits to Growth </a:t>
            </a:r>
            <a:r>
              <a:rPr lang="en" sz="1300"/>
              <a:t>was published by Donella Meadows and others.  It used Systems Thinking to look a human-earth interactions and created simulations based on these observations.</a:t>
            </a:r>
            <a:endParaRPr sz="2000"/>
          </a:p>
          <a:p>
            <a:pPr marL="139700" lvl="0" indent="-158750" algn="l" rtl="0">
              <a:lnSpc>
                <a:spcPct val="80000"/>
              </a:lnSpc>
              <a:spcBef>
                <a:spcPts val="500"/>
              </a:spcBef>
              <a:spcAft>
                <a:spcPts val="0"/>
              </a:spcAft>
              <a:buClr>
                <a:schemeClr val="dk1"/>
              </a:buClr>
              <a:buSzPts val="1300"/>
              <a:buFont typeface="Arial"/>
              <a:buChar char="•"/>
            </a:pPr>
            <a:r>
              <a:rPr lang="en" sz="1300"/>
              <a:t>In 2006, Peter Senge wrote “The Fifth Discipline” which positioned Systems Thinking as a core element of </a:t>
            </a:r>
            <a:r>
              <a:rPr lang="en" sz="1300">
                <a:solidFill>
                  <a:srgbClr val="E87722"/>
                </a:solidFill>
              </a:rPr>
              <a:t>business strategy</a:t>
            </a:r>
            <a:r>
              <a:rPr lang="en" sz="1300"/>
              <a:t>.</a:t>
            </a:r>
            <a:endParaRPr sz="2000"/>
          </a:p>
          <a:p>
            <a:pPr marL="139700" lvl="0" indent="-158750" algn="l" rtl="0">
              <a:lnSpc>
                <a:spcPct val="80000"/>
              </a:lnSpc>
              <a:spcBef>
                <a:spcPts val="500"/>
              </a:spcBef>
              <a:spcAft>
                <a:spcPts val="0"/>
              </a:spcAft>
              <a:buClr>
                <a:schemeClr val="dk1"/>
              </a:buClr>
              <a:buSzPts val="1300"/>
              <a:buFont typeface="Arial"/>
              <a:buChar char="•"/>
            </a:pPr>
            <a:r>
              <a:rPr lang="en" sz="1300"/>
              <a:t>In 2008, Donella Meadows work on “Thinking in Systems” was published and promoted Systems Thinking as a </a:t>
            </a:r>
            <a:r>
              <a:rPr lang="en" sz="1300">
                <a:solidFill>
                  <a:srgbClr val="E87722"/>
                </a:solidFill>
              </a:rPr>
              <a:t>general problem-solving discipline </a:t>
            </a:r>
            <a:r>
              <a:rPr lang="en" sz="1300"/>
              <a:t>and encouraged it to be part of any critical thinking training.</a:t>
            </a:r>
            <a:endParaRPr sz="2000"/>
          </a:p>
          <a:p>
            <a:pPr marL="139700" lvl="0" indent="-158750" algn="l" rtl="0">
              <a:lnSpc>
                <a:spcPct val="80000"/>
              </a:lnSpc>
              <a:spcBef>
                <a:spcPts val="500"/>
              </a:spcBef>
              <a:spcAft>
                <a:spcPts val="1200"/>
              </a:spcAft>
              <a:buClr>
                <a:schemeClr val="dk1"/>
              </a:buClr>
              <a:buSzPts val="1300"/>
              <a:buFont typeface="Arial"/>
              <a:buChar char="•"/>
            </a:pPr>
            <a:r>
              <a:rPr lang="en" sz="1300"/>
              <a:t>Systems Thinking is now considered a part of </a:t>
            </a:r>
            <a:r>
              <a:rPr lang="en" sz="1300">
                <a:solidFill>
                  <a:srgbClr val="E87722"/>
                </a:solidFill>
              </a:rPr>
              <a:t>Complex Systems </a:t>
            </a:r>
            <a:r>
              <a:rPr lang="en" sz="1300"/>
              <a:t>(Wikipedia).</a:t>
            </a:r>
            <a:endParaRPr sz="2000"/>
          </a:p>
        </p:txBody>
      </p:sp>
      <p:sp>
        <p:nvSpPr>
          <p:cNvPr id="735" name="Google Shape;735;p79"/>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fld id="{00000000-1234-1234-1234-123412341234}" type="slidenum">
              <a:rPr lang="en"/>
              <a:t>47</a:t>
            </a:fld>
            <a:endParaRPr/>
          </a:p>
        </p:txBody>
      </p:sp>
      <p:pic>
        <p:nvPicPr>
          <p:cNvPr id="736" name="Google Shape;736;p79"/>
          <p:cNvPicPr preferRelativeResize="0"/>
          <p:nvPr/>
        </p:nvPicPr>
        <p:blipFill rotWithShape="1">
          <a:blip r:embed="rId3">
            <a:alphaModFix/>
          </a:blip>
          <a:srcRect/>
          <a:stretch/>
        </p:blipFill>
        <p:spPr>
          <a:xfrm>
            <a:off x="1110280" y="1043982"/>
            <a:ext cx="602630" cy="846248"/>
          </a:xfrm>
          <a:prstGeom prst="rect">
            <a:avLst/>
          </a:prstGeom>
          <a:noFill/>
          <a:ln>
            <a:noFill/>
          </a:ln>
        </p:spPr>
      </p:pic>
      <p:sp>
        <p:nvSpPr>
          <p:cNvPr id="737" name="Google Shape;737;p79"/>
          <p:cNvSpPr txBox="1"/>
          <p:nvPr/>
        </p:nvSpPr>
        <p:spPr>
          <a:xfrm>
            <a:off x="1002184" y="1907387"/>
            <a:ext cx="818700" cy="207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chemeClr val="dk1"/>
                </a:solidFill>
                <a:latin typeface="Arial"/>
                <a:ea typeface="Arial"/>
                <a:cs typeface="Arial"/>
                <a:sym typeface="Arial"/>
              </a:rPr>
              <a:t>Jay Forrester</a:t>
            </a:r>
            <a:endParaRPr sz="1100"/>
          </a:p>
        </p:txBody>
      </p:sp>
      <p:pic>
        <p:nvPicPr>
          <p:cNvPr id="738" name="Google Shape;738;p79"/>
          <p:cNvPicPr preferRelativeResize="0"/>
          <p:nvPr/>
        </p:nvPicPr>
        <p:blipFill rotWithShape="1">
          <a:blip r:embed="rId4">
            <a:alphaModFix/>
          </a:blip>
          <a:srcRect/>
          <a:stretch/>
        </p:blipFill>
        <p:spPr>
          <a:xfrm>
            <a:off x="4397170" y="971042"/>
            <a:ext cx="582796" cy="885851"/>
          </a:xfrm>
          <a:prstGeom prst="rect">
            <a:avLst/>
          </a:prstGeom>
          <a:noFill/>
          <a:ln>
            <a:noFill/>
          </a:ln>
        </p:spPr>
      </p:pic>
      <p:pic>
        <p:nvPicPr>
          <p:cNvPr id="739" name="Google Shape;739;p79"/>
          <p:cNvPicPr preferRelativeResize="0"/>
          <p:nvPr/>
        </p:nvPicPr>
        <p:blipFill rotWithShape="1">
          <a:blip r:embed="rId5">
            <a:alphaModFix/>
          </a:blip>
          <a:srcRect/>
          <a:stretch/>
        </p:blipFill>
        <p:spPr>
          <a:xfrm>
            <a:off x="5547372" y="937704"/>
            <a:ext cx="636801" cy="952525"/>
          </a:xfrm>
          <a:prstGeom prst="rect">
            <a:avLst/>
          </a:prstGeom>
          <a:noFill/>
          <a:ln>
            <a:noFill/>
          </a:ln>
        </p:spPr>
      </p:pic>
      <p:pic>
        <p:nvPicPr>
          <p:cNvPr id="740" name="Google Shape;740;p79"/>
          <p:cNvPicPr preferRelativeResize="0"/>
          <p:nvPr/>
        </p:nvPicPr>
        <p:blipFill rotWithShape="1">
          <a:blip r:embed="rId6">
            <a:alphaModFix/>
          </a:blip>
          <a:srcRect/>
          <a:stretch/>
        </p:blipFill>
        <p:spPr>
          <a:xfrm>
            <a:off x="2193003" y="1002793"/>
            <a:ext cx="644732" cy="885850"/>
          </a:xfrm>
          <a:prstGeom prst="rect">
            <a:avLst/>
          </a:prstGeom>
          <a:noFill/>
          <a:ln>
            <a:noFill/>
          </a:ln>
        </p:spPr>
      </p:pic>
      <p:sp>
        <p:nvSpPr>
          <p:cNvPr id="741" name="Google Shape;741;p79"/>
          <p:cNvSpPr txBox="1"/>
          <p:nvPr/>
        </p:nvSpPr>
        <p:spPr>
          <a:xfrm>
            <a:off x="2078885" y="1942011"/>
            <a:ext cx="8187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chemeClr val="dk1"/>
                </a:solidFill>
                <a:latin typeface="Arial"/>
                <a:ea typeface="Arial"/>
                <a:cs typeface="Arial"/>
                <a:sym typeface="Arial"/>
              </a:rPr>
              <a:t>Donella Meadows</a:t>
            </a:r>
            <a:endParaRPr sz="1100"/>
          </a:p>
        </p:txBody>
      </p:sp>
      <p:pic>
        <p:nvPicPr>
          <p:cNvPr id="742" name="Google Shape;742;p79"/>
          <p:cNvPicPr preferRelativeResize="0"/>
          <p:nvPr/>
        </p:nvPicPr>
        <p:blipFill rotWithShape="1">
          <a:blip r:embed="rId7">
            <a:alphaModFix/>
          </a:blip>
          <a:srcRect/>
          <a:stretch/>
        </p:blipFill>
        <p:spPr>
          <a:xfrm>
            <a:off x="6581578" y="1002793"/>
            <a:ext cx="893725" cy="885851"/>
          </a:xfrm>
          <a:prstGeom prst="rect">
            <a:avLst/>
          </a:prstGeom>
          <a:noFill/>
          <a:ln>
            <a:noFill/>
          </a:ln>
        </p:spPr>
      </p:pic>
      <p:sp>
        <p:nvSpPr>
          <p:cNvPr id="743" name="Google Shape;743;p79"/>
          <p:cNvSpPr txBox="1"/>
          <p:nvPr/>
        </p:nvSpPr>
        <p:spPr>
          <a:xfrm>
            <a:off x="6607454" y="1924199"/>
            <a:ext cx="8187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chemeClr val="dk1"/>
                </a:solidFill>
                <a:latin typeface="Arial"/>
                <a:ea typeface="Arial"/>
                <a:cs typeface="Arial"/>
                <a:sym typeface="Arial"/>
              </a:rPr>
              <a:t>Complex</a:t>
            </a:r>
            <a:endParaRPr sz="1100"/>
          </a:p>
          <a:p>
            <a:pPr marL="0" marR="0" lvl="0" indent="0" algn="ctr" rtl="0">
              <a:spcBef>
                <a:spcPts val="0"/>
              </a:spcBef>
              <a:spcAft>
                <a:spcPts val="0"/>
              </a:spcAft>
              <a:buNone/>
            </a:pPr>
            <a:r>
              <a:rPr lang="en" sz="900">
                <a:solidFill>
                  <a:schemeClr val="dk1"/>
                </a:solidFill>
                <a:latin typeface="Arial"/>
                <a:ea typeface="Arial"/>
                <a:cs typeface="Arial"/>
                <a:sym typeface="Arial"/>
              </a:rPr>
              <a:t>Systems</a:t>
            </a:r>
            <a:endParaRPr sz="1100"/>
          </a:p>
        </p:txBody>
      </p:sp>
      <p:sp>
        <p:nvSpPr>
          <p:cNvPr id="744" name="Google Shape;744;p79"/>
          <p:cNvSpPr txBox="1"/>
          <p:nvPr/>
        </p:nvSpPr>
        <p:spPr>
          <a:xfrm>
            <a:off x="5442250" y="1944049"/>
            <a:ext cx="8187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chemeClr val="dk1"/>
                </a:solidFill>
                <a:latin typeface="Arial"/>
                <a:ea typeface="Arial"/>
                <a:cs typeface="Arial"/>
                <a:sym typeface="Arial"/>
              </a:rPr>
              <a:t>Thinking in</a:t>
            </a:r>
            <a:endParaRPr sz="1100"/>
          </a:p>
          <a:p>
            <a:pPr marL="0" marR="0" lvl="0" indent="0" algn="ctr" rtl="0">
              <a:spcBef>
                <a:spcPts val="0"/>
              </a:spcBef>
              <a:spcAft>
                <a:spcPts val="0"/>
              </a:spcAft>
              <a:buNone/>
            </a:pPr>
            <a:r>
              <a:rPr lang="en" sz="900">
                <a:solidFill>
                  <a:schemeClr val="dk1"/>
                </a:solidFill>
                <a:latin typeface="Arial"/>
                <a:ea typeface="Arial"/>
                <a:cs typeface="Arial"/>
                <a:sym typeface="Arial"/>
              </a:rPr>
              <a:t>Systems</a:t>
            </a:r>
            <a:endParaRPr sz="1100"/>
          </a:p>
        </p:txBody>
      </p:sp>
      <p:sp>
        <p:nvSpPr>
          <p:cNvPr id="745" name="Google Shape;745;p79"/>
          <p:cNvSpPr txBox="1"/>
          <p:nvPr/>
        </p:nvSpPr>
        <p:spPr>
          <a:xfrm>
            <a:off x="4215211" y="1942010"/>
            <a:ext cx="8187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chemeClr val="dk1"/>
                </a:solidFill>
                <a:latin typeface="Arial"/>
                <a:ea typeface="Arial"/>
                <a:cs typeface="Arial"/>
                <a:sym typeface="Arial"/>
              </a:rPr>
              <a:t>The Fifth</a:t>
            </a:r>
            <a:endParaRPr sz="1100"/>
          </a:p>
          <a:p>
            <a:pPr marL="0" marR="0" lvl="0" indent="0" algn="ctr" rtl="0">
              <a:spcBef>
                <a:spcPts val="0"/>
              </a:spcBef>
              <a:spcAft>
                <a:spcPts val="0"/>
              </a:spcAft>
              <a:buNone/>
            </a:pPr>
            <a:r>
              <a:rPr lang="en" sz="900">
                <a:solidFill>
                  <a:schemeClr val="dk1"/>
                </a:solidFill>
                <a:latin typeface="Arial"/>
                <a:ea typeface="Arial"/>
                <a:cs typeface="Arial"/>
                <a:sym typeface="Arial"/>
              </a:rPr>
              <a:t>Discipline</a:t>
            </a:r>
            <a:endParaRPr sz="1100"/>
          </a:p>
        </p:txBody>
      </p:sp>
      <p:sp>
        <p:nvSpPr>
          <p:cNvPr id="746" name="Google Shape;746;p79"/>
          <p:cNvSpPr txBox="1"/>
          <p:nvPr/>
        </p:nvSpPr>
        <p:spPr>
          <a:xfrm>
            <a:off x="4156075" y="4744000"/>
            <a:ext cx="37923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a:solidFill>
                  <a:srgbClr val="A5A5A5"/>
                </a:solidFill>
                <a:latin typeface="Arial"/>
                <a:ea typeface="Arial"/>
                <a:cs typeface="Arial"/>
                <a:sym typeface="Arial"/>
              </a:rPr>
              <a:t>https://en.wikipedia.org/wiki/Systems_theory#History</a:t>
            </a:r>
            <a:endParaRPr sz="1100">
              <a:solidFill>
                <a:srgbClr val="A5A5A5"/>
              </a:solidFill>
              <a:latin typeface="Arial"/>
              <a:ea typeface="Arial"/>
              <a:cs typeface="Arial"/>
              <a:sym typeface="Arial"/>
            </a:endParaRPr>
          </a:p>
        </p:txBody>
      </p:sp>
      <p:pic>
        <p:nvPicPr>
          <p:cNvPr id="747" name="Google Shape;747;p79"/>
          <p:cNvPicPr preferRelativeResize="0"/>
          <p:nvPr/>
        </p:nvPicPr>
        <p:blipFill rotWithShape="1">
          <a:blip r:embed="rId8">
            <a:alphaModFix/>
          </a:blip>
          <a:srcRect/>
          <a:stretch/>
        </p:blipFill>
        <p:spPr>
          <a:xfrm>
            <a:off x="3255309" y="990248"/>
            <a:ext cx="599083" cy="845541"/>
          </a:xfrm>
          <a:prstGeom prst="rect">
            <a:avLst/>
          </a:prstGeom>
          <a:noFill/>
          <a:ln>
            <a:noFill/>
          </a:ln>
        </p:spPr>
      </p:pic>
      <p:sp>
        <p:nvSpPr>
          <p:cNvPr id="748" name="Google Shape;748;p79"/>
          <p:cNvSpPr txBox="1"/>
          <p:nvPr/>
        </p:nvSpPr>
        <p:spPr>
          <a:xfrm>
            <a:off x="3105195" y="1942010"/>
            <a:ext cx="8187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chemeClr val="dk1"/>
                </a:solidFill>
                <a:latin typeface="Arial"/>
                <a:ea typeface="Arial"/>
                <a:cs typeface="Arial"/>
                <a:sym typeface="Arial"/>
              </a:rPr>
              <a:t>Limits to</a:t>
            </a:r>
            <a:endParaRPr sz="1100"/>
          </a:p>
          <a:p>
            <a:pPr marL="0" marR="0" lvl="0" indent="0" algn="ctr" rtl="0">
              <a:spcBef>
                <a:spcPts val="0"/>
              </a:spcBef>
              <a:spcAft>
                <a:spcPts val="0"/>
              </a:spcAft>
              <a:buNone/>
            </a:pPr>
            <a:r>
              <a:rPr lang="en" sz="900">
                <a:solidFill>
                  <a:schemeClr val="dk1"/>
                </a:solidFill>
                <a:latin typeface="Arial"/>
                <a:ea typeface="Arial"/>
                <a:cs typeface="Arial"/>
                <a:sym typeface="Arial"/>
              </a:rPr>
              <a:t>Growth</a:t>
            </a:r>
            <a:endParaRPr sz="11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80"/>
          <p:cNvSpPr txBox="1">
            <a:spLocks noGrp="1"/>
          </p:cNvSpPr>
          <p:nvPr>
            <p:ph type="title"/>
          </p:nvPr>
        </p:nvSpPr>
        <p:spPr>
          <a:xfrm>
            <a:off x="371475" y="0"/>
            <a:ext cx="6099600" cy="65070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accent6"/>
              </a:buClr>
              <a:buSzPts val="2400"/>
              <a:buFont typeface="Arial"/>
              <a:buNone/>
            </a:pPr>
            <a:r>
              <a:rPr lang="en">
                <a:latin typeface="Arial"/>
                <a:ea typeface="Arial"/>
                <a:cs typeface="Arial"/>
                <a:sym typeface="Arial"/>
              </a:rPr>
              <a:t>Systems Thinking Terminology</a:t>
            </a:r>
            <a:endParaRPr/>
          </a:p>
        </p:txBody>
      </p:sp>
      <p:sp>
        <p:nvSpPr>
          <p:cNvPr id="754" name="Google Shape;754;p80"/>
          <p:cNvSpPr txBox="1">
            <a:spLocks noGrp="1"/>
          </p:cNvSpPr>
          <p:nvPr>
            <p:ph type="sldNum" idx="12"/>
          </p:nvPr>
        </p:nvSpPr>
        <p:spPr>
          <a:xfrm>
            <a:off x="8448675" y="4865237"/>
            <a:ext cx="406800" cy="273900"/>
          </a:xfrm>
          <a:prstGeom prst="rect">
            <a:avLst/>
          </a:prstGeom>
          <a:noFill/>
          <a:ln>
            <a:noFill/>
          </a:ln>
        </p:spPr>
        <p:txBody>
          <a:bodyPr spcFirstLastPara="1" wrap="square" lIns="0" tIns="0" rIns="0" bIns="0" anchor="ctr" anchorCtr="0">
            <a:normAutofit/>
          </a:bodyPr>
          <a:lstStyle/>
          <a:p>
            <a:pPr marL="0" marR="0" lvl="0" indent="0" algn="l" rtl="0">
              <a:spcBef>
                <a:spcPts val="0"/>
              </a:spcBef>
              <a:spcAft>
                <a:spcPts val="0"/>
              </a:spcAft>
              <a:buClr>
                <a:srgbClr val="2D2D2D"/>
              </a:buClr>
              <a:buSzPts val="200"/>
              <a:buFont typeface="Arial"/>
              <a:buNone/>
            </a:pPr>
            <a:fld id="{00000000-1234-1234-1234-123412341234}" type="slidenum">
              <a:rPr lang="en" b="0" i="0" u="none" strike="noStrike" cap="none"/>
              <a:t>48</a:t>
            </a:fld>
            <a:endParaRPr b="0" i="0" u="none" strike="noStrike" cap="none"/>
          </a:p>
        </p:txBody>
      </p:sp>
      <p:pic>
        <p:nvPicPr>
          <p:cNvPr id="755" name="Google Shape;755;p80"/>
          <p:cNvPicPr preferRelativeResize="0"/>
          <p:nvPr/>
        </p:nvPicPr>
        <p:blipFill rotWithShape="1">
          <a:blip r:embed="rId3">
            <a:alphaModFix/>
          </a:blip>
          <a:srcRect/>
          <a:stretch/>
        </p:blipFill>
        <p:spPr>
          <a:xfrm>
            <a:off x="935783" y="877918"/>
            <a:ext cx="6727494" cy="339270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81"/>
          <p:cNvSpPr txBox="1">
            <a:spLocks noGrp="1"/>
          </p:cNvSpPr>
          <p:nvPr>
            <p:ph type="title"/>
          </p:nvPr>
        </p:nvSpPr>
        <p:spPr>
          <a:xfrm>
            <a:off x="471488" y="122465"/>
            <a:ext cx="5915100" cy="2910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100"/>
              <a:buFont typeface="Arial"/>
              <a:buNone/>
            </a:pPr>
            <a:r>
              <a:rPr lang="en" sz="2100"/>
              <a:t>Over 20 Years of Established Best Practices</a:t>
            </a:r>
            <a:endParaRPr/>
          </a:p>
        </p:txBody>
      </p:sp>
      <p:sp>
        <p:nvSpPr>
          <p:cNvPr id="761" name="Google Shape;761;p81"/>
          <p:cNvSpPr txBox="1">
            <a:spLocks noGrp="1"/>
          </p:cNvSpPr>
          <p:nvPr>
            <p:ph type="body" idx="1"/>
          </p:nvPr>
        </p:nvSpPr>
        <p:spPr>
          <a:xfrm>
            <a:off x="445200" y="3682499"/>
            <a:ext cx="8132700" cy="880800"/>
          </a:xfrm>
          <a:prstGeom prst="rect">
            <a:avLst/>
          </a:prstGeom>
          <a:noFill/>
          <a:ln>
            <a:noFill/>
          </a:ln>
        </p:spPr>
        <p:txBody>
          <a:bodyPr spcFirstLastPara="1" wrap="square" lIns="0" tIns="0" rIns="0" bIns="0" anchor="t" anchorCtr="0">
            <a:normAutofit fontScale="92500" lnSpcReduction="10000"/>
          </a:bodyPr>
          <a:lstStyle/>
          <a:p>
            <a:pPr marL="254000" lvl="0" indent="-247650" algn="l" rtl="0">
              <a:lnSpc>
                <a:spcPct val="100000"/>
              </a:lnSpc>
              <a:spcBef>
                <a:spcPts val="0"/>
              </a:spcBef>
              <a:spcAft>
                <a:spcPts val="0"/>
              </a:spcAft>
              <a:buClr>
                <a:schemeClr val="accent1"/>
              </a:buClr>
              <a:buSzPts val="1500"/>
              <a:buFont typeface="Arial"/>
              <a:buChar char="•"/>
            </a:pPr>
            <a:r>
              <a:rPr lang="en" sz="1500"/>
              <a:t>Don’t be intimidated!</a:t>
            </a:r>
            <a:endParaRPr/>
          </a:p>
          <a:p>
            <a:pPr marL="254000" lvl="0" indent="-247650" algn="l" rtl="0">
              <a:lnSpc>
                <a:spcPct val="100000"/>
              </a:lnSpc>
              <a:spcBef>
                <a:spcPts val="500"/>
              </a:spcBef>
              <a:spcAft>
                <a:spcPts val="0"/>
              </a:spcAft>
              <a:buClr>
                <a:schemeClr val="accent1"/>
              </a:buClr>
              <a:buSzPts val="1500"/>
              <a:buFont typeface="Arial"/>
              <a:buChar char="•"/>
            </a:pPr>
            <a:r>
              <a:rPr lang="en" sz="1500"/>
              <a:t>Systems Thinking really is about a dozen core concepts</a:t>
            </a:r>
            <a:endParaRPr/>
          </a:p>
          <a:p>
            <a:pPr marL="254000" lvl="0" indent="-247650" algn="l" rtl="0">
              <a:lnSpc>
                <a:spcPct val="100000"/>
              </a:lnSpc>
              <a:spcBef>
                <a:spcPts val="500"/>
              </a:spcBef>
              <a:spcAft>
                <a:spcPts val="1200"/>
              </a:spcAft>
              <a:buClr>
                <a:schemeClr val="accent1"/>
              </a:buClr>
              <a:buSzPts val="1500"/>
              <a:buFont typeface="Arial"/>
              <a:buChar char="•"/>
            </a:pPr>
            <a:r>
              <a:rPr lang="en" sz="1500"/>
              <a:t>Most people can learn the basic principles of Systems Thinking in a few days</a:t>
            </a:r>
            <a:endParaRPr/>
          </a:p>
        </p:txBody>
      </p:sp>
      <p:sp>
        <p:nvSpPr>
          <p:cNvPr id="762" name="Google Shape;762;p81"/>
          <p:cNvSpPr txBox="1">
            <a:spLocks noGrp="1"/>
          </p:cNvSpPr>
          <p:nvPr>
            <p:ph type="sldNum" idx="12"/>
          </p:nvPr>
        </p:nvSpPr>
        <p:spPr>
          <a:xfrm>
            <a:off x="8448675" y="4865237"/>
            <a:ext cx="406800" cy="273900"/>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49</a:t>
            </a:fld>
            <a:endParaRPr/>
          </a:p>
        </p:txBody>
      </p:sp>
      <p:pic>
        <p:nvPicPr>
          <p:cNvPr id="763" name="Google Shape;763;p81"/>
          <p:cNvPicPr preferRelativeResize="0"/>
          <p:nvPr/>
        </p:nvPicPr>
        <p:blipFill rotWithShape="1">
          <a:blip r:embed="rId3">
            <a:alphaModFix/>
          </a:blip>
          <a:srcRect/>
          <a:stretch/>
        </p:blipFill>
        <p:spPr>
          <a:xfrm>
            <a:off x="1997541" y="1049813"/>
            <a:ext cx="792307" cy="1162483"/>
          </a:xfrm>
          <a:prstGeom prst="rect">
            <a:avLst/>
          </a:prstGeom>
          <a:noFill/>
          <a:ln w="9525" cap="flat" cmpd="sng">
            <a:solidFill>
              <a:srgbClr val="2D2D2D"/>
            </a:solidFill>
            <a:prstDash val="solid"/>
            <a:round/>
            <a:headEnd type="none" w="sm" len="sm"/>
            <a:tailEnd type="none" w="sm" len="sm"/>
          </a:ln>
        </p:spPr>
      </p:pic>
      <p:pic>
        <p:nvPicPr>
          <p:cNvPr id="764" name="Google Shape;764;p81"/>
          <p:cNvPicPr preferRelativeResize="0"/>
          <p:nvPr/>
        </p:nvPicPr>
        <p:blipFill rotWithShape="1">
          <a:blip r:embed="rId4">
            <a:alphaModFix/>
          </a:blip>
          <a:srcRect/>
          <a:stretch/>
        </p:blipFill>
        <p:spPr>
          <a:xfrm>
            <a:off x="2840439" y="1038977"/>
            <a:ext cx="834291" cy="1184154"/>
          </a:xfrm>
          <a:prstGeom prst="rect">
            <a:avLst/>
          </a:prstGeom>
          <a:noFill/>
          <a:ln>
            <a:noFill/>
          </a:ln>
        </p:spPr>
      </p:pic>
      <p:pic>
        <p:nvPicPr>
          <p:cNvPr id="765" name="Google Shape;765;p81"/>
          <p:cNvPicPr preferRelativeResize="0"/>
          <p:nvPr/>
        </p:nvPicPr>
        <p:blipFill rotWithShape="1">
          <a:blip r:embed="rId5">
            <a:alphaModFix/>
          </a:blip>
          <a:srcRect/>
          <a:stretch/>
        </p:blipFill>
        <p:spPr>
          <a:xfrm>
            <a:off x="3775913" y="1038977"/>
            <a:ext cx="735634" cy="1162483"/>
          </a:xfrm>
          <a:prstGeom prst="rect">
            <a:avLst/>
          </a:prstGeom>
          <a:noFill/>
          <a:ln w="9525" cap="flat" cmpd="sng">
            <a:solidFill>
              <a:srgbClr val="2D2D2D"/>
            </a:solidFill>
            <a:prstDash val="solid"/>
            <a:round/>
            <a:headEnd type="none" w="sm" len="sm"/>
            <a:tailEnd type="none" w="sm" len="sm"/>
          </a:ln>
        </p:spPr>
      </p:pic>
      <p:pic>
        <p:nvPicPr>
          <p:cNvPr id="766" name="Google Shape;766;p81"/>
          <p:cNvPicPr preferRelativeResize="0"/>
          <p:nvPr/>
        </p:nvPicPr>
        <p:blipFill rotWithShape="1">
          <a:blip r:embed="rId6">
            <a:alphaModFix/>
          </a:blip>
          <a:srcRect/>
          <a:stretch/>
        </p:blipFill>
        <p:spPr>
          <a:xfrm>
            <a:off x="772105" y="1049813"/>
            <a:ext cx="1158034" cy="1184155"/>
          </a:xfrm>
          <a:prstGeom prst="rect">
            <a:avLst/>
          </a:prstGeom>
          <a:noFill/>
          <a:ln w="9525" cap="flat" cmpd="sng">
            <a:solidFill>
              <a:srgbClr val="2D2D2D"/>
            </a:solidFill>
            <a:prstDash val="solid"/>
            <a:round/>
            <a:headEnd type="none" w="sm" len="sm"/>
            <a:tailEnd type="none" w="sm" len="sm"/>
          </a:ln>
        </p:spPr>
      </p:pic>
      <p:pic>
        <p:nvPicPr>
          <p:cNvPr id="767" name="Google Shape;767;p81"/>
          <p:cNvPicPr preferRelativeResize="0"/>
          <p:nvPr/>
        </p:nvPicPr>
        <p:blipFill rotWithShape="1">
          <a:blip r:embed="rId7">
            <a:alphaModFix/>
          </a:blip>
          <a:srcRect/>
          <a:stretch/>
        </p:blipFill>
        <p:spPr>
          <a:xfrm>
            <a:off x="4612730" y="1020576"/>
            <a:ext cx="777911" cy="1184155"/>
          </a:xfrm>
          <a:prstGeom prst="rect">
            <a:avLst/>
          </a:prstGeom>
          <a:noFill/>
          <a:ln w="9525" cap="flat" cmpd="sng">
            <a:solidFill>
              <a:srgbClr val="2D2D2D"/>
            </a:solidFill>
            <a:prstDash val="solid"/>
            <a:round/>
            <a:headEnd type="none" w="sm" len="sm"/>
            <a:tailEnd type="none" w="sm" len="sm"/>
          </a:ln>
        </p:spPr>
      </p:pic>
      <p:pic>
        <p:nvPicPr>
          <p:cNvPr id="768" name="Google Shape;768;p81"/>
          <p:cNvPicPr preferRelativeResize="0"/>
          <p:nvPr/>
        </p:nvPicPr>
        <p:blipFill rotWithShape="1">
          <a:blip r:embed="rId8">
            <a:alphaModFix/>
          </a:blip>
          <a:srcRect/>
          <a:stretch/>
        </p:blipFill>
        <p:spPr>
          <a:xfrm>
            <a:off x="5458043" y="1020576"/>
            <a:ext cx="822245" cy="1180884"/>
          </a:xfrm>
          <a:prstGeom prst="rect">
            <a:avLst/>
          </a:prstGeom>
          <a:noFill/>
          <a:ln w="9525" cap="flat" cmpd="sng">
            <a:solidFill>
              <a:srgbClr val="2D2D2D"/>
            </a:solidFill>
            <a:prstDash val="solid"/>
            <a:round/>
            <a:headEnd type="none" w="sm" len="sm"/>
            <a:tailEnd type="none" w="sm" len="sm"/>
          </a:ln>
        </p:spPr>
      </p:pic>
      <p:pic>
        <p:nvPicPr>
          <p:cNvPr id="769" name="Google Shape;769;p81"/>
          <p:cNvPicPr preferRelativeResize="0"/>
          <p:nvPr/>
        </p:nvPicPr>
        <p:blipFill rotWithShape="1">
          <a:blip r:embed="rId9">
            <a:alphaModFix/>
          </a:blip>
          <a:srcRect/>
          <a:stretch/>
        </p:blipFill>
        <p:spPr>
          <a:xfrm>
            <a:off x="6324715" y="1020576"/>
            <a:ext cx="738053" cy="1180883"/>
          </a:xfrm>
          <a:prstGeom prst="rect">
            <a:avLst/>
          </a:prstGeom>
          <a:noFill/>
          <a:ln w="9525" cap="flat" cmpd="sng">
            <a:solidFill>
              <a:srgbClr val="2D2D2D"/>
            </a:solidFill>
            <a:prstDash val="solid"/>
            <a:round/>
            <a:headEnd type="none" w="sm" len="sm"/>
            <a:tailEnd type="none" w="sm" len="sm"/>
          </a:ln>
        </p:spPr>
      </p:pic>
      <p:pic>
        <p:nvPicPr>
          <p:cNvPr id="770" name="Google Shape;770;p81"/>
          <p:cNvPicPr preferRelativeResize="0"/>
          <p:nvPr/>
        </p:nvPicPr>
        <p:blipFill rotWithShape="1">
          <a:blip r:embed="rId10">
            <a:alphaModFix/>
          </a:blip>
          <a:srcRect/>
          <a:stretch/>
        </p:blipFill>
        <p:spPr>
          <a:xfrm>
            <a:off x="7110048" y="1020575"/>
            <a:ext cx="781467" cy="1180883"/>
          </a:xfrm>
          <a:prstGeom prst="rect">
            <a:avLst/>
          </a:prstGeom>
          <a:noFill/>
          <a:ln w="9525" cap="flat" cmpd="sng">
            <a:solidFill>
              <a:srgbClr val="2D2D2D"/>
            </a:solidFill>
            <a:prstDash val="solid"/>
            <a:round/>
            <a:headEnd type="none" w="sm" len="sm"/>
            <a:tailEnd type="none" w="sm" len="sm"/>
          </a:ln>
        </p:spPr>
      </p:pic>
      <p:pic>
        <p:nvPicPr>
          <p:cNvPr id="771" name="Google Shape;771;p81"/>
          <p:cNvPicPr preferRelativeResize="0"/>
          <p:nvPr/>
        </p:nvPicPr>
        <p:blipFill rotWithShape="1">
          <a:blip r:embed="rId11">
            <a:alphaModFix/>
          </a:blip>
          <a:srcRect/>
          <a:stretch/>
        </p:blipFill>
        <p:spPr>
          <a:xfrm>
            <a:off x="772105" y="2321956"/>
            <a:ext cx="801246" cy="1123316"/>
          </a:xfrm>
          <a:prstGeom prst="rect">
            <a:avLst/>
          </a:prstGeom>
          <a:noFill/>
          <a:ln w="9525" cap="flat" cmpd="sng">
            <a:solidFill>
              <a:srgbClr val="2D2D2D"/>
            </a:solidFill>
            <a:prstDash val="solid"/>
            <a:round/>
            <a:headEnd type="none" w="sm" len="sm"/>
            <a:tailEnd type="none" w="sm" len="sm"/>
          </a:ln>
        </p:spPr>
      </p:pic>
      <p:pic>
        <p:nvPicPr>
          <p:cNvPr id="772" name="Google Shape;772;p81"/>
          <p:cNvPicPr preferRelativeResize="0"/>
          <p:nvPr/>
        </p:nvPicPr>
        <p:blipFill rotWithShape="1">
          <a:blip r:embed="rId12">
            <a:alphaModFix/>
          </a:blip>
          <a:srcRect/>
          <a:stretch/>
        </p:blipFill>
        <p:spPr>
          <a:xfrm>
            <a:off x="1637894" y="2321956"/>
            <a:ext cx="743371" cy="1123316"/>
          </a:xfrm>
          <a:prstGeom prst="rect">
            <a:avLst/>
          </a:prstGeom>
          <a:noFill/>
          <a:ln w="9525" cap="flat" cmpd="sng">
            <a:solidFill>
              <a:srgbClr val="2D2D2D"/>
            </a:solidFill>
            <a:prstDash val="solid"/>
            <a:round/>
            <a:headEnd type="none" w="sm" len="sm"/>
            <a:tailEnd type="none" w="sm" len="sm"/>
          </a:ln>
        </p:spPr>
      </p:pic>
      <p:pic>
        <p:nvPicPr>
          <p:cNvPr id="773" name="Google Shape;773;p81"/>
          <p:cNvPicPr preferRelativeResize="0"/>
          <p:nvPr/>
        </p:nvPicPr>
        <p:blipFill rotWithShape="1">
          <a:blip r:embed="rId13">
            <a:alphaModFix/>
          </a:blip>
          <a:srcRect/>
          <a:stretch/>
        </p:blipFill>
        <p:spPr>
          <a:xfrm>
            <a:off x="2445808" y="2321956"/>
            <a:ext cx="740556" cy="1123315"/>
          </a:xfrm>
          <a:prstGeom prst="rect">
            <a:avLst/>
          </a:prstGeom>
          <a:noFill/>
          <a:ln w="9525" cap="flat" cmpd="sng">
            <a:solidFill>
              <a:srgbClr val="2D2D2D"/>
            </a:solidFill>
            <a:prstDash val="solid"/>
            <a:round/>
            <a:headEnd type="none" w="sm" len="sm"/>
            <a:tailEnd type="none" w="sm" len="sm"/>
          </a:ln>
        </p:spPr>
      </p:pic>
      <p:pic>
        <p:nvPicPr>
          <p:cNvPr id="774" name="Google Shape;774;p81"/>
          <p:cNvPicPr preferRelativeResize="0"/>
          <p:nvPr/>
        </p:nvPicPr>
        <p:blipFill rotWithShape="1">
          <a:blip r:embed="rId14">
            <a:alphaModFix/>
          </a:blip>
          <a:srcRect/>
          <a:stretch/>
        </p:blipFill>
        <p:spPr>
          <a:xfrm>
            <a:off x="3250906" y="2321956"/>
            <a:ext cx="875526" cy="1123316"/>
          </a:xfrm>
          <a:prstGeom prst="rect">
            <a:avLst/>
          </a:prstGeom>
          <a:noFill/>
          <a:ln w="9525" cap="flat" cmpd="sng">
            <a:solidFill>
              <a:srgbClr val="2D2D2D"/>
            </a:solidFill>
            <a:prstDash val="solid"/>
            <a:round/>
            <a:headEnd type="none" w="sm" len="sm"/>
            <a:tailEnd type="none" w="sm" len="sm"/>
          </a:ln>
        </p:spPr>
      </p:pic>
      <p:pic>
        <p:nvPicPr>
          <p:cNvPr id="775" name="Google Shape;775;p81"/>
          <p:cNvPicPr preferRelativeResize="0"/>
          <p:nvPr/>
        </p:nvPicPr>
        <p:blipFill rotWithShape="1">
          <a:blip r:embed="rId15">
            <a:alphaModFix/>
          </a:blip>
          <a:srcRect/>
          <a:stretch/>
        </p:blipFill>
        <p:spPr>
          <a:xfrm>
            <a:off x="4191050" y="2321956"/>
            <a:ext cx="913742" cy="1123315"/>
          </a:xfrm>
          <a:prstGeom prst="rect">
            <a:avLst/>
          </a:prstGeom>
          <a:noFill/>
          <a:ln w="9525" cap="flat" cmpd="sng">
            <a:solidFill>
              <a:srgbClr val="2D2D2D"/>
            </a:solidFill>
            <a:prstDash val="solid"/>
            <a:round/>
            <a:headEnd type="none" w="sm" len="sm"/>
            <a:tailEnd type="none" w="sm" len="sm"/>
          </a:ln>
        </p:spPr>
      </p:pic>
      <p:pic>
        <p:nvPicPr>
          <p:cNvPr id="776" name="Google Shape;776;p81"/>
          <p:cNvPicPr preferRelativeResize="0"/>
          <p:nvPr/>
        </p:nvPicPr>
        <p:blipFill rotWithShape="1">
          <a:blip r:embed="rId16">
            <a:alphaModFix/>
          </a:blip>
          <a:srcRect/>
          <a:stretch/>
        </p:blipFill>
        <p:spPr>
          <a:xfrm>
            <a:off x="5169410" y="2321956"/>
            <a:ext cx="1123316" cy="1123315"/>
          </a:xfrm>
          <a:prstGeom prst="rect">
            <a:avLst/>
          </a:prstGeom>
          <a:noFill/>
          <a:ln w="9525" cap="flat" cmpd="sng">
            <a:solidFill>
              <a:srgbClr val="2D2D2D"/>
            </a:solidFill>
            <a:prstDash val="solid"/>
            <a:round/>
            <a:headEnd type="none" w="sm" len="sm"/>
            <a:tailEnd type="none" w="sm" len="sm"/>
          </a:ln>
        </p:spPr>
      </p:pic>
      <p:pic>
        <p:nvPicPr>
          <p:cNvPr id="777" name="Google Shape;777;p81"/>
          <p:cNvPicPr preferRelativeResize="0"/>
          <p:nvPr/>
        </p:nvPicPr>
        <p:blipFill rotWithShape="1">
          <a:blip r:embed="rId17">
            <a:alphaModFix/>
          </a:blip>
          <a:srcRect/>
          <a:stretch/>
        </p:blipFill>
        <p:spPr>
          <a:xfrm>
            <a:off x="6357344" y="2311356"/>
            <a:ext cx="652514" cy="1123315"/>
          </a:xfrm>
          <a:prstGeom prst="rect">
            <a:avLst/>
          </a:prstGeom>
          <a:noFill/>
          <a:ln w="9525" cap="flat" cmpd="sng">
            <a:solidFill>
              <a:srgbClr val="2D2D2D"/>
            </a:solidFill>
            <a:prstDash val="solid"/>
            <a:round/>
            <a:headEnd type="none" w="sm" len="sm"/>
            <a:tailEnd type="none" w="sm" len="sm"/>
          </a:ln>
        </p:spPr>
      </p:pic>
      <p:pic>
        <p:nvPicPr>
          <p:cNvPr id="778" name="Google Shape;778;p81"/>
          <p:cNvPicPr preferRelativeResize="0"/>
          <p:nvPr/>
        </p:nvPicPr>
        <p:blipFill rotWithShape="1">
          <a:blip r:embed="rId18">
            <a:alphaModFix/>
          </a:blip>
          <a:srcRect/>
          <a:stretch/>
        </p:blipFill>
        <p:spPr>
          <a:xfrm>
            <a:off x="7101908" y="2300284"/>
            <a:ext cx="781466" cy="1150492"/>
          </a:xfrm>
          <a:prstGeom prst="rect">
            <a:avLst/>
          </a:prstGeom>
          <a:noFill/>
          <a:ln w="9525" cap="flat" cmpd="sng">
            <a:solidFill>
              <a:srgbClr val="2D2D2D"/>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7"/>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2120">
                <a:solidFill>
                  <a:schemeClr val="dk2"/>
                </a:solidFill>
              </a:rPr>
              <a:t>Talk Title: AI and Knowledge Representation for Healthcare</a:t>
            </a:r>
            <a:endParaRPr sz="2120">
              <a:solidFill>
                <a:schemeClr val="dk2"/>
              </a:solidFill>
            </a:endParaRPr>
          </a:p>
          <a:p>
            <a:pPr marL="0" lvl="0" indent="0" algn="l" rtl="0">
              <a:spcBef>
                <a:spcPts val="1200"/>
              </a:spcBef>
              <a:spcAft>
                <a:spcPts val="0"/>
              </a:spcAft>
              <a:buSzPts val="990"/>
              <a:buNone/>
            </a:pPr>
            <a:endParaRPr sz="3020"/>
          </a:p>
        </p:txBody>
      </p:sp>
      <p:sp>
        <p:nvSpPr>
          <p:cNvPr id="202" name="Google Shape;202;p37"/>
          <p:cNvSpPr txBox="1">
            <a:spLocks noGrp="1"/>
          </p:cNvSpPr>
          <p:nvPr>
            <p:ph type="body" idx="1"/>
          </p:nvPr>
        </p:nvSpPr>
        <p:spPr>
          <a:xfrm>
            <a:off x="4507675" y="768975"/>
            <a:ext cx="40209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Clr>
                <a:schemeClr val="dk1"/>
              </a:buClr>
              <a:buSzPct val="61111"/>
              <a:buFont typeface="Arial"/>
              <a:buNone/>
            </a:pPr>
            <a:r>
              <a:rPr lang="en"/>
              <a:t>This talk will discuss the leading candidates for knowledge representation to power intelligent agents in healthcare.  We will cover the pros and cons of using flat files, knowledge graphs, neural networks, and reference frames. We will then look at real-world use cases that have used various architectures and finally see the future of AI in healthcare.  </a:t>
            </a:r>
            <a:endParaRPr/>
          </a:p>
          <a:p>
            <a:pPr marL="0" lvl="0" indent="0" algn="l" rtl="0">
              <a:spcBef>
                <a:spcPts val="1200"/>
              </a:spcBef>
              <a:spcAft>
                <a:spcPts val="0"/>
              </a:spcAft>
              <a:buClr>
                <a:schemeClr val="dk1"/>
              </a:buClr>
              <a:buSzPct val="61111"/>
              <a:buFont typeface="Arial"/>
              <a:buNone/>
            </a:pPr>
            <a:r>
              <a:rPr lang="en"/>
              <a:t>Throughout this presentation, we will take a holistic systems-thinking approach to understand the legacy forces that are preventing innovation.</a:t>
            </a:r>
            <a:endParaRPr/>
          </a:p>
          <a:p>
            <a:pPr marL="0" lvl="0" indent="0" algn="l" rtl="0">
              <a:spcBef>
                <a:spcPts val="1200"/>
              </a:spcBef>
              <a:spcAft>
                <a:spcPts val="0"/>
              </a:spcAft>
              <a:buClr>
                <a:schemeClr val="dk1"/>
              </a:buClr>
              <a:buSzPct val="61111"/>
              <a:buFont typeface="Arial"/>
              <a:buNone/>
            </a:pPr>
            <a:endParaRPr/>
          </a:p>
          <a:p>
            <a:pPr marL="0" lvl="0" indent="0" algn="l" rtl="0">
              <a:spcBef>
                <a:spcPts val="1200"/>
              </a:spcBef>
              <a:spcAft>
                <a:spcPts val="1200"/>
              </a:spcAft>
              <a:buNone/>
            </a:pPr>
            <a:endParaRPr/>
          </a:p>
        </p:txBody>
      </p:sp>
      <p:sp>
        <p:nvSpPr>
          <p:cNvPr id="203" name="Google Shape;203;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pic>
        <p:nvPicPr>
          <p:cNvPr id="204" name="Google Shape;204;p37"/>
          <p:cNvPicPr preferRelativeResize="0"/>
          <p:nvPr/>
        </p:nvPicPr>
        <p:blipFill>
          <a:blip r:embed="rId3">
            <a:alphaModFix/>
          </a:blip>
          <a:stretch>
            <a:fillRect/>
          </a:stretch>
        </p:blipFill>
        <p:spPr>
          <a:xfrm>
            <a:off x="222875" y="768975"/>
            <a:ext cx="4084056" cy="40697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EF4B3-0648-944B-BE29-1DFDA4CB6D34}"/>
              </a:ext>
            </a:extLst>
          </p:cNvPr>
          <p:cNvSpPr>
            <a:spLocks noGrp="1"/>
          </p:cNvSpPr>
          <p:nvPr>
            <p:ph type="title"/>
          </p:nvPr>
        </p:nvSpPr>
        <p:spPr>
          <a:xfrm>
            <a:off x="371475" y="200397"/>
            <a:ext cx="8486776" cy="805543"/>
          </a:xfrm>
        </p:spPr>
        <p:txBody>
          <a:bodyPr/>
          <a:lstStyle/>
          <a:p>
            <a:r>
              <a:rPr lang="en-US" dirty="0"/>
              <a:t>Emergence</a:t>
            </a:r>
          </a:p>
        </p:txBody>
      </p:sp>
      <p:sp>
        <p:nvSpPr>
          <p:cNvPr id="3" name="Slide Number Placeholder 2">
            <a:extLst>
              <a:ext uri="{FF2B5EF4-FFF2-40B4-BE49-F238E27FC236}">
                <a16:creationId xmlns:a16="http://schemas.microsoft.com/office/drawing/2014/main" id="{D9E97CBA-325B-BF4D-BE6E-34C4DBB481CC}"/>
              </a:ext>
            </a:extLst>
          </p:cNvPr>
          <p:cNvSpPr>
            <a:spLocks noGrp="1"/>
          </p:cNvSpPr>
          <p:nvPr>
            <p:ph type="sldNum" sz="quarter" idx="12"/>
          </p:nvPr>
        </p:nvSpPr>
        <p:spPr/>
        <p:txBody>
          <a:bodyPr>
            <a:normAutofit fontScale="70000" lnSpcReduction="20000"/>
          </a:bodyPr>
          <a:lstStyle/>
          <a:p>
            <a:fld id="{3310D8EA-3107-4873-B9AB-DD7D3E79053A}" type="slidenum">
              <a:rPr lang="en-US" smtClean="0"/>
              <a:t>50</a:t>
            </a:fld>
            <a:endParaRPr lang="en-US"/>
          </a:p>
        </p:txBody>
      </p:sp>
      <p:sp>
        <p:nvSpPr>
          <p:cNvPr id="4" name="TextBox 3">
            <a:extLst>
              <a:ext uri="{FF2B5EF4-FFF2-40B4-BE49-F238E27FC236}">
                <a16:creationId xmlns:a16="http://schemas.microsoft.com/office/drawing/2014/main" id="{E533DC97-1B6B-9449-ABF0-7736C4D9C5DB}"/>
              </a:ext>
            </a:extLst>
          </p:cNvPr>
          <p:cNvSpPr txBox="1"/>
          <p:nvPr/>
        </p:nvSpPr>
        <p:spPr>
          <a:xfrm>
            <a:off x="2971976" y="3566779"/>
            <a:ext cx="2257349" cy="422808"/>
          </a:xfrm>
          <a:prstGeom prst="rect">
            <a:avLst/>
          </a:prstGeom>
          <a:noFill/>
        </p:spPr>
        <p:txBody>
          <a:bodyPr wrap="none" rtlCol="0">
            <a:spAutoFit/>
          </a:bodyPr>
          <a:lstStyle/>
          <a:p>
            <a:r>
              <a:rPr lang="en-US" sz="716" b="1" dirty="0"/>
              <a:t>Introduction to the Theory of Complex Systems</a:t>
            </a:r>
          </a:p>
          <a:p>
            <a:r>
              <a:rPr lang="en-US" sz="716" dirty="0"/>
              <a:t>Peter Klimek, Rudolf Hanel, and Stefan Thurner</a:t>
            </a:r>
          </a:p>
          <a:p>
            <a:endParaRPr lang="en-US" sz="716" dirty="0"/>
          </a:p>
        </p:txBody>
      </p:sp>
      <p:sp>
        <p:nvSpPr>
          <p:cNvPr id="6" name="TextBox 5">
            <a:extLst>
              <a:ext uri="{FF2B5EF4-FFF2-40B4-BE49-F238E27FC236}">
                <a16:creationId xmlns:a16="http://schemas.microsoft.com/office/drawing/2014/main" id="{483B3A2C-65F9-074C-9540-6446B7324B84}"/>
              </a:ext>
            </a:extLst>
          </p:cNvPr>
          <p:cNvSpPr txBox="1"/>
          <p:nvPr/>
        </p:nvSpPr>
        <p:spPr>
          <a:xfrm>
            <a:off x="2031463" y="1288555"/>
            <a:ext cx="4768419" cy="1508746"/>
          </a:xfrm>
          <a:prstGeom prst="rect">
            <a:avLst/>
          </a:prstGeom>
          <a:noFill/>
        </p:spPr>
        <p:txBody>
          <a:bodyPr wrap="square" rtlCol="0">
            <a:spAutoFit/>
          </a:bodyPr>
          <a:lstStyle/>
          <a:p>
            <a:r>
              <a:rPr lang="en-US" sz="1841" dirty="0"/>
              <a:t>Can we predict what new insights we will find when we connect systems that have never been connected together before?</a:t>
            </a:r>
          </a:p>
          <a:p>
            <a:endParaRPr lang="en-US" sz="1841" dirty="0"/>
          </a:p>
          <a:p>
            <a:r>
              <a:rPr lang="en-US" sz="1841" dirty="0"/>
              <a:t>What is “the Edge of Chaos”?</a:t>
            </a:r>
          </a:p>
        </p:txBody>
      </p:sp>
      <p:pic>
        <p:nvPicPr>
          <p:cNvPr id="7" name="Picture 6">
            <a:extLst>
              <a:ext uri="{FF2B5EF4-FFF2-40B4-BE49-F238E27FC236}">
                <a16:creationId xmlns:a16="http://schemas.microsoft.com/office/drawing/2014/main" id="{4FD4E99A-0CEA-7F42-8C0C-C29A4F659CCD}"/>
              </a:ext>
            </a:extLst>
          </p:cNvPr>
          <p:cNvPicPr>
            <a:picLocks noChangeAspect="1"/>
          </p:cNvPicPr>
          <p:nvPr/>
        </p:nvPicPr>
        <p:blipFill>
          <a:blip r:embed="rId2"/>
          <a:stretch>
            <a:fillRect/>
          </a:stretch>
        </p:blipFill>
        <p:spPr>
          <a:xfrm>
            <a:off x="1630459" y="3210276"/>
            <a:ext cx="1175472" cy="1331335"/>
          </a:xfrm>
          <a:prstGeom prst="rect">
            <a:avLst/>
          </a:prstGeom>
        </p:spPr>
      </p:pic>
    </p:spTree>
    <p:extLst>
      <p:ext uri="{BB962C8B-B14F-4D97-AF65-F5344CB8AC3E}">
        <p14:creationId xmlns:p14="http://schemas.microsoft.com/office/powerpoint/2010/main" val="976136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82"/>
          <p:cNvSpPr txBox="1">
            <a:spLocks noGrp="1"/>
          </p:cNvSpPr>
          <p:nvPr>
            <p:ph type="title"/>
          </p:nvPr>
        </p:nvSpPr>
        <p:spPr>
          <a:xfrm>
            <a:off x="274199" y="264929"/>
            <a:ext cx="72009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Project Silos vs Systems Thinking</a:t>
            </a:r>
            <a:endParaRPr/>
          </a:p>
        </p:txBody>
      </p:sp>
      <p:sp>
        <p:nvSpPr>
          <p:cNvPr id="784" name="Google Shape;784;p82"/>
          <p:cNvSpPr txBox="1">
            <a:spLocks noGrp="1"/>
          </p:cNvSpPr>
          <p:nvPr>
            <p:ph type="body" idx="1"/>
          </p:nvPr>
        </p:nvSpPr>
        <p:spPr>
          <a:xfrm>
            <a:off x="354802" y="2827363"/>
            <a:ext cx="4143300" cy="1547100"/>
          </a:xfrm>
          <a:prstGeom prst="rect">
            <a:avLst/>
          </a:prstGeom>
          <a:noFill/>
          <a:ln>
            <a:noFill/>
          </a:ln>
        </p:spPr>
        <p:txBody>
          <a:bodyPr spcFirstLastPara="1" wrap="square" lIns="0" tIns="0" rIns="0" bIns="0" anchor="t" anchorCtr="0">
            <a:normAutofit lnSpcReduction="10000"/>
          </a:bodyPr>
          <a:lstStyle/>
          <a:p>
            <a:pPr marL="215900" lvl="0" indent="-222250" algn="l" rtl="0">
              <a:lnSpc>
                <a:spcPct val="100000"/>
              </a:lnSpc>
              <a:spcBef>
                <a:spcPts val="0"/>
              </a:spcBef>
              <a:spcAft>
                <a:spcPts val="0"/>
              </a:spcAft>
              <a:buClr>
                <a:schemeClr val="dk1"/>
              </a:buClr>
              <a:buSzPts val="1100"/>
              <a:buFont typeface="Arial"/>
              <a:buChar char="•"/>
            </a:pPr>
            <a:r>
              <a:rPr lang="en" sz="1100"/>
              <a:t>Each project is an </a:t>
            </a:r>
            <a:r>
              <a:rPr lang="en" sz="1100" b="1"/>
              <a:t>independent</a:t>
            </a:r>
            <a:r>
              <a:rPr lang="en" sz="1100"/>
              <a:t> silo of effort</a:t>
            </a:r>
            <a:endParaRPr/>
          </a:p>
          <a:p>
            <a:pPr marL="215900" lvl="0" indent="-222250" algn="l" rtl="0">
              <a:lnSpc>
                <a:spcPct val="100000"/>
              </a:lnSpc>
              <a:spcBef>
                <a:spcPts val="500"/>
              </a:spcBef>
              <a:spcAft>
                <a:spcPts val="0"/>
              </a:spcAft>
              <a:buClr>
                <a:schemeClr val="dk1"/>
              </a:buClr>
              <a:buSzPts val="1100"/>
              <a:buFont typeface="Arial"/>
              <a:buChar char="•"/>
            </a:pPr>
            <a:r>
              <a:rPr lang="en" sz="1100"/>
              <a:t>The success of any project will not impact the success of </a:t>
            </a:r>
            <a:r>
              <a:rPr lang="en" sz="1100" b="1"/>
              <a:t>other</a:t>
            </a:r>
            <a:r>
              <a:rPr lang="en" sz="1100"/>
              <a:t> projects</a:t>
            </a:r>
            <a:endParaRPr/>
          </a:p>
          <a:p>
            <a:pPr marL="215900" lvl="0" indent="-222250" algn="l" rtl="0">
              <a:lnSpc>
                <a:spcPct val="100000"/>
              </a:lnSpc>
              <a:spcBef>
                <a:spcPts val="500"/>
              </a:spcBef>
              <a:spcAft>
                <a:spcPts val="0"/>
              </a:spcAft>
              <a:buClr>
                <a:schemeClr val="dk1"/>
              </a:buClr>
              <a:buSzPts val="1100"/>
              <a:buFont typeface="Arial"/>
              <a:buChar char="•"/>
            </a:pPr>
            <a:r>
              <a:rPr lang="en" sz="1100"/>
              <a:t>Project </a:t>
            </a:r>
            <a:r>
              <a:rPr lang="en" sz="1100" b="1"/>
              <a:t>order</a:t>
            </a:r>
            <a:r>
              <a:rPr lang="en" sz="1100"/>
              <a:t> is not relevant and project value is static in time</a:t>
            </a:r>
            <a:endParaRPr/>
          </a:p>
          <a:p>
            <a:pPr marL="215900" lvl="0" indent="-222250" algn="l" rtl="0">
              <a:lnSpc>
                <a:spcPct val="100000"/>
              </a:lnSpc>
              <a:spcBef>
                <a:spcPts val="500"/>
              </a:spcBef>
              <a:spcAft>
                <a:spcPts val="0"/>
              </a:spcAft>
              <a:buClr>
                <a:schemeClr val="dk1"/>
              </a:buClr>
              <a:buSzPts val="1100"/>
              <a:buFont typeface="Arial"/>
              <a:buChar char="•"/>
            </a:pPr>
            <a:r>
              <a:rPr lang="en" sz="1100"/>
              <a:t>Project costs and benefits are easy to represent in a simple spreadsheet</a:t>
            </a:r>
            <a:endParaRPr/>
          </a:p>
          <a:p>
            <a:pPr marL="215900" lvl="0" indent="-222250" algn="l" rtl="0">
              <a:lnSpc>
                <a:spcPct val="100000"/>
              </a:lnSpc>
              <a:spcBef>
                <a:spcPts val="500"/>
              </a:spcBef>
              <a:spcAft>
                <a:spcPts val="1200"/>
              </a:spcAft>
              <a:buClr>
                <a:schemeClr val="dk1"/>
              </a:buClr>
              <a:buSzPts val="1100"/>
              <a:buFont typeface="Arial"/>
              <a:buChar char="•"/>
            </a:pPr>
            <a:r>
              <a:rPr lang="en" sz="1100"/>
              <a:t>Each project has their own team and their </a:t>
            </a:r>
            <a:r>
              <a:rPr lang="en" sz="1100" b="1"/>
              <a:t>own backlog</a:t>
            </a:r>
            <a:endParaRPr/>
          </a:p>
        </p:txBody>
      </p:sp>
      <p:sp>
        <p:nvSpPr>
          <p:cNvPr id="785" name="Google Shape;785;p82"/>
          <p:cNvSpPr txBox="1">
            <a:spLocks noGrp="1"/>
          </p:cNvSpPr>
          <p:nvPr>
            <p:ph type="body" idx="2"/>
          </p:nvPr>
        </p:nvSpPr>
        <p:spPr>
          <a:xfrm>
            <a:off x="4522229" y="2836723"/>
            <a:ext cx="4245600" cy="2028000"/>
          </a:xfrm>
          <a:prstGeom prst="rect">
            <a:avLst/>
          </a:prstGeom>
          <a:noFill/>
          <a:ln>
            <a:noFill/>
          </a:ln>
        </p:spPr>
        <p:txBody>
          <a:bodyPr spcFirstLastPara="1" wrap="square" lIns="0" tIns="0" rIns="0" bIns="0" anchor="t" anchorCtr="0">
            <a:noAutofit/>
          </a:bodyPr>
          <a:lstStyle/>
          <a:p>
            <a:pPr marL="215900" lvl="0" indent="-222250" algn="l" rtl="0">
              <a:lnSpc>
                <a:spcPct val="100000"/>
              </a:lnSpc>
              <a:spcBef>
                <a:spcPts val="0"/>
              </a:spcBef>
              <a:spcAft>
                <a:spcPts val="0"/>
              </a:spcAft>
              <a:buClr>
                <a:schemeClr val="dk1"/>
              </a:buClr>
              <a:buSzPts val="1100"/>
              <a:buFont typeface="Arial"/>
              <a:buChar char="•"/>
            </a:pPr>
            <a:r>
              <a:rPr lang="en" sz="1100"/>
              <a:t>Projects are </a:t>
            </a:r>
            <a:r>
              <a:rPr lang="en" sz="1100" b="1"/>
              <a:t>dependent</a:t>
            </a:r>
            <a:r>
              <a:rPr lang="en" sz="1100"/>
              <a:t> on another project success</a:t>
            </a:r>
            <a:endParaRPr/>
          </a:p>
          <a:p>
            <a:pPr marL="215900" lvl="0" indent="-222250" algn="l" rtl="0">
              <a:lnSpc>
                <a:spcPct val="100000"/>
              </a:lnSpc>
              <a:spcBef>
                <a:spcPts val="500"/>
              </a:spcBef>
              <a:spcAft>
                <a:spcPts val="0"/>
              </a:spcAft>
              <a:buClr>
                <a:schemeClr val="dk1"/>
              </a:buClr>
              <a:buSzPts val="1100"/>
              <a:buFont typeface="Arial"/>
              <a:buChar char="•"/>
            </a:pPr>
            <a:r>
              <a:rPr lang="en" sz="1100"/>
              <a:t>The success of </a:t>
            </a:r>
            <a:r>
              <a:rPr lang="en" sz="1100" b="1"/>
              <a:t>foundational</a:t>
            </a:r>
            <a:r>
              <a:rPr lang="en" sz="1100"/>
              <a:t> projects may have a dramatic impact on other projects (x10 faster)</a:t>
            </a:r>
            <a:endParaRPr/>
          </a:p>
          <a:p>
            <a:pPr marL="215900" lvl="0" indent="-222250" algn="l" rtl="0">
              <a:lnSpc>
                <a:spcPct val="100000"/>
              </a:lnSpc>
              <a:spcBef>
                <a:spcPts val="500"/>
              </a:spcBef>
              <a:spcAft>
                <a:spcPts val="0"/>
              </a:spcAft>
              <a:buClr>
                <a:schemeClr val="dk1"/>
              </a:buClr>
              <a:buSzPts val="1100"/>
              <a:buFont typeface="Arial"/>
              <a:buChar char="•"/>
            </a:pPr>
            <a:r>
              <a:rPr lang="en" sz="1100"/>
              <a:t>Project </a:t>
            </a:r>
            <a:r>
              <a:rPr lang="en" sz="1100" b="1"/>
              <a:t>order is relevant </a:t>
            </a:r>
            <a:r>
              <a:rPr lang="en" sz="1100"/>
              <a:t>and deferring customer benefit is needed until foundational projects are complete</a:t>
            </a:r>
            <a:endParaRPr/>
          </a:p>
          <a:p>
            <a:pPr marL="215900" lvl="0" indent="-222250" algn="l" rtl="0">
              <a:lnSpc>
                <a:spcPct val="100000"/>
              </a:lnSpc>
              <a:spcBef>
                <a:spcPts val="500"/>
              </a:spcBef>
              <a:spcAft>
                <a:spcPts val="0"/>
              </a:spcAft>
              <a:buClr>
                <a:schemeClr val="dk1"/>
              </a:buClr>
              <a:buSzPts val="1100"/>
              <a:buFont typeface="Arial"/>
              <a:buChar char="•"/>
            </a:pPr>
            <a:r>
              <a:rPr lang="en" sz="1100"/>
              <a:t>Requires a deep understanding of how resources created by one project can be leveraged by other projects (</a:t>
            </a:r>
            <a:r>
              <a:rPr lang="en" sz="1100" b="1"/>
              <a:t>reuse</a:t>
            </a:r>
            <a:r>
              <a:rPr lang="en" sz="1100"/>
              <a:t>)</a:t>
            </a:r>
            <a:endParaRPr/>
          </a:p>
          <a:p>
            <a:pPr marL="215900" lvl="0" indent="-222250" algn="l" rtl="0">
              <a:lnSpc>
                <a:spcPct val="100000"/>
              </a:lnSpc>
              <a:spcBef>
                <a:spcPts val="500"/>
              </a:spcBef>
              <a:spcAft>
                <a:spcPts val="1200"/>
              </a:spcAft>
              <a:buClr>
                <a:schemeClr val="dk1"/>
              </a:buClr>
              <a:buSzPts val="1100"/>
              <a:buFont typeface="Arial"/>
              <a:buChar char="•"/>
            </a:pPr>
            <a:r>
              <a:rPr lang="en" sz="1100"/>
              <a:t>Extensive use of </a:t>
            </a:r>
            <a:r>
              <a:rPr lang="en" sz="1100" b="1"/>
              <a:t>shared</a:t>
            </a:r>
            <a:r>
              <a:rPr lang="en" sz="1100"/>
              <a:t> backlog of tasks</a:t>
            </a:r>
            <a:endParaRPr/>
          </a:p>
        </p:txBody>
      </p:sp>
      <p:sp>
        <p:nvSpPr>
          <p:cNvPr id="786" name="Google Shape;786;p82"/>
          <p:cNvSpPr txBox="1">
            <a:spLocks noGrp="1"/>
          </p:cNvSpPr>
          <p:nvPr>
            <p:ph type="body" idx="3"/>
          </p:nvPr>
        </p:nvSpPr>
        <p:spPr>
          <a:xfrm>
            <a:off x="1071054" y="977767"/>
            <a:ext cx="2412000" cy="369000"/>
          </a:xfrm>
          <a:prstGeom prst="rect">
            <a:avLst/>
          </a:prstGeom>
          <a:noFill/>
          <a:ln>
            <a:noFill/>
          </a:ln>
        </p:spPr>
        <p:txBody>
          <a:bodyPr spcFirstLastPara="1" wrap="square" lIns="0" tIns="0" rIns="0" bIns="0" anchor="t" anchorCtr="0">
            <a:normAutofit fontScale="92500" lnSpcReduction="20000"/>
          </a:bodyPr>
          <a:lstStyle/>
          <a:p>
            <a:pPr marL="0" lvl="0" indent="0" algn="ctr" rtl="0">
              <a:lnSpc>
                <a:spcPct val="100000"/>
              </a:lnSpc>
              <a:spcBef>
                <a:spcPts val="0"/>
              </a:spcBef>
              <a:spcAft>
                <a:spcPts val="1200"/>
              </a:spcAft>
              <a:buClr>
                <a:schemeClr val="accent1"/>
              </a:buClr>
              <a:buSzPts val="1800"/>
              <a:buNone/>
            </a:pPr>
            <a:r>
              <a:rPr lang="en" sz="1800" b="1">
                <a:solidFill>
                  <a:schemeClr val="dk1"/>
                </a:solidFill>
              </a:rPr>
              <a:t>Isolated Silo View</a:t>
            </a:r>
            <a:endParaRPr>
              <a:solidFill>
                <a:schemeClr val="dk1"/>
              </a:solidFill>
            </a:endParaRPr>
          </a:p>
        </p:txBody>
      </p:sp>
      <p:sp>
        <p:nvSpPr>
          <p:cNvPr id="787" name="Google Shape;787;p82"/>
          <p:cNvSpPr txBox="1">
            <a:spLocks noGrp="1"/>
          </p:cNvSpPr>
          <p:nvPr>
            <p:ph type="body" idx="4294967295"/>
          </p:nvPr>
        </p:nvSpPr>
        <p:spPr>
          <a:xfrm>
            <a:off x="5171249" y="956568"/>
            <a:ext cx="2724000" cy="428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1200"/>
              </a:spcAft>
              <a:buClr>
                <a:schemeClr val="accent1"/>
              </a:buClr>
              <a:buSzPts val="1800"/>
              <a:buNone/>
            </a:pPr>
            <a:r>
              <a:rPr lang="en" sz="1800" b="1">
                <a:solidFill>
                  <a:schemeClr val="dk1"/>
                </a:solidFill>
              </a:rPr>
              <a:t>Systems Thinking View</a:t>
            </a:r>
            <a:endParaRPr>
              <a:solidFill>
                <a:schemeClr val="dk1"/>
              </a:solidFill>
            </a:endParaRPr>
          </a:p>
        </p:txBody>
      </p:sp>
      <p:sp>
        <p:nvSpPr>
          <p:cNvPr id="788" name="Google Shape;788;p82"/>
          <p:cNvSpPr/>
          <p:nvPr/>
        </p:nvSpPr>
        <p:spPr>
          <a:xfrm>
            <a:off x="6123077" y="2346729"/>
            <a:ext cx="555900" cy="415500"/>
          </a:xfrm>
          <a:prstGeom prst="ellipse">
            <a:avLst/>
          </a:prstGeom>
          <a:solidFill>
            <a:srgbClr val="FF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789" name="Google Shape;789;p82"/>
          <p:cNvSpPr/>
          <p:nvPr/>
        </p:nvSpPr>
        <p:spPr>
          <a:xfrm>
            <a:off x="5440765" y="1788148"/>
            <a:ext cx="176400" cy="1266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790" name="Google Shape;790;p82"/>
          <p:cNvSpPr/>
          <p:nvPr/>
        </p:nvSpPr>
        <p:spPr>
          <a:xfrm>
            <a:off x="6656224" y="1890485"/>
            <a:ext cx="176400" cy="126600"/>
          </a:xfrm>
          <a:prstGeom prst="ellipse">
            <a:avLst/>
          </a:prstGeom>
          <a:solidFill>
            <a:srgbClr val="00978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791" name="Google Shape;791;p82"/>
          <p:cNvSpPr/>
          <p:nvPr/>
        </p:nvSpPr>
        <p:spPr>
          <a:xfrm>
            <a:off x="6629255" y="1404008"/>
            <a:ext cx="225300" cy="177000"/>
          </a:xfrm>
          <a:prstGeom prst="ellipse">
            <a:avLst/>
          </a:prstGeom>
          <a:solidFill>
            <a:srgbClr val="DF38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792" name="Google Shape;792;p82"/>
          <p:cNvSpPr/>
          <p:nvPr/>
        </p:nvSpPr>
        <p:spPr>
          <a:xfrm>
            <a:off x="5920224" y="1788148"/>
            <a:ext cx="278100" cy="228900"/>
          </a:xfrm>
          <a:prstGeom prst="ellipse">
            <a:avLst/>
          </a:prstGeom>
          <a:solidFill>
            <a:srgbClr val="0069A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793" name="Google Shape;793;p82"/>
          <p:cNvSpPr/>
          <p:nvPr/>
        </p:nvSpPr>
        <p:spPr>
          <a:xfrm>
            <a:off x="6109079" y="1510847"/>
            <a:ext cx="359700" cy="259800"/>
          </a:xfrm>
          <a:prstGeom prst="ellipse">
            <a:avLst/>
          </a:prstGeom>
          <a:solidFill>
            <a:srgbClr val="9A9D9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794" name="Google Shape;794;p82"/>
          <p:cNvSpPr/>
          <p:nvPr/>
        </p:nvSpPr>
        <p:spPr>
          <a:xfrm>
            <a:off x="5425835" y="2108555"/>
            <a:ext cx="494400" cy="358800"/>
          </a:xfrm>
          <a:prstGeom prst="ellipse">
            <a:avLst/>
          </a:prstGeom>
          <a:solidFill>
            <a:srgbClr val="EE8B2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795" name="Google Shape;795;p82"/>
          <p:cNvSpPr/>
          <p:nvPr/>
        </p:nvSpPr>
        <p:spPr>
          <a:xfrm>
            <a:off x="7120174" y="1743388"/>
            <a:ext cx="423600" cy="311400"/>
          </a:xfrm>
          <a:prstGeom prst="ellipse">
            <a:avLst/>
          </a:prstGeom>
          <a:solidFill>
            <a:srgbClr val="0069A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796" name="Google Shape;796;p82"/>
          <p:cNvSpPr/>
          <p:nvPr/>
        </p:nvSpPr>
        <p:spPr>
          <a:xfrm>
            <a:off x="6665538" y="2054698"/>
            <a:ext cx="556800" cy="415500"/>
          </a:xfrm>
          <a:prstGeom prst="ellipse">
            <a:avLst/>
          </a:prstGeom>
          <a:solidFill>
            <a:srgbClr val="135C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797" name="Google Shape;797;p82"/>
          <p:cNvSpPr/>
          <p:nvPr/>
        </p:nvSpPr>
        <p:spPr>
          <a:xfrm>
            <a:off x="6748562" y="1689020"/>
            <a:ext cx="271200" cy="186000"/>
          </a:xfrm>
          <a:prstGeom prst="ellipse">
            <a:avLst/>
          </a:prstGeom>
          <a:solidFill>
            <a:srgbClr val="92D0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cxnSp>
        <p:nvCxnSpPr>
          <p:cNvPr id="798" name="Google Shape;798;p82"/>
          <p:cNvCxnSpPr>
            <a:stCxn id="794" idx="7"/>
            <a:endCxn id="792" idx="4"/>
          </p:cNvCxnSpPr>
          <p:nvPr/>
        </p:nvCxnSpPr>
        <p:spPr>
          <a:xfrm rot="10800000" flipH="1">
            <a:off x="5847831" y="2017100"/>
            <a:ext cx="211500" cy="144000"/>
          </a:xfrm>
          <a:prstGeom prst="straightConnector1">
            <a:avLst/>
          </a:prstGeom>
          <a:noFill/>
          <a:ln w="12700" cap="rnd" cmpd="sng">
            <a:solidFill>
              <a:schemeClr val="dk1"/>
            </a:solidFill>
            <a:prstDash val="solid"/>
            <a:miter lim="800000"/>
            <a:headEnd type="none" w="sm" len="sm"/>
            <a:tailEnd type="triangle" w="med" len="med"/>
          </a:ln>
        </p:spPr>
      </p:cxnSp>
      <p:cxnSp>
        <p:nvCxnSpPr>
          <p:cNvPr id="799" name="Google Shape;799;p82"/>
          <p:cNvCxnSpPr>
            <a:stCxn id="792" idx="2"/>
            <a:endCxn id="789" idx="6"/>
          </p:cNvCxnSpPr>
          <p:nvPr/>
        </p:nvCxnSpPr>
        <p:spPr>
          <a:xfrm rot="10800000">
            <a:off x="5617224" y="1851598"/>
            <a:ext cx="303000" cy="51000"/>
          </a:xfrm>
          <a:prstGeom prst="straightConnector1">
            <a:avLst/>
          </a:prstGeom>
          <a:noFill/>
          <a:ln w="12700" cap="rnd" cmpd="sng">
            <a:solidFill>
              <a:schemeClr val="dk1"/>
            </a:solidFill>
            <a:prstDash val="solid"/>
            <a:miter lim="800000"/>
            <a:headEnd type="none" w="sm" len="sm"/>
            <a:tailEnd type="triangle" w="med" len="med"/>
          </a:ln>
        </p:spPr>
      </p:cxnSp>
      <p:cxnSp>
        <p:nvCxnSpPr>
          <p:cNvPr id="800" name="Google Shape;800;p82"/>
          <p:cNvCxnSpPr>
            <a:stCxn id="792" idx="6"/>
            <a:endCxn id="790" idx="2"/>
          </p:cNvCxnSpPr>
          <p:nvPr/>
        </p:nvCxnSpPr>
        <p:spPr>
          <a:xfrm>
            <a:off x="6198324" y="1902598"/>
            <a:ext cx="457800" cy="51300"/>
          </a:xfrm>
          <a:prstGeom prst="straightConnector1">
            <a:avLst/>
          </a:prstGeom>
          <a:noFill/>
          <a:ln w="12700" cap="rnd" cmpd="sng">
            <a:solidFill>
              <a:schemeClr val="dk1"/>
            </a:solidFill>
            <a:prstDash val="solid"/>
            <a:miter lim="800000"/>
            <a:headEnd type="none" w="sm" len="sm"/>
            <a:tailEnd type="triangle" w="med" len="med"/>
          </a:ln>
        </p:spPr>
      </p:cxnSp>
      <p:cxnSp>
        <p:nvCxnSpPr>
          <p:cNvPr id="801" name="Google Shape;801;p82"/>
          <p:cNvCxnSpPr>
            <a:stCxn id="788" idx="0"/>
            <a:endCxn id="792" idx="4"/>
          </p:cNvCxnSpPr>
          <p:nvPr/>
        </p:nvCxnSpPr>
        <p:spPr>
          <a:xfrm rot="10800000">
            <a:off x="6059327" y="2017029"/>
            <a:ext cx="341700" cy="329700"/>
          </a:xfrm>
          <a:prstGeom prst="straightConnector1">
            <a:avLst/>
          </a:prstGeom>
          <a:noFill/>
          <a:ln w="12700" cap="rnd" cmpd="sng">
            <a:solidFill>
              <a:schemeClr val="dk1"/>
            </a:solidFill>
            <a:prstDash val="solid"/>
            <a:miter lim="800000"/>
            <a:headEnd type="none" w="sm" len="sm"/>
            <a:tailEnd type="triangle" w="med" len="med"/>
          </a:ln>
        </p:spPr>
      </p:cxnSp>
      <p:cxnSp>
        <p:nvCxnSpPr>
          <p:cNvPr id="802" name="Google Shape;802;p82"/>
          <p:cNvCxnSpPr>
            <a:stCxn id="794" idx="7"/>
            <a:endCxn id="788" idx="1"/>
          </p:cNvCxnSpPr>
          <p:nvPr/>
        </p:nvCxnSpPr>
        <p:spPr>
          <a:xfrm>
            <a:off x="5847831" y="2161100"/>
            <a:ext cx="356700" cy="246600"/>
          </a:xfrm>
          <a:prstGeom prst="straightConnector1">
            <a:avLst/>
          </a:prstGeom>
          <a:noFill/>
          <a:ln w="12700" cap="rnd" cmpd="sng">
            <a:solidFill>
              <a:schemeClr val="dk1"/>
            </a:solidFill>
            <a:prstDash val="solid"/>
            <a:miter lim="800000"/>
            <a:headEnd type="none" w="sm" len="sm"/>
            <a:tailEnd type="triangle" w="med" len="med"/>
          </a:ln>
        </p:spPr>
      </p:cxnSp>
      <p:cxnSp>
        <p:nvCxnSpPr>
          <p:cNvPr id="803" name="Google Shape;803;p82"/>
          <p:cNvCxnSpPr>
            <a:stCxn id="796" idx="0"/>
            <a:endCxn id="790" idx="5"/>
          </p:cNvCxnSpPr>
          <p:nvPr/>
        </p:nvCxnSpPr>
        <p:spPr>
          <a:xfrm rot="10800000">
            <a:off x="6806838" y="1998598"/>
            <a:ext cx="137100" cy="56100"/>
          </a:xfrm>
          <a:prstGeom prst="straightConnector1">
            <a:avLst/>
          </a:prstGeom>
          <a:noFill/>
          <a:ln w="12700" cap="rnd" cmpd="sng">
            <a:solidFill>
              <a:schemeClr val="dk1"/>
            </a:solidFill>
            <a:prstDash val="solid"/>
            <a:miter lim="800000"/>
            <a:headEnd type="none" w="sm" len="sm"/>
            <a:tailEnd type="triangle" w="med" len="med"/>
          </a:ln>
        </p:spPr>
      </p:cxnSp>
      <p:cxnSp>
        <p:nvCxnSpPr>
          <p:cNvPr id="804" name="Google Shape;804;p82"/>
          <p:cNvCxnSpPr>
            <a:stCxn id="788" idx="0"/>
            <a:endCxn id="793" idx="4"/>
          </p:cNvCxnSpPr>
          <p:nvPr/>
        </p:nvCxnSpPr>
        <p:spPr>
          <a:xfrm rot="10800000">
            <a:off x="6288827" y="1770729"/>
            <a:ext cx="112200" cy="576000"/>
          </a:xfrm>
          <a:prstGeom prst="straightConnector1">
            <a:avLst/>
          </a:prstGeom>
          <a:noFill/>
          <a:ln w="12700" cap="rnd" cmpd="sng">
            <a:solidFill>
              <a:schemeClr val="dk1"/>
            </a:solidFill>
            <a:prstDash val="solid"/>
            <a:miter lim="800000"/>
            <a:headEnd type="none" w="sm" len="sm"/>
            <a:tailEnd type="triangle" w="med" len="med"/>
          </a:ln>
        </p:spPr>
      </p:cxnSp>
      <p:cxnSp>
        <p:nvCxnSpPr>
          <p:cNvPr id="805" name="Google Shape;805;p82"/>
          <p:cNvCxnSpPr>
            <a:stCxn id="796" idx="0"/>
            <a:endCxn id="797" idx="4"/>
          </p:cNvCxnSpPr>
          <p:nvPr/>
        </p:nvCxnSpPr>
        <p:spPr>
          <a:xfrm rot="10800000">
            <a:off x="6884238" y="1874998"/>
            <a:ext cx="59700" cy="179700"/>
          </a:xfrm>
          <a:prstGeom prst="straightConnector1">
            <a:avLst/>
          </a:prstGeom>
          <a:noFill/>
          <a:ln w="12700" cap="rnd" cmpd="sng">
            <a:solidFill>
              <a:schemeClr val="dk1"/>
            </a:solidFill>
            <a:prstDash val="solid"/>
            <a:miter lim="800000"/>
            <a:headEnd type="none" w="sm" len="sm"/>
            <a:tailEnd type="triangle" w="med" len="med"/>
          </a:ln>
        </p:spPr>
      </p:cxnSp>
      <p:cxnSp>
        <p:nvCxnSpPr>
          <p:cNvPr id="806" name="Google Shape;806;p82"/>
          <p:cNvCxnSpPr>
            <a:stCxn id="795" idx="3"/>
            <a:endCxn id="796" idx="7"/>
          </p:cNvCxnSpPr>
          <p:nvPr/>
        </p:nvCxnSpPr>
        <p:spPr>
          <a:xfrm flipH="1">
            <a:off x="7140809" y="2009185"/>
            <a:ext cx="41400" cy="106500"/>
          </a:xfrm>
          <a:prstGeom prst="straightConnector1">
            <a:avLst/>
          </a:prstGeom>
          <a:noFill/>
          <a:ln w="12700" cap="rnd" cmpd="sng">
            <a:solidFill>
              <a:schemeClr val="dk1"/>
            </a:solidFill>
            <a:prstDash val="solid"/>
            <a:miter lim="800000"/>
            <a:headEnd type="none" w="sm" len="sm"/>
            <a:tailEnd type="triangle" w="med" len="med"/>
          </a:ln>
        </p:spPr>
      </p:cxnSp>
      <p:cxnSp>
        <p:nvCxnSpPr>
          <p:cNvPr id="807" name="Google Shape;807;p82"/>
          <p:cNvCxnSpPr>
            <a:stCxn id="793" idx="7"/>
            <a:endCxn id="791" idx="2"/>
          </p:cNvCxnSpPr>
          <p:nvPr/>
        </p:nvCxnSpPr>
        <p:spPr>
          <a:xfrm rot="10800000" flipH="1">
            <a:off x="6416102" y="1492493"/>
            <a:ext cx="213300" cy="56400"/>
          </a:xfrm>
          <a:prstGeom prst="straightConnector1">
            <a:avLst/>
          </a:prstGeom>
          <a:noFill/>
          <a:ln w="12700" cap="rnd" cmpd="sng">
            <a:solidFill>
              <a:schemeClr val="dk1"/>
            </a:solidFill>
            <a:prstDash val="solid"/>
            <a:miter lim="800000"/>
            <a:headEnd type="none" w="sm" len="sm"/>
            <a:tailEnd type="triangle" w="med" len="med"/>
          </a:ln>
        </p:spPr>
      </p:cxnSp>
      <p:cxnSp>
        <p:nvCxnSpPr>
          <p:cNvPr id="808" name="Google Shape;808;p82"/>
          <p:cNvCxnSpPr>
            <a:stCxn id="797" idx="0"/>
            <a:endCxn id="791" idx="4"/>
          </p:cNvCxnSpPr>
          <p:nvPr/>
        </p:nvCxnSpPr>
        <p:spPr>
          <a:xfrm rot="10800000">
            <a:off x="6741962" y="1581020"/>
            <a:ext cx="142200" cy="108000"/>
          </a:xfrm>
          <a:prstGeom prst="straightConnector1">
            <a:avLst/>
          </a:prstGeom>
          <a:noFill/>
          <a:ln w="12700" cap="rnd" cmpd="sng">
            <a:solidFill>
              <a:schemeClr val="dk1"/>
            </a:solidFill>
            <a:prstDash val="solid"/>
            <a:miter lim="800000"/>
            <a:headEnd type="none" w="sm" len="sm"/>
            <a:tailEnd type="triangle" w="med" len="med"/>
          </a:ln>
        </p:spPr>
      </p:cxnSp>
      <p:cxnSp>
        <p:nvCxnSpPr>
          <p:cNvPr id="809" name="Google Shape;809;p82"/>
          <p:cNvCxnSpPr>
            <a:stCxn id="788" idx="0"/>
            <a:endCxn id="796" idx="2"/>
          </p:cNvCxnSpPr>
          <p:nvPr/>
        </p:nvCxnSpPr>
        <p:spPr>
          <a:xfrm rot="10800000" flipH="1">
            <a:off x="6401027" y="2262429"/>
            <a:ext cx="264600" cy="84300"/>
          </a:xfrm>
          <a:prstGeom prst="straightConnector1">
            <a:avLst/>
          </a:prstGeom>
          <a:noFill/>
          <a:ln w="12700" cap="rnd" cmpd="sng">
            <a:solidFill>
              <a:schemeClr val="dk1"/>
            </a:solidFill>
            <a:prstDash val="solid"/>
            <a:miter lim="800000"/>
            <a:headEnd type="none" w="sm" len="sm"/>
            <a:tailEnd type="triangle" w="med" len="med"/>
          </a:ln>
        </p:spPr>
      </p:cxnSp>
      <p:pic>
        <p:nvPicPr>
          <p:cNvPr id="810" name="Google Shape;810;p82"/>
          <p:cNvPicPr preferRelativeResize="0"/>
          <p:nvPr/>
        </p:nvPicPr>
        <p:blipFill rotWithShape="1">
          <a:blip r:embed="rId3">
            <a:alphaModFix/>
          </a:blip>
          <a:srcRect/>
          <a:stretch/>
        </p:blipFill>
        <p:spPr>
          <a:xfrm>
            <a:off x="1071054" y="1492544"/>
            <a:ext cx="2471001" cy="122199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83"/>
          <p:cNvSpPr txBox="1">
            <a:spLocks noGrp="1"/>
          </p:cNvSpPr>
          <p:nvPr>
            <p:ph type="title"/>
          </p:nvPr>
        </p:nvSpPr>
        <p:spPr>
          <a:xfrm>
            <a:off x="247999" y="274379"/>
            <a:ext cx="72009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Search and Reuse</a:t>
            </a:r>
            <a:endParaRPr/>
          </a:p>
        </p:txBody>
      </p:sp>
      <p:sp>
        <p:nvSpPr>
          <p:cNvPr id="816" name="Google Shape;816;p83"/>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fld id="{00000000-1234-1234-1234-123412341234}" type="slidenum">
              <a:rPr lang="en"/>
              <a:t>52</a:t>
            </a:fld>
            <a:endParaRPr/>
          </a:p>
        </p:txBody>
      </p:sp>
      <p:sp>
        <p:nvSpPr>
          <p:cNvPr id="817" name="Google Shape;817;p83"/>
          <p:cNvSpPr txBox="1"/>
          <p:nvPr/>
        </p:nvSpPr>
        <p:spPr>
          <a:xfrm>
            <a:off x="630749" y="4363803"/>
            <a:ext cx="73965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chemeClr val="dk1"/>
                </a:solidFill>
                <a:latin typeface="Arial"/>
                <a:ea typeface="Arial"/>
                <a:cs typeface="Arial"/>
                <a:sym typeface="Arial"/>
              </a:rPr>
              <a:t>Great int</a:t>
            </a:r>
            <a:r>
              <a:rPr lang="en" sz="2100" b="1">
                <a:solidFill>
                  <a:schemeClr val="dk1"/>
                </a:solidFill>
              </a:rPr>
              <a:t>ra</a:t>
            </a:r>
            <a:r>
              <a:rPr lang="en" sz="2100">
                <a:solidFill>
                  <a:schemeClr val="dk1"/>
                </a:solidFill>
                <a:latin typeface="Arial"/>
                <a:ea typeface="Arial"/>
                <a:cs typeface="Arial"/>
                <a:sym typeface="Arial"/>
              </a:rPr>
              <a:t>net search prevents silos from ever being created!</a:t>
            </a:r>
            <a:endParaRPr sz="1100"/>
          </a:p>
        </p:txBody>
      </p:sp>
      <p:pic>
        <p:nvPicPr>
          <p:cNvPr id="818" name="Google Shape;818;p83"/>
          <p:cNvPicPr preferRelativeResize="0"/>
          <p:nvPr/>
        </p:nvPicPr>
        <p:blipFill>
          <a:blip r:embed="rId3">
            <a:alphaModFix/>
          </a:blip>
          <a:stretch>
            <a:fillRect/>
          </a:stretch>
        </p:blipFill>
        <p:spPr>
          <a:xfrm>
            <a:off x="456075" y="938648"/>
            <a:ext cx="3108401" cy="3108401"/>
          </a:xfrm>
          <a:prstGeom prst="rect">
            <a:avLst/>
          </a:prstGeom>
          <a:noFill/>
          <a:ln>
            <a:noFill/>
          </a:ln>
        </p:spPr>
      </p:pic>
      <p:sp>
        <p:nvSpPr>
          <p:cNvPr id="819" name="Google Shape;819;p83"/>
          <p:cNvSpPr txBox="1"/>
          <p:nvPr/>
        </p:nvSpPr>
        <p:spPr>
          <a:xfrm>
            <a:off x="3890825" y="1276025"/>
            <a:ext cx="4868400" cy="21240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chemeClr val="dk2"/>
              </a:buClr>
              <a:buSzPts val="1800"/>
              <a:buAutoNum type="arabicPeriod"/>
            </a:pPr>
            <a:r>
              <a:rPr lang="en" sz="1800">
                <a:solidFill>
                  <a:schemeClr val="dk2"/>
                </a:solidFill>
              </a:rPr>
              <a:t>You can’t reuse what you can’t find</a:t>
            </a:r>
            <a:endParaRPr sz="1800">
              <a:solidFill>
                <a:schemeClr val="dk2"/>
              </a:solidFill>
            </a:endParaRPr>
          </a:p>
          <a:p>
            <a:pPr marL="457200" lvl="0" indent="-342900" algn="l" rtl="0">
              <a:lnSpc>
                <a:spcPct val="150000"/>
              </a:lnSpc>
              <a:spcBef>
                <a:spcPts val="0"/>
              </a:spcBef>
              <a:spcAft>
                <a:spcPts val="0"/>
              </a:spcAft>
              <a:buClr>
                <a:schemeClr val="dk2"/>
              </a:buClr>
              <a:buSzPts val="1800"/>
              <a:buAutoNum type="arabicPeriod"/>
            </a:pPr>
            <a:r>
              <a:rPr lang="en" sz="1800">
                <a:solidFill>
                  <a:schemeClr val="dk2"/>
                </a:solidFill>
              </a:rPr>
              <a:t>If you can’t find it, you will duplicate it… in a new silo</a:t>
            </a:r>
            <a:endParaRPr sz="1800">
              <a:solidFill>
                <a:schemeClr val="dk2"/>
              </a:solidFill>
            </a:endParaRPr>
          </a:p>
          <a:p>
            <a:pPr marL="457200" lvl="0" indent="-342900" algn="l" rtl="0">
              <a:lnSpc>
                <a:spcPct val="150000"/>
              </a:lnSpc>
              <a:spcBef>
                <a:spcPts val="0"/>
              </a:spcBef>
              <a:spcAft>
                <a:spcPts val="0"/>
              </a:spcAft>
              <a:buClr>
                <a:schemeClr val="dk2"/>
              </a:buClr>
              <a:buSzPts val="1800"/>
              <a:buAutoNum type="arabicPeriod"/>
            </a:pPr>
            <a:r>
              <a:rPr lang="en" sz="1800">
                <a:solidFill>
                  <a:schemeClr val="dk2"/>
                </a:solidFill>
              </a:rPr>
              <a:t>If you duplicate it, you will defend your silo</a:t>
            </a:r>
            <a:endParaRPr sz="1800">
              <a:solidFill>
                <a:schemeClr val="dk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84"/>
          <p:cNvSpPr txBox="1">
            <a:spLocks noGrp="1"/>
          </p:cNvSpPr>
          <p:nvPr>
            <p:ph type="title"/>
          </p:nvPr>
        </p:nvSpPr>
        <p:spPr>
          <a:xfrm>
            <a:off x="342899" y="416729"/>
            <a:ext cx="72009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Search Causal Loop Diagram</a:t>
            </a:r>
            <a:endParaRPr/>
          </a:p>
        </p:txBody>
      </p:sp>
      <p:pic>
        <p:nvPicPr>
          <p:cNvPr id="825" name="Google Shape;825;p84"/>
          <p:cNvPicPr preferRelativeResize="0"/>
          <p:nvPr/>
        </p:nvPicPr>
        <p:blipFill rotWithShape="1">
          <a:blip r:embed="rId3">
            <a:alphaModFix/>
          </a:blip>
          <a:srcRect/>
          <a:stretch/>
        </p:blipFill>
        <p:spPr>
          <a:xfrm>
            <a:off x="1827262" y="1108950"/>
            <a:ext cx="5379650" cy="357208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85"/>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accent6"/>
              </a:buClr>
              <a:buSzPct val="85714"/>
              <a:buFont typeface="Arial"/>
              <a:buNone/>
            </a:pPr>
            <a:r>
              <a:rPr lang="en" b="1"/>
              <a:t>Connected Data Strategy</a:t>
            </a:r>
            <a:endParaRPr/>
          </a:p>
        </p:txBody>
      </p:sp>
      <p:sp>
        <p:nvSpPr>
          <p:cNvPr id="831" name="Google Shape;831;p85"/>
          <p:cNvSpPr txBox="1">
            <a:spLocks noGrp="1"/>
          </p:cNvSpPr>
          <p:nvPr>
            <p:ph type="body" idx="1"/>
          </p:nvPr>
        </p:nvSpPr>
        <p:spPr>
          <a:xfrm>
            <a:off x="819809" y="1069749"/>
            <a:ext cx="7075200" cy="1011300"/>
          </a:xfrm>
          <a:prstGeom prst="rect">
            <a:avLst/>
          </a:prstGeom>
          <a:solidFill>
            <a:schemeClr val="lt2"/>
          </a:solidFill>
          <a:ln>
            <a:noFill/>
          </a:ln>
        </p:spPr>
        <p:txBody>
          <a:bodyPr spcFirstLastPara="1" wrap="square" lIns="171450" tIns="89150" rIns="171450" bIns="89150" anchor="t" anchorCtr="0">
            <a:spAutoFit/>
          </a:bodyPr>
          <a:lstStyle/>
          <a:p>
            <a:pPr marL="0" lvl="0" indent="0" algn="l" rtl="0">
              <a:lnSpc>
                <a:spcPct val="100000"/>
              </a:lnSpc>
              <a:spcBef>
                <a:spcPts val="0"/>
              </a:spcBef>
              <a:spcAft>
                <a:spcPts val="1200"/>
              </a:spcAft>
              <a:buClr>
                <a:schemeClr val="dk1"/>
              </a:buClr>
              <a:buSzPts val="1800"/>
              <a:buNone/>
            </a:pPr>
            <a:r>
              <a:rPr lang="en" sz="1800" b="1"/>
              <a:t>Connected Data Strategy: </a:t>
            </a:r>
            <a:r>
              <a:rPr lang="en" sz="1800" i="1">
                <a:solidFill>
                  <a:srgbClr val="2D2D2D"/>
                </a:solidFill>
              </a:rPr>
              <a:t>An </a:t>
            </a:r>
            <a:r>
              <a:rPr lang="en" sz="1800" b="1" i="1">
                <a:solidFill>
                  <a:srgbClr val="2D2D2D"/>
                </a:solidFill>
              </a:rPr>
              <a:t>Enterprise Data Strategy </a:t>
            </a:r>
            <a:r>
              <a:rPr lang="en" sz="1800" i="1">
                <a:solidFill>
                  <a:srgbClr val="2D2D2D"/>
                </a:solidFill>
              </a:rPr>
              <a:t>pattern that brings </a:t>
            </a:r>
            <a:r>
              <a:rPr lang="en" sz="1800" b="1" i="1">
                <a:solidFill>
                  <a:srgbClr val="2D2D2D"/>
                </a:solidFill>
              </a:rPr>
              <a:t>focus</a:t>
            </a:r>
            <a:r>
              <a:rPr lang="en" sz="1800" i="1">
                <a:solidFill>
                  <a:srgbClr val="2D2D2D"/>
                </a:solidFill>
              </a:rPr>
              <a:t> to the business </a:t>
            </a:r>
            <a:r>
              <a:rPr lang="en" sz="1800" b="1" i="1">
                <a:solidFill>
                  <a:srgbClr val="2D2D2D"/>
                </a:solidFill>
              </a:rPr>
              <a:t>value</a:t>
            </a:r>
            <a:r>
              <a:rPr lang="en" sz="1800" i="1">
                <a:solidFill>
                  <a:srgbClr val="2D2D2D"/>
                </a:solidFill>
              </a:rPr>
              <a:t> of connecting disparate silos of data.</a:t>
            </a:r>
            <a:endParaRPr/>
          </a:p>
        </p:txBody>
      </p:sp>
      <p:grpSp>
        <p:nvGrpSpPr>
          <p:cNvPr id="832" name="Google Shape;832;p85"/>
          <p:cNvGrpSpPr/>
          <p:nvPr/>
        </p:nvGrpSpPr>
        <p:grpSpPr>
          <a:xfrm>
            <a:off x="5263077" y="2263091"/>
            <a:ext cx="1457295" cy="1043490"/>
            <a:chOff x="3505200" y="4267200"/>
            <a:chExt cx="1676400" cy="1600200"/>
          </a:xfrm>
        </p:grpSpPr>
        <p:sp>
          <p:nvSpPr>
            <p:cNvPr id="833" name="Google Shape;833;p85"/>
            <p:cNvSpPr/>
            <p:nvPr/>
          </p:nvSpPr>
          <p:spPr>
            <a:xfrm>
              <a:off x="4191000" y="4267200"/>
              <a:ext cx="228600" cy="2286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34" name="Google Shape;834;p85"/>
            <p:cNvSpPr/>
            <p:nvPr/>
          </p:nvSpPr>
          <p:spPr>
            <a:xfrm>
              <a:off x="3886200" y="4724400"/>
              <a:ext cx="228600" cy="228600"/>
            </a:xfrm>
            <a:prstGeom prst="ellipse">
              <a:avLst/>
            </a:prstGeom>
            <a:solidFill>
              <a:srgbClr val="996633"/>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35" name="Google Shape;835;p85"/>
            <p:cNvSpPr/>
            <p:nvPr/>
          </p:nvSpPr>
          <p:spPr>
            <a:xfrm>
              <a:off x="4191000" y="5105400"/>
              <a:ext cx="228600" cy="228600"/>
            </a:xfrm>
            <a:prstGeom prst="ellipse">
              <a:avLst/>
            </a:prstGeom>
            <a:solidFill>
              <a:srgbClr val="7030A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36" name="Google Shape;836;p85"/>
            <p:cNvSpPr/>
            <p:nvPr/>
          </p:nvSpPr>
          <p:spPr>
            <a:xfrm>
              <a:off x="4724400" y="4495800"/>
              <a:ext cx="228600" cy="228600"/>
            </a:xfrm>
            <a:prstGeom prst="ellipse">
              <a:avLst/>
            </a:prstGeom>
            <a:solidFill>
              <a:schemeClr val="accent6"/>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37" name="Google Shape;837;p85"/>
            <p:cNvSpPr/>
            <p:nvPr/>
          </p:nvSpPr>
          <p:spPr>
            <a:xfrm>
              <a:off x="4648200" y="4953000"/>
              <a:ext cx="228600" cy="228600"/>
            </a:xfrm>
            <a:prstGeom prst="ellipse">
              <a:avLst/>
            </a:prstGeom>
            <a:solidFill>
              <a:srgbClr val="FFFF0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38" name="Google Shape;838;p85"/>
            <p:cNvSpPr/>
            <p:nvPr/>
          </p:nvSpPr>
          <p:spPr>
            <a:xfrm>
              <a:off x="3581400" y="5257800"/>
              <a:ext cx="228600" cy="228600"/>
            </a:xfrm>
            <a:prstGeom prst="ellipse">
              <a:avLst/>
            </a:prstGeom>
            <a:solidFill>
              <a:srgbClr val="92D05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39" name="Google Shape;839;p85"/>
            <p:cNvSpPr/>
            <p:nvPr/>
          </p:nvSpPr>
          <p:spPr>
            <a:xfrm>
              <a:off x="4419600" y="5486400"/>
              <a:ext cx="228600" cy="228600"/>
            </a:xfrm>
            <a:prstGeom prst="ellipse">
              <a:avLst/>
            </a:prstGeom>
            <a:solidFill>
              <a:srgbClr val="0070C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40" name="Google Shape;840;p85"/>
            <p:cNvSpPr/>
            <p:nvPr/>
          </p:nvSpPr>
          <p:spPr>
            <a:xfrm>
              <a:off x="3505200" y="4572000"/>
              <a:ext cx="228600" cy="228600"/>
            </a:xfrm>
            <a:prstGeom prst="ellipse">
              <a:avLst/>
            </a:prstGeom>
            <a:solidFill>
              <a:srgbClr val="A5A5A5"/>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41" name="Google Shape;841;p85"/>
            <p:cNvSpPr/>
            <p:nvPr/>
          </p:nvSpPr>
          <p:spPr>
            <a:xfrm>
              <a:off x="4953000" y="5334000"/>
              <a:ext cx="228600" cy="228600"/>
            </a:xfrm>
            <a:prstGeom prst="ellipse">
              <a:avLst/>
            </a:prstGeom>
            <a:solidFill>
              <a:srgbClr val="00B05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cxnSp>
          <p:nvCxnSpPr>
            <p:cNvPr id="842" name="Google Shape;842;p85"/>
            <p:cNvCxnSpPr>
              <a:stCxn id="840" idx="7"/>
              <a:endCxn id="833" idx="2"/>
            </p:cNvCxnSpPr>
            <p:nvPr/>
          </p:nvCxnSpPr>
          <p:spPr>
            <a:xfrm rot="10800000" flipH="1">
              <a:off x="3700322" y="4381378"/>
              <a:ext cx="490800" cy="224100"/>
            </a:xfrm>
            <a:prstGeom prst="straightConnector1">
              <a:avLst/>
            </a:prstGeom>
            <a:noFill/>
            <a:ln w="9525" cap="flat" cmpd="sng">
              <a:solidFill>
                <a:schemeClr val="dk1"/>
              </a:solidFill>
              <a:prstDash val="solid"/>
              <a:miter lim="800000"/>
              <a:headEnd type="none" w="sm" len="sm"/>
              <a:tailEnd type="triangle" w="med" len="med"/>
            </a:ln>
          </p:spPr>
        </p:cxnSp>
        <p:cxnSp>
          <p:nvCxnSpPr>
            <p:cNvPr id="843" name="Google Shape;843;p85"/>
            <p:cNvCxnSpPr>
              <a:stCxn id="833" idx="6"/>
              <a:endCxn id="836" idx="2"/>
            </p:cNvCxnSpPr>
            <p:nvPr/>
          </p:nvCxnSpPr>
          <p:spPr>
            <a:xfrm>
              <a:off x="4419600" y="4381500"/>
              <a:ext cx="304800" cy="228600"/>
            </a:xfrm>
            <a:prstGeom prst="straightConnector1">
              <a:avLst/>
            </a:prstGeom>
            <a:noFill/>
            <a:ln w="9525" cap="flat" cmpd="sng">
              <a:solidFill>
                <a:schemeClr val="dk1"/>
              </a:solidFill>
              <a:prstDash val="solid"/>
              <a:miter lim="800000"/>
              <a:headEnd type="none" w="sm" len="sm"/>
              <a:tailEnd type="triangle" w="med" len="med"/>
            </a:ln>
          </p:spPr>
        </p:cxnSp>
        <p:cxnSp>
          <p:nvCxnSpPr>
            <p:cNvPr id="844" name="Google Shape;844;p85"/>
            <p:cNvCxnSpPr>
              <a:stCxn id="836" idx="3"/>
              <a:endCxn id="837" idx="0"/>
            </p:cNvCxnSpPr>
            <p:nvPr/>
          </p:nvCxnSpPr>
          <p:spPr>
            <a:xfrm>
              <a:off x="4757878" y="4690922"/>
              <a:ext cx="4500" cy="262200"/>
            </a:xfrm>
            <a:prstGeom prst="straightConnector1">
              <a:avLst/>
            </a:prstGeom>
            <a:noFill/>
            <a:ln w="9525" cap="flat" cmpd="sng">
              <a:solidFill>
                <a:schemeClr val="dk1"/>
              </a:solidFill>
              <a:prstDash val="solid"/>
              <a:miter lim="800000"/>
              <a:headEnd type="none" w="sm" len="sm"/>
              <a:tailEnd type="triangle" w="med" len="med"/>
            </a:ln>
          </p:spPr>
        </p:cxnSp>
        <p:cxnSp>
          <p:nvCxnSpPr>
            <p:cNvPr id="845" name="Google Shape;845;p85"/>
            <p:cNvCxnSpPr>
              <a:stCxn id="837" idx="5"/>
              <a:endCxn id="841" idx="1"/>
            </p:cNvCxnSpPr>
            <p:nvPr/>
          </p:nvCxnSpPr>
          <p:spPr>
            <a:xfrm>
              <a:off x="4843322" y="5148122"/>
              <a:ext cx="143100" cy="219300"/>
            </a:xfrm>
            <a:prstGeom prst="straightConnector1">
              <a:avLst/>
            </a:prstGeom>
            <a:noFill/>
            <a:ln w="9525" cap="flat" cmpd="sng">
              <a:solidFill>
                <a:schemeClr val="dk1"/>
              </a:solidFill>
              <a:prstDash val="solid"/>
              <a:miter lim="800000"/>
              <a:headEnd type="none" w="sm" len="sm"/>
              <a:tailEnd type="triangle" w="med" len="med"/>
            </a:ln>
          </p:spPr>
        </p:cxnSp>
        <p:cxnSp>
          <p:nvCxnSpPr>
            <p:cNvPr id="846" name="Google Shape;846;p85"/>
            <p:cNvCxnSpPr>
              <a:stCxn id="841" idx="2"/>
              <a:endCxn id="839" idx="6"/>
            </p:cNvCxnSpPr>
            <p:nvPr/>
          </p:nvCxnSpPr>
          <p:spPr>
            <a:xfrm flipH="1">
              <a:off x="4648200" y="5448300"/>
              <a:ext cx="304800" cy="152400"/>
            </a:xfrm>
            <a:prstGeom prst="straightConnector1">
              <a:avLst/>
            </a:prstGeom>
            <a:noFill/>
            <a:ln w="9525" cap="flat" cmpd="sng">
              <a:solidFill>
                <a:schemeClr val="dk1"/>
              </a:solidFill>
              <a:prstDash val="solid"/>
              <a:miter lim="800000"/>
              <a:headEnd type="none" w="sm" len="sm"/>
              <a:tailEnd type="triangle" w="med" len="med"/>
            </a:ln>
          </p:spPr>
        </p:cxnSp>
        <p:cxnSp>
          <p:nvCxnSpPr>
            <p:cNvPr id="847" name="Google Shape;847;p85"/>
            <p:cNvCxnSpPr>
              <a:endCxn id="835" idx="5"/>
            </p:cNvCxnSpPr>
            <p:nvPr/>
          </p:nvCxnSpPr>
          <p:spPr>
            <a:xfrm rot="10800000">
              <a:off x="4386122" y="5300522"/>
              <a:ext cx="105000" cy="219300"/>
            </a:xfrm>
            <a:prstGeom prst="straightConnector1">
              <a:avLst/>
            </a:prstGeom>
            <a:noFill/>
            <a:ln w="9525" cap="flat" cmpd="sng">
              <a:solidFill>
                <a:schemeClr val="dk1"/>
              </a:solidFill>
              <a:prstDash val="solid"/>
              <a:miter lim="800000"/>
              <a:headEnd type="none" w="sm" len="sm"/>
              <a:tailEnd type="triangle" w="med" len="med"/>
            </a:ln>
          </p:spPr>
        </p:cxnSp>
        <p:cxnSp>
          <p:nvCxnSpPr>
            <p:cNvPr id="848" name="Google Shape;848;p85"/>
            <p:cNvCxnSpPr>
              <a:stCxn id="835" idx="1"/>
              <a:endCxn id="834" idx="5"/>
            </p:cNvCxnSpPr>
            <p:nvPr/>
          </p:nvCxnSpPr>
          <p:spPr>
            <a:xfrm rot="10800000">
              <a:off x="4081378" y="4919578"/>
              <a:ext cx="143100" cy="219300"/>
            </a:xfrm>
            <a:prstGeom prst="straightConnector1">
              <a:avLst/>
            </a:prstGeom>
            <a:noFill/>
            <a:ln w="9525" cap="flat" cmpd="sng">
              <a:solidFill>
                <a:schemeClr val="dk1"/>
              </a:solidFill>
              <a:prstDash val="solid"/>
              <a:miter lim="800000"/>
              <a:headEnd type="none" w="sm" len="sm"/>
              <a:tailEnd type="triangle" w="med" len="med"/>
            </a:ln>
          </p:spPr>
        </p:cxnSp>
        <p:cxnSp>
          <p:nvCxnSpPr>
            <p:cNvPr id="849" name="Google Shape;849;p85"/>
            <p:cNvCxnSpPr>
              <a:stCxn id="834" idx="3"/>
              <a:endCxn id="838" idx="7"/>
            </p:cNvCxnSpPr>
            <p:nvPr/>
          </p:nvCxnSpPr>
          <p:spPr>
            <a:xfrm flipH="1">
              <a:off x="3776578" y="4919522"/>
              <a:ext cx="143100" cy="371700"/>
            </a:xfrm>
            <a:prstGeom prst="straightConnector1">
              <a:avLst/>
            </a:prstGeom>
            <a:noFill/>
            <a:ln w="9525" cap="flat" cmpd="sng">
              <a:solidFill>
                <a:schemeClr val="dk1"/>
              </a:solidFill>
              <a:prstDash val="solid"/>
              <a:miter lim="800000"/>
              <a:headEnd type="none" w="sm" len="sm"/>
              <a:tailEnd type="triangle" w="med" len="med"/>
            </a:ln>
          </p:spPr>
        </p:cxnSp>
        <p:cxnSp>
          <p:nvCxnSpPr>
            <p:cNvPr id="850" name="Google Shape;850;p85"/>
            <p:cNvCxnSpPr>
              <a:stCxn id="840" idx="4"/>
              <a:endCxn id="838" idx="1"/>
            </p:cNvCxnSpPr>
            <p:nvPr/>
          </p:nvCxnSpPr>
          <p:spPr>
            <a:xfrm flipH="1">
              <a:off x="3615000" y="4800600"/>
              <a:ext cx="4500" cy="490800"/>
            </a:xfrm>
            <a:prstGeom prst="straightConnector1">
              <a:avLst/>
            </a:prstGeom>
            <a:noFill/>
            <a:ln w="9525" cap="flat" cmpd="sng">
              <a:solidFill>
                <a:schemeClr val="dk1"/>
              </a:solidFill>
              <a:prstDash val="solid"/>
              <a:miter lim="800000"/>
              <a:headEnd type="none" w="sm" len="sm"/>
              <a:tailEnd type="triangle" w="med" len="med"/>
            </a:ln>
          </p:spPr>
        </p:cxnSp>
        <p:cxnSp>
          <p:nvCxnSpPr>
            <p:cNvPr id="851" name="Google Shape;851;p85"/>
            <p:cNvCxnSpPr>
              <a:stCxn id="835" idx="7"/>
              <a:endCxn id="833" idx="4"/>
            </p:cNvCxnSpPr>
            <p:nvPr/>
          </p:nvCxnSpPr>
          <p:spPr>
            <a:xfrm rot="10800000">
              <a:off x="4305422" y="4495678"/>
              <a:ext cx="80700" cy="643200"/>
            </a:xfrm>
            <a:prstGeom prst="straightConnector1">
              <a:avLst/>
            </a:prstGeom>
            <a:noFill/>
            <a:ln w="9525" cap="flat" cmpd="sng">
              <a:solidFill>
                <a:schemeClr val="dk1"/>
              </a:solidFill>
              <a:prstDash val="solid"/>
              <a:miter lim="800000"/>
              <a:headEnd type="none" w="sm" len="sm"/>
              <a:tailEnd type="triangle" w="med" len="med"/>
            </a:ln>
          </p:spPr>
        </p:cxnSp>
        <p:cxnSp>
          <p:nvCxnSpPr>
            <p:cNvPr id="852" name="Google Shape;852;p85"/>
            <p:cNvCxnSpPr>
              <a:stCxn id="835" idx="3"/>
              <a:endCxn id="838" idx="6"/>
            </p:cNvCxnSpPr>
            <p:nvPr/>
          </p:nvCxnSpPr>
          <p:spPr>
            <a:xfrm flipH="1">
              <a:off x="3809878" y="5300522"/>
              <a:ext cx="414600" cy="71700"/>
            </a:xfrm>
            <a:prstGeom prst="straightConnector1">
              <a:avLst/>
            </a:prstGeom>
            <a:noFill/>
            <a:ln w="9525" cap="flat" cmpd="sng">
              <a:solidFill>
                <a:schemeClr val="dk1"/>
              </a:solidFill>
              <a:prstDash val="solid"/>
              <a:miter lim="800000"/>
              <a:headEnd type="none" w="sm" len="sm"/>
              <a:tailEnd type="triangle" w="med" len="med"/>
            </a:ln>
          </p:spPr>
        </p:cxnSp>
        <p:sp>
          <p:nvSpPr>
            <p:cNvPr id="853" name="Google Shape;853;p85"/>
            <p:cNvSpPr/>
            <p:nvPr/>
          </p:nvSpPr>
          <p:spPr>
            <a:xfrm>
              <a:off x="3962400" y="5638800"/>
              <a:ext cx="228600" cy="228600"/>
            </a:xfrm>
            <a:prstGeom prst="ellipse">
              <a:avLst/>
            </a:prstGeom>
            <a:solidFill>
              <a:srgbClr val="336699"/>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cxnSp>
          <p:nvCxnSpPr>
            <p:cNvPr id="854" name="Google Shape;854;p85"/>
            <p:cNvCxnSpPr>
              <a:stCxn id="853" idx="7"/>
              <a:endCxn id="835" idx="4"/>
            </p:cNvCxnSpPr>
            <p:nvPr/>
          </p:nvCxnSpPr>
          <p:spPr>
            <a:xfrm rot="10800000" flipH="1">
              <a:off x="4157522" y="5333878"/>
              <a:ext cx="147900" cy="338400"/>
            </a:xfrm>
            <a:prstGeom prst="straightConnector1">
              <a:avLst/>
            </a:prstGeom>
            <a:noFill/>
            <a:ln w="9525" cap="flat" cmpd="sng">
              <a:solidFill>
                <a:schemeClr val="dk1"/>
              </a:solidFill>
              <a:prstDash val="solid"/>
              <a:miter lim="800000"/>
              <a:headEnd type="none" w="sm" len="sm"/>
              <a:tailEnd type="triangle" w="med" len="med"/>
            </a:ln>
          </p:spPr>
        </p:cxnSp>
      </p:grpSp>
      <p:sp>
        <p:nvSpPr>
          <p:cNvPr id="855" name="Google Shape;855;p85"/>
          <p:cNvSpPr txBox="1"/>
          <p:nvPr/>
        </p:nvSpPr>
        <p:spPr>
          <a:xfrm>
            <a:off x="5693998" y="3638975"/>
            <a:ext cx="969300" cy="423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a:solidFill>
                  <a:srgbClr val="55565A"/>
                </a:solidFill>
                <a:latin typeface="Arial"/>
                <a:ea typeface="Arial"/>
                <a:cs typeface="Arial"/>
                <a:sym typeface="Arial"/>
              </a:rPr>
              <a:t>$$$$</a:t>
            </a:r>
            <a:endParaRPr sz="1100"/>
          </a:p>
        </p:txBody>
      </p:sp>
      <p:grpSp>
        <p:nvGrpSpPr>
          <p:cNvPr id="856" name="Google Shape;856;p85"/>
          <p:cNvGrpSpPr/>
          <p:nvPr/>
        </p:nvGrpSpPr>
        <p:grpSpPr>
          <a:xfrm>
            <a:off x="1645247" y="2362738"/>
            <a:ext cx="1457274" cy="1043675"/>
            <a:chOff x="2624424" y="2551628"/>
            <a:chExt cx="1943032" cy="1391567"/>
          </a:xfrm>
        </p:grpSpPr>
        <p:sp>
          <p:nvSpPr>
            <p:cNvPr id="857" name="Google Shape;857;p85"/>
            <p:cNvSpPr/>
            <p:nvPr/>
          </p:nvSpPr>
          <p:spPr>
            <a:xfrm>
              <a:off x="3419329" y="2551628"/>
              <a:ext cx="264900" cy="198900"/>
            </a:xfrm>
            <a:prstGeom prst="ellipse">
              <a:avLst/>
            </a:prstGeom>
            <a:solidFill>
              <a:srgbClr val="FF000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58" name="Google Shape;858;p85"/>
            <p:cNvSpPr/>
            <p:nvPr/>
          </p:nvSpPr>
          <p:spPr>
            <a:xfrm>
              <a:off x="3066038" y="2949184"/>
              <a:ext cx="264900" cy="198900"/>
            </a:xfrm>
            <a:prstGeom prst="ellipse">
              <a:avLst/>
            </a:prstGeom>
            <a:solidFill>
              <a:srgbClr val="996633"/>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59" name="Google Shape;859;p85"/>
            <p:cNvSpPr/>
            <p:nvPr/>
          </p:nvSpPr>
          <p:spPr>
            <a:xfrm>
              <a:off x="3419329" y="3280480"/>
              <a:ext cx="264900" cy="198900"/>
            </a:xfrm>
            <a:prstGeom prst="ellipse">
              <a:avLst/>
            </a:prstGeom>
            <a:solidFill>
              <a:srgbClr val="7030A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60" name="Google Shape;860;p85"/>
            <p:cNvSpPr/>
            <p:nvPr/>
          </p:nvSpPr>
          <p:spPr>
            <a:xfrm>
              <a:off x="4037588" y="2750406"/>
              <a:ext cx="264900" cy="198900"/>
            </a:xfrm>
            <a:prstGeom prst="ellipse">
              <a:avLst/>
            </a:prstGeom>
            <a:solidFill>
              <a:schemeClr val="accent6"/>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61" name="Google Shape;861;p85"/>
            <p:cNvSpPr/>
            <p:nvPr/>
          </p:nvSpPr>
          <p:spPr>
            <a:xfrm>
              <a:off x="3949265" y="3147962"/>
              <a:ext cx="264900" cy="198900"/>
            </a:xfrm>
            <a:prstGeom prst="ellipse">
              <a:avLst/>
            </a:prstGeom>
            <a:solidFill>
              <a:srgbClr val="FFFF0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62" name="Google Shape;862;p85"/>
            <p:cNvSpPr/>
            <p:nvPr/>
          </p:nvSpPr>
          <p:spPr>
            <a:xfrm>
              <a:off x="2712747" y="3412999"/>
              <a:ext cx="264900" cy="198900"/>
            </a:xfrm>
            <a:prstGeom prst="ellipse">
              <a:avLst/>
            </a:prstGeom>
            <a:solidFill>
              <a:srgbClr val="92D05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63" name="Google Shape;863;p85"/>
            <p:cNvSpPr/>
            <p:nvPr/>
          </p:nvSpPr>
          <p:spPr>
            <a:xfrm>
              <a:off x="3684297" y="3611777"/>
              <a:ext cx="264900" cy="198900"/>
            </a:xfrm>
            <a:prstGeom prst="ellipse">
              <a:avLst/>
            </a:prstGeom>
            <a:solidFill>
              <a:srgbClr val="0070C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64" name="Google Shape;864;p85"/>
            <p:cNvSpPr/>
            <p:nvPr/>
          </p:nvSpPr>
          <p:spPr>
            <a:xfrm>
              <a:off x="2624424" y="2816665"/>
              <a:ext cx="264900" cy="198900"/>
            </a:xfrm>
            <a:prstGeom prst="ellipse">
              <a:avLst/>
            </a:prstGeom>
            <a:solidFill>
              <a:srgbClr val="A5A5A5"/>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65" name="Google Shape;865;p85"/>
            <p:cNvSpPr/>
            <p:nvPr/>
          </p:nvSpPr>
          <p:spPr>
            <a:xfrm>
              <a:off x="4302556" y="3479258"/>
              <a:ext cx="264900" cy="198900"/>
            </a:xfrm>
            <a:prstGeom prst="ellipse">
              <a:avLst/>
            </a:prstGeom>
            <a:solidFill>
              <a:srgbClr val="00B050"/>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sp>
          <p:nvSpPr>
            <p:cNvPr id="866" name="Google Shape;866;p85"/>
            <p:cNvSpPr/>
            <p:nvPr/>
          </p:nvSpPr>
          <p:spPr>
            <a:xfrm>
              <a:off x="3154360" y="3744295"/>
              <a:ext cx="264900" cy="198900"/>
            </a:xfrm>
            <a:prstGeom prst="ellipse">
              <a:avLst/>
            </a:prstGeom>
            <a:solidFill>
              <a:srgbClr val="336699"/>
            </a:solidFill>
            <a:ln w="12700" cap="flat" cmpd="sng">
              <a:solidFill>
                <a:schemeClr val="dk1"/>
              </a:solidFill>
              <a:prstDash val="solid"/>
              <a:round/>
              <a:headEnd type="none" w="sm" len="sm"/>
              <a:tailEnd type="none" w="sm" len="sm"/>
            </a:ln>
          </p:spPr>
          <p:txBody>
            <a:bodyPr spcFirstLastPara="1" wrap="square" lIns="59625" tIns="29825" rIns="59625" bIns="29825" anchor="t" anchorCtr="0">
              <a:noAutofit/>
            </a:bodyPr>
            <a:lstStyle/>
            <a:p>
              <a:pPr marL="0" marR="0" lvl="0" indent="0" algn="ctr" rtl="0">
                <a:spcBef>
                  <a:spcPts val="0"/>
                </a:spcBef>
                <a:spcAft>
                  <a:spcPts val="0"/>
                </a:spcAft>
                <a:buNone/>
              </a:pPr>
              <a:endParaRPr sz="1600" b="1">
                <a:solidFill>
                  <a:srgbClr val="55565A"/>
                </a:solidFill>
                <a:latin typeface="Arial Narrow"/>
                <a:ea typeface="Arial Narrow"/>
                <a:cs typeface="Arial Narrow"/>
                <a:sym typeface="Arial Narrow"/>
              </a:endParaRPr>
            </a:p>
          </p:txBody>
        </p:sp>
      </p:grpSp>
      <p:sp>
        <p:nvSpPr>
          <p:cNvPr id="867" name="Google Shape;867;p85"/>
          <p:cNvSpPr txBox="1"/>
          <p:nvPr/>
        </p:nvSpPr>
        <p:spPr>
          <a:xfrm>
            <a:off x="2137855" y="3638980"/>
            <a:ext cx="298500" cy="423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a:solidFill>
                  <a:srgbClr val="55565A"/>
                </a:solidFill>
                <a:latin typeface="Arial"/>
                <a:ea typeface="Arial"/>
                <a:cs typeface="Arial"/>
                <a:sym typeface="Arial"/>
              </a:rPr>
              <a:t>$</a:t>
            </a:r>
            <a:endParaRPr sz="1100"/>
          </a:p>
        </p:txBody>
      </p:sp>
      <p:sp>
        <p:nvSpPr>
          <p:cNvPr id="868" name="Google Shape;868;p85"/>
          <p:cNvSpPr txBox="1"/>
          <p:nvPr/>
        </p:nvSpPr>
        <p:spPr>
          <a:xfrm>
            <a:off x="1726829" y="4220722"/>
            <a:ext cx="1027800" cy="561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600" b="1">
                <a:solidFill>
                  <a:srgbClr val="7F7F7F"/>
                </a:solidFill>
              </a:rPr>
              <a:t>Lower Value</a:t>
            </a:r>
            <a:endParaRPr sz="1500" b="1"/>
          </a:p>
        </p:txBody>
      </p:sp>
      <p:sp>
        <p:nvSpPr>
          <p:cNvPr id="869" name="Google Shape;869;p85"/>
          <p:cNvSpPr txBox="1"/>
          <p:nvPr/>
        </p:nvSpPr>
        <p:spPr>
          <a:xfrm>
            <a:off x="5561230" y="4220722"/>
            <a:ext cx="1062600" cy="561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600" b="1">
                <a:solidFill>
                  <a:srgbClr val="7F7F7F"/>
                </a:solidFill>
              </a:rPr>
              <a:t>Higher Value</a:t>
            </a:r>
            <a:endParaRPr sz="1500" b="1"/>
          </a:p>
        </p:txBody>
      </p:sp>
      <p:sp>
        <p:nvSpPr>
          <p:cNvPr id="870" name="Google Shape;870;p85"/>
          <p:cNvSpPr txBox="1"/>
          <p:nvPr/>
        </p:nvSpPr>
        <p:spPr>
          <a:xfrm>
            <a:off x="3003209" y="3436355"/>
            <a:ext cx="2121900" cy="623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b="1">
                <a:solidFill>
                  <a:schemeClr val="accent1"/>
                </a:solidFill>
                <a:latin typeface="Arial"/>
                <a:ea typeface="Arial"/>
                <a:cs typeface="Arial"/>
                <a:sym typeface="Arial"/>
              </a:rPr>
              <a:t>How much value?</a:t>
            </a:r>
            <a:endParaRPr sz="1100"/>
          </a:p>
          <a:p>
            <a:pPr marL="0" marR="0" lvl="0" indent="0" algn="ctr" rtl="0">
              <a:spcBef>
                <a:spcPts val="0"/>
              </a:spcBef>
              <a:spcAft>
                <a:spcPts val="0"/>
              </a:spcAft>
              <a:buNone/>
            </a:pPr>
            <a:r>
              <a:rPr lang="en" sz="1800" b="1">
                <a:solidFill>
                  <a:schemeClr val="accent1"/>
                </a:solidFill>
                <a:latin typeface="Arial"/>
                <a:ea typeface="Arial"/>
                <a:cs typeface="Arial"/>
                <a:sym typeface="Arial"/>
              </a:rPr>
              <a:t>At what cost?</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86"/>
          <p:cNvSpPr txBox="1">
            <a:spLocks noGrp="1"/>
          </p:cNvSpPr>
          <p:nvPr>
            <p:ph type="sldNum" idx="4294967295"/>
          </p:nvPr>
        </p:nvSpPr>
        <p:spPr>
          <a:xfrm>
            <a:off x="0" y="5416075"/>
            <a:ext cx="685800" cy="138600"/>
          </a:xfrm>
          <a:prstGeom prst="rect">
            <a:avLst/>
          </a:prstGeom>
          <a:noFill/>
          <a:ln>
            <a:noFill/>
          </a:ln>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 sz="900">
                <a:solidFill>
                  <a:srgbClr val="952500"/>
                </a:solidFill>
                <a:latin typeface="Arial"/>
                <a:ea typeface="Arial"/>
                <a:cs typeface="Arial"/>
                <a:sym typeface="Arial"/>
              </a:rPr>
              <a:t>55</a:t>
            </a:fld>
            <a:endParaRPr sz="900">
              <a:solidFill>
                <a:srgbClr val="952500"/>
              </a:solidFill>
              <a:latin typeface="Arial"/>
              <a:ea typeface="Arial"/>
              <a:cs typeface="Arial"/>
              <a:sym typeface="Arial"/>
            </a:endParaRPr>
          </a:p>
        </p:txBody>
      </p:sp>
      <p:sp>
        <p:nvSpPr>
          <p:cNvPr id="876" name="Google Shape;876;p86"/>
          <p:cNvSpPr txBox="1">
            <a:spLocks noGrp="1"/>
          </p:cNvSpPr>
          <p:nvPr>
            <p:ph type="body" idx="1"/>
          </p:nvPr>
        </p:nvSpPr>
        <p:spPr>
          <a:xfrm>
            <a:off x="1482329" y="1076326"/>
            <a:ext cx="6177000" cy="499925"/>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2000"/>
              <a:buNone/>
            </a:pPr>
            <a:r>
              <a:rPr lang="en" i="1" dirty="0"/>
              <a:t>Unconnected Data is a Liability</a:t>
            </a:r>
            <a:endParaRPr dirty="0"/>
          </a:p>
          <a:p>
            <a:pPr marL="0" lvl="0" indent="0" algn="ctr" rtl="0">
              <a:lnSpc>
                <a:spcPct val="100000"/>
              </a:lnSpc>
              <a:spcBef>
                <a:spcPts val="900"/>
              </a:spcBef>
              <a:spcAft>
                <a:spcPts val="1200"/>
              </a:spcAft>
              <a:buClr>
                <a:schemeClr val="dk1"/>
              </a:buClr>
              <a:buSzPts val="2000"/>
              <a:buNone/>
            </a:pPr>
            <a:r>
              <a:rPr lang="en" i="1" dirty="0"/>
              <a:t>	</a:t>
            </a:r>
            <a:endParaRPr dirty="0"/>
          </a:p>
        </p:txBody>
      </p:sp>
      <p:sp>
        <p:nvSpPr>
          <p:cNvPr id="877" name="Google Shape;877;p86"/>
          <p:cNvSpPr txBox="1">
            <a:spLocks noGrp="1"/>
          </p:cNvSpPr>
          <p:nvPr>
            <p:ph type="body" idx="2"/>
          </p:nvPr>
        </p:nvSpPr>
        <p:spPr>
          <a:xfrm>
            <a:off x="2771775" y="4124762"/>
            <a:ext cx="3600600" cy="169200"/>
          </a:xfrm>
          <a:prstGeom prst="rect">
            <a:avLst/>
          </a:prstGeom>
          <a:noFill/>
          <a:ln>
            <a:noFill/>
          </a:ln>
        </p:spPr>
        <p:txBody>
          <a:bodyPr spcFirstLastPara="1" wrap="square" lIns="0" tIns="0" rIns="0" bIns="0" anchor="b" anchorCtr="0">
            <a:spAutoFit/>
          </a:bodyPr>
          <a:lstStyle/>
          <a:p>
            <a:pPr marL="0" lvl="0" indent="0" algn="ctr" rtl="0">
              <a:lnSpc>
                <a:spcPct val="100000"/>
              </a:lnSpc>
              <a:spcBef>
                <a:spcPts val="0"/>
              </a:spcBef>
              <a:spcAft>
                <a:spcPts val="1200"/>
              </a:spcAft>
              <a:buClr>
                <a:schemeClr val="dk1"/>
              </a:buClr>
              <a:buSzPts val="1100"/>
              <a:buNone/>
            </a:pPr>
            <a:r>
              <a:rPr lang="en" i="1" dirty="0"/>
              <a:t>Kendall Clark</a:t>
            </a:r>
            <a:endParaRPr dirty="0"/>
          </a:p>
        </p:txBody>
      </p:sp>
      <p:sp>
        <p:nvSpPr>
          <p:cNvPr id="878" name="Google Shape;878;p86"/>
          <p:cNvSpPr txBox="1">
            <a:spLocks noGrp="1"/>
          </p:cNvSpPr>
          <p:nvPr>
            <p:ph type="body" idx="3"/>
          </p:nvPr>
        </p:nvSpPr>
        <p:spPr>
          <a:xfrm>
            <a:off x="2771775" y="4209362"/>
            <a:ext cx="3600600" cy="3411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Clr>
                <a:schemeClr val="dk1"/>
              </a:buClr>
              <a:buSzPts val="900"/>
              <a:buNone/>
            </a:pPr>
            <a:r>
              <a:rPr lang="en" dirty="0"/>
              <a:t>https://</a:t>
            </a:r>
            <a:r>
              <a:rPr lang="en" dirty="0" err="1"/>
              <a:t>www.stardog.com</a:t>
            </a:r>
            <a:r>
              <a:rPr lang="en" dirty="0"/>
              <a:t>/blog/unconnected-data-is-a-liability</a:t>
            </a:r>
            <a:endParaRPr dirty="0"/>
          </a:p>
          <a:p>
            <a:pPr marL="0" lvl="0" indent="0" algn="ctr" rtl="0">
              <a:lnSpc>
                <a:spcPct val="100000"/>
              </a:lnSpc>
              <a:spcBef>
                <a:spcPts val="500"/>
              </a:spcBef>
              <a:spcAft>
                <a:spcPts val="1200"/>
              </a:spcAft>
              <a:buClr>
                <a:schemeClr val="dk1"/>
              </a:buClr>
              <a:buSzPts val="900"/>
              <a:buNone/>
            </a:pPr>
            <a:endParaRPr dirty="0"/>
          </a:p>
        </p:txBody>
      </p:sp>
      <p:pic>
        <p:nvPicPr>
          <p:cNvPr id="880" name="Google Shape;880;p86"/>
          <p:cNvPicPr preferRelativeResize="0"/>
          <p:nvPr/>
        </p:nvPicPr>
        <p:blipFill rotWithShape="1">
          <a:blip r:embed="rId3">
            <a:alphaModFix/>
          </a:blip>
          <a:srcRect/>
          <a:stretch/>
        </p:blipFill>
        <p:spPr>
          <a:xfrm>
            <a:off x="2771775" y="1738039"/>
            <a:ext cx="3851982" cy="213022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87"/>
          <p:cNvSpPr txBox="1">
            <a:spLocks noGrp="1"/>
          </p:cNvSpPr>
          <p:nvPr>
            <p:ph type="title"/>
          </p:nvPr>
        </p:nvSpPr>
        <p:spPr>
          <a:xfrm>
            <a:off x="342899" y="416729"/>
            <a:ext cx="72009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Systems Thinking is NOT</a:t>
            </a:r>
            <a:endParaRPr/>
          </a:p>
        </p:txBody>
      </p:sp>
      <p:sp>
        <p:nvSpPr>
          <p:cNvPr id="886" name="Google Shape;886;p87"/>
          <p:cNvSpPr txBox="1">
            <a:spLocks noGrp="1"/>
          </p:cNvSpPr>
          <p:nvPr>
            <p:ph type="body" idx="1"/>
          </p:nvPr>
        </p:nvSpPr>
        <p:spPr>
          <a:xfrm>
            <a:off x="2224215" y="1164172"/>
            <a:ext cx="5763000" cy="1238100"/>
          </a:xfrm>
          <a:prstGeom prst="rect">
            <a:avLst/>
          </a:prstGeom>
          <a:noFill/>
          <a:ln>
            <a:noFill/>
          </a:ln>
        </p:spPr>
        <p:txBody>
          <a:bodyPr spcFirstLastPara="1" wrap="square" lIns="0" tIns="0" rIns="0" bIns="0" anchor="t" anchorCtr="0">
            <a:normAutofit/>
          </a:bodyPr>
          <a:lstStyle/>
          <a:p>
            <a:pPr marL="254000" lvl="0" indent="-254000" algn="l" rtl="0">
              <a:lnSpc>
                <a:spcPct val="100000"/>
              </a:lnSpc>
              <a:spcBef>
                <a:spcPts val="0"/>
              </a:spcBef>
              <a:spcAft>
                <a:spcPts val="0"/>
              </a:spcAft>
              <a:buClr>
                <a:schemeClr val="dk1"/>
              </a:buClr>
              <a:buSzPts val="1800"/>
              <a:buFont typeface="Arial"/>
              <a:buChar char="•"/>
            </a:pPr>
            <a:r>
              <a:rPr lang="en" sz="1800"/>
              <a:t>a programming technique</a:t>
            </a:r>
            <a:endParaRPr/>
          </a:p>
          <a:p>
            <a:pPr marL="254000" lvl="0" indent="-254000" algn="l" rtl="0">
              <a:lnSpc>
                <a:spcPct val="100000"/>
              </a:lnSpc>
              <a:spcBef>
                <a:spcPts val="500"/>
              </a:spcBef>
              <a:spcAft>
                <a:spcPts val="0"/>
              </a:spcAft>
              <a:buClr>
                <a:schemeClr val="dk1"/>
              </a:buClr>
              <a:buSzPts val="1800"/>
              <a:buFont typeface="Arial"/>
              <a:buChar char="•"/>
            </a:pPr>
            <a:r>
              <a:rPr lang="en" sz="1800"/>
              <a:t>a certification you can get</a:t>
            </a:r>
            <a:endParaRPr/>
          </a:p>
          <a:p>
            <a:pPr marL="254000" lvl="0" indent="-254000" algn="l" rtl="0">
              <a:lnSpc>
                <a:spcPct val="100000"/>
              </a:lnSpc>
              <a:spcBef>
                <a:spcPts val="500"/>
              </a:spcBef>
              <a:spcAft>
                <a:spcPts val="0"/>
              </a:spcAft>
              <a:buClr>
                <a:schemeClr val="dk1"/>
              </a:buClr>
              <a:buSzPts val="1800"/>
              <a:buFont typeface="Arial"/>
              <a:buChar char="•"/>
            </a:pPr>
            <a:r>
              <a:rPr lang="en" sz="1800"/>
              <a:t>a silver bullet to all our integration problems</a:t>
            </a:r>
            <a:endParaRPr/>
          </a:p>
          <a:p>
            <a:pPr marL="254000" lvl="0" indent="-139700" algn="l" rtl="0">
              <a:lnSpc>
                <a:spcPct val="100000"/>
              </a:lnSpc>
              <a:spcBef>
                <a:spcPts val="500"/>
              </a:spcBef>
              <a:spcAft>
                <a:spcPts val="1200"/>
              </a:spcAft>
              <a:buClr>
                <a:schemeClr val="dk1"/>
              </a:buClr>
              <a:buSzPts val="1800"/>
              <a:buFont typeface="Arial"/>
              <a:buNone/>
            </a:pPr>
            <a:endParaRPr sz="1800"/>
          </a:p>
        </p:txBody>
      </p:sp>
      <p:sp>
        <p:nvSpPr>
          <p:cNvPr id="887" name="Google Shape;887;p87"/>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fld id="{00000000-1234-1234-1234-123412341234}" type="slidenum">
              <a:rPr lang="en"/>
              <a:t>56</a:t>
            </a:fld>
            <a:endParaRPr/>
          </a:p>
        </p:txBody>
      </p:sp>
      <p:sp>
        <p:nvSpPr>
          <p:cNvPr id="888" name="Google Shape;888;p87"/>
          <p:cNvSpPr txBox="1"/>
          <p:nvPr/>
        </p:nvSpPr>
        <p:spPr>
          <a:xfrm>
            <a:off x="2224215" y="3032546"/>
            <a:ext cx="56163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chemeClr val="dk1"/>
                </a:solidFill>
                <a:latin typeface="Arial"/>
                <a:ea typeface="Arial"/>
                <a:cs typeface="Arial"/>
                <a:sym typeface="Arial"/>
              </a:rPr>
              <a:t>Systems Thinking is </a:t>
            </a:r>
            <a:r>
              <a:rPr lang="en" sz="1800" b="1">
                <a:solidFill>
                  <a:schemeClr val="dk1"/>
                </a:solidFill>
                <a:latin typeface="Arial"/>
                <a:ea typeface="Arial"/>
                <a:cs typeface="Arial"/>
                <a:sym typeface="Arial"/>
              </a:rPr>
              <a:t>a type of critical thinking </a:t>
            </a:r>
            <a:r>
              <a:rPr lang="en" sz="1800">
                <a:solidFill>
                  <a:schemeClr val="dk1"/>
                </a:solidFill>
                <a:latin typeface="Arial"/>
                <a:ea typeface="Arial"/>
                <a:cs typeface="Arial"/>
                <a:sym typeface="Arial"/>
              </a:rPr>
              <a:t>that helps us break down siloed thinking</a:t>
            </a:r>
            <a:endParaRPr sz="1100"/>
          </a:p>
        </p:txBody>
      </p:sp>
      <p:pic>
        <p:nvPicPr>
          <p:cNvPr id="889" name="Google Shape;889;p87" descr="Logo, icon&#10;&#10;Description automatically generated"/>
          <p:cNvPicPr preferRelativeResize="0"/>
          <p:nvPr/>
        </p:nvPicPr>
        <p:blipFill rotWithShape="1">
          <a:blip r:embed="rId3">
            <a:alphaModFix/>
          </a:blip>
          <a:srcRect/>
          <a:stretch/>
        </p:blipFill>
        <p:spPr>
          <a:xfrm>
            <a:off x="461578" y="948382"/>
            <a:ext cx="1390650" cy="1362075"/>
          </a:xfrm>
          <a:prstGeom prst="rect">
            <a:avLst/>
          </a:prstGeom>
          <a:noFill/>
          <a:ln>
            <a:noFill/>
          </a:ln>
        </p:spPr>
      </p:pic>
      <p:pic>
        <p:nvPicPr>
          <p:cNvPr id="890" name="Google Shape;890;p87" descr="Logo, icon&#10;&#10;Description automatically generated"/>
          <p:cNvPicPr preferRelativeResize="0"/>
          <p:nvPr/>
        </p:nvPicPr>
        <p:blipFill rotWithShape="1">
          <a:blip r:embed="rId4">
            <a:alphaModFix/>
          </a:blip>
          <a:srcRect/>
          <a:stretch/>
        </p:blipFill>
        <p:spPr>
          <a:xfrm>
            <a:off x="492767" y="2663132"/>
            <a:ext cx="1390650" cy="1362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88"/>
          <p:cNvSpPr txBox="1">
            <a:spLocks noGrp="1"/>
          </p:cNvSpPr>
          <p:nvPr>
            <p:ph type="title"/>
          </p:nvPr>
        </p:nvSpPr>
        <p:spPr>
          <a:xfrm>
            <a:off x="371475" y="0"/>
            <a:ext cx="6099600" cy="80550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accent6"/>
              </a:buClr>
              <a:buSzPts val="2400"/>
              <a:buFont typeface="Arial"/>
              <a:buNone/>
            </a:pPr>
            <a:r>
              <a:rPr lang="en"/>
              <a:t>What exactly is “A System”?</a:t>
            </a:r>
            <a:endParaRPr/>
          </a:p>
        </p:txBody>
      </p:sp>
      <p:sp>
        <p:nvSpPr>
          <p:cNvPr id="896" name="Google Shape;896;p88"/>
          <p:cNvSpPr txBox="1">
            <a:spLocks noGrp="1"/>
          </p:cNvSpPr>
          <p:nvPr>
            <p:ph type="sldNum" idx="12"/>
          </p:nvPr>
        </p:nvSpPr>
        <p:spPr>
          <a:xfrm>
            <a:off x="8448675" y="4865237"/>
            <a:ext cx="406800" cy="273900"/>
          </a:xfrm>
          <a:prstGeom prst="rect">
            <a:avLst/>
          </a:prstGeom>
          <a:noFill/>
          <a:ln>
            <a:noFill/>
          </a:ln>
        </p:spPr>
        <p:txBody>
          <a:bodyPr spcFirstLastPara="1" wrap="square" lIns="0" tIns="0" rIns="0" bIns="0" anchor="ctr" anchorCtr="0">
            <a:normAutofit/>
          </a:bodyPr>
          <a:lstStyle/>
          <a:p>
            <a:pPr marL="0" marR="0" lvl="0" indent="0" algn="l" rtl="0">
              <a:spcBef>
                <a:spcPts val="0"/>
              </a:spcBef>
              <a:spcAft>
                <a:spcPts val="0"/>
              </a:spcAft>
              <a:buClr>
                <a:srgbClr val="2D2D2D"/>
              </a:buClr>
              <a:buSzPts val="200"/>
              <a:buFont typeface="Arial"/>
              <a:buNone/>
            </a:pPr>
            <a:fld id="{00000000-1234-1234-1234-123412341234}" type="slidenum">
              <a:rPr lang="en" b="0" i="0" u="none" strike="noStrike" cap="none"/>
              <a:t>57</a:t>
            </a:fld>
            <a:endParaRPr b="0" i="0" u="none" strike="noStrike" cap="none"/>
          </a:p>
        </p:txBody>
      </p:sp>
      <p:sp>
        <p:nvSpPr>
          <p:cNvPr id="897" name="Google Shape;897;p88"/>
          <p:cNvSpPr/>
          <p:nvPr/>
        </p:nvSpPr>
        <p:spPr>
          <a:xfrm>
            <a:off x="1005638" y="2991814"/>
            <a:ext cx="3488400" cy="1063125"/>
          </a:xfrm>
          <a:custGeom>
            <a:avLst/>
            <a:gdLst/>
            <a:ahLst/>
            <a:cxnLst/>
            <a:rect l="l" t="t" r="r" b="b"/>
            <a:pathLst>
              <a:path w="4320000" h="1417500" extrusionOk="0">
                <a:moveTo>
                  <a:pt x="0" y="0"/>
                </a:moveTo>
                <a:lnTo>
                  <a:pt x="4320000" y="0"/>
                </a:lnTo>
                <a:lnTo>
                  <a:pt x="4320000" y="1417500"/>
                </a:lnTo>
                <a:lnTo>
                  <a:pt x="0" y="1417500"/>
                </a:lnTo>
                <a:lnTo>
                  <a:pt x="0" y="0"/>
                </a:lnTo>
                <a:close/>
              </a:path>
            </a:pathLst>
          </a:cu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500"/>
              <a:buFont typeface="Arial"/>
              <a:buNone/>
            </a:pPr>
            <a:r>
              <a:rPr lang="en" sz="1500">
                <a:solidFill>
                  <a:schemeClr val="dk1"/>
                </a:solidFill>
                <a:latin typeface="Arial"/>
                <a:ea typeface="Arial"/>
                <a:cs typeface="Arial"/>
                <a:sym typeface="Arial"/>
              </a:rPr>
              <a:t>A collection of components that interact together to produce some sort of behavior of the whole</a:t>
            </a:r>
            <a:endParaRPr sz="1100"/>
          </a:p>
        </p:txBody>
      </p:sp>
      <p:sp>
        <p:nvSpPr>
          <p:cNvPr id="898" name="Google Shape;898;p88"/>
          <p:cNvSpPr/>
          <p:nvPr/>
        </p:nvSpPr>
        <p:spPr>
          <a:xfrm>
            <a:off x="4657726" y="2991814"/>
            <a:ext cx="3240000" cy="1063125"/>
          </a:xfrm>
          <a:custGeom>
            <a:avLst/>
            <a:gdLst/>
            <a:ahLst/>
            <a:cxnLst/>
            <a:rect l="l" t="t" r="r" b="b"/>
            <a:pathLst>
              <a:path w="4320000" h="1417500" extrusionOk="0">
                <a:moveTo>
                  <a:pt x="0" y="0"/>
                </a:moveTo>
                <a:lnTo>
                  <a:pt x="4320000" y="0"/>
                </a:lnTo>
                <a:lnTo>
                  <a:pt x="4320000" y="1417500"/>
                </a:lnTo>
                <a:lnTo>
                  <a:pt x="0" y="1417500"/>
                </a:lnTo>
                <a:lnTo>
                  <a:pt x="0" y="0"/>
                </a:lnTo>
                <a:close/>
              </a:path>
            </a:pathLst>
          </a:cu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500">
                <a:solidFill>
                  <a:schemeClr val="dk1"/>
                </a:solidFill>
                <a:latin typeface="Arial"/>
                <a:ea typeface="Arial"/>
                <a:cs typeface="Arial"/>
                <a:sym typeface="Arial"/>
              </a:rPr>
              <a:t>Systems can have subsystems</a:t>
            </a:r>
            <a:endParaRPr sz="1100"/>
          </a:p>
          <a:p>
            <a:pPr marL="0" marR="0" lvl="0" indent="0" algn="ctr" rtl="0">
              <a:lnSpc>
                <a:spcPct val="100000"/>
              </a:lnSpc>
              <a:spcBef>
                <a:spcPts val="500"/>
              </a:spcBef>
              <a:spcAft>
                <a:spcPts val="0"/>
              </a:spcAft>
              <a:buNone/>
            </a:pPr>
            <a:r>
              <a:rPr lang="en" sz="1500">
                <a:solidFill>
                  <a:schemeClr val="dk1"/>
                </a:solidFill>
                <a:latin typeface="Arial"/>
                <a:ea typeface="Arial"/>
                <a:cs typeface="Arial"/>
                <a:sym typeface="Arial"/>
              </a:rPr>
              <a:t>Systems can be part of other systems</a:t>
            </a:r>
            <a:endParaRPr sz="1100"/>
          </a:p>
          <a:p>
            <a:pPr marL="0" marR="0" lvl="0" indent="0" algn="ctr" rtl="0">
              <a:lnSpc>
                <a:spcPct val="100000"/>
              </a:lnSpc>
              <a:spcBef>
                <a:spcPts val="500"/>
              </a:spcBef>
              <a:spcAft>
                <a:spcPts val="0"/>
              </a:spcAft>
              <a:buNone/>
            </a:pPr>
            <a:r>
              <a:rPr lang="en" sz="1500">
                <a:solidFill>
                  <a:schemeClr val="dk1"/>
                </a:solidFill>
                <a:latin typeface="Arial"/>
                <a:ea typeface="Arial"/>
                <a:cs typeface="Arial"/>
                <a:sym typeface="Arial"/>
              </a:rPr>
              <a:t>Dynamic systems have </a:t>
            </a:r>
            <a:r>
              <a:rPr lang="en" sz="1500" b="1">
                <a:solidFill>
                  <a:schemeClr val="dk1"/>
                </a:solidFill>
                <a:latin typeface="Arial"/>
                <a:ea typeface="Arial"/>
                <a:cs typeface="Arial"/>
                <a:sym typeface="Arial"/>
              </a:rPr>
              <a:t>feedback</a:t>
            </a:r>
            <a:endParaRPr sz="1500" b="1">
              <a:solidFill>
                <a:schemeClr val="dk1"/>
              </a:solidFill>
              <a:latin typeface="Arial"/>
              <a:ea typeface="Arial"/>
              <a:cs typeface="Arial"/>
              <a:sym typeface="Arial"/>
            </a:endParaRPr>
          </a:p>
        </p:txBody>
      </p:sp>
      <p:pic>
        <p:nvPicPr>
          <p:cNvPr id="899" name="Google Shape;899;p88"/>
          <p:cNvPicPr preferRelativeResize="0"/>
          <p:nvPr/>
        </p:nvPicPr>
        <p:blipFill rotWithShape="1">
          <a:blip r:embed="rId3">
            <a:alphaModFix/>
          </a:blip>
          <a:srcRect/>
          <a:stretch/>
        </p:blipFill>
        <p:spPr>
          <a:xfrm>
            <a:off x="1922806" y="1323136"/>
            <a:ext cx="1577111" cy="1577111"/>
          </a:xfrm>
          <a:prstGeom prst="rect">
            <a:avLst/>
          </a:prstGeom>
          <a:noFill/>
          <a:ln>
            <a:noFill/>
          </a:ln>
        </p:spPr>
      </p:pic>
      <p:pic>
        <p:nvPicPr>
          <p:cNvPr id="900" name="Google Shape;900;p88"/>
          <p:cNvPicPr preferRelativeResize="0"/>
          <p:nvPr/>
        </p:nvPicPr>
        <p:blipFill rotWithShape="1">
          <a:blip r:embed="rId4">
            <a:alphaModFix/>
          </a:blip>
          <a:srcRect/>
          <a:stretch/>
        </p:blipFill>
        <p:spPr>
          <a:xfrm>
            <a:off x="5412660" y="1448726"/>
            <a:ext cx="1543088" cy="154308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89"/>
          <p:cNvSpPr txBox="1">
            <a:spLocks noGrp="1"/>
          </p:cNvSpPr>
          <p:nvPr>
            <p:ph type="title"/>
          </p:nvPr>
        </p:nvSpPr>
        <p:spPr>
          <a:xfrm>
            <a:off x="342900" y="416725"/>
            <a:ext cx="84672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Data Flow Diagrams (DFD) vs. Causal Diagrams</a:t>
            </a:r>
            <a:endParaRPr/>
          </a:p>
        </p:txBody>
      </p:sp>
      <p:sp>
        <p:nvSpPr>
          <p:cNvPr id="906" name="Google Shape;906;p89"/>
          <p:cNvSpPr/>
          <p:nvPr/>
        </p:nvSpPr>
        <p:spPr>
          <a:xfrm>
            <a:off x="450922" y="1490570"/>
            <a:ext cx="724800" cy="418200"/>
          </a:xfrm>
          <a:prstGeom prst="rect">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a:solidFill>
                  <a:srgbClr val="002060"/>
                </a:solidFill>
                <a:latin typeface="Arial"/>
                <a:ea typeface="Arial"/>
                <a:cs typeface="Arial"/>
                <a:sym typeface="Arial"/>
              </a:rPr>
              <a:t>Source</a:t>
            </a:r>
            <a:endParaRPr sz="1200" b="0" i="0" u="none">
              <a:solidFill>
                <a:srgbClr val="002060"/>
              </a:solidFill>
              <a:latin typeface="Arial"/>
              <a:ea typeface="Arial"/>
              <a:cs typeface="Arial"/>
              <a:sym typeface="Arial"/>
            </a:endParaRPr>
          </a:p>
        </p:txBody>
      </p:sp>
      <p:sp>
        <p:nvSpPr>
          <p:cNvPr id="907" name="Google Shape;907;p89"/>
          <p:cNvSpPr/>
          <p:nvPr/>
        </p:nvSpPr>
        <p:spPr>
          <a:xfrm>
            <a:off x="1714697" y="1495740"/>
            <a:ext cx="724800" cy="418200"/>
          </a:xfrm>
          <a:prstGeom prst="rect">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b="0" i="0" u="none">
                <a:solidFill>
                  <a:srgbClr val="002060"/>
                </a:solidFill>
                <a:latin typeface="Arial"/>
                <a:ea typeface="Arial"/>
                <a:cs typeface="Arial"/>
                <a:sym typeface="Arial"/>
              </a:rPr>
              <a:t>ETL</a:t>
            </a:r>
            <a:endParaRPr sz="1100"/>
          </a:p>
          <a:p>
            <a:pPr marL="0" marR="0" lvl="0" indent="0" algn="ctr" rtl="0">
              <a:lnSpc>
                <a:spcPct val="100000"/>
              </a:lnSpc>
              <a:spcBef>
                <a:spcPts val="0"/>
              </a:spcBef>
              <a:spcAft>
                <a:spcPts val="0"/>
              </a:spcAft>
              <a:buNone/>
            </a:pPr>
            <a:r>
              <a:rPr lang="en" sz="1200">
                <a:solidFill>
                  <a:srgbClr val="002060"/>
                </a:solidFill>
                <a:latin typeface="Arial"/>
                <a:ea typeface="Arial"/>
                <a:cs typeface="Arial"/>
                <a:sym typeface="Arial"/>
              </a:rPr>
              <a:t>Job</a:t>
            </a:r>
            <a:endParaRPr sz="1200" b="0" i="0" u="none">
              <a:solidFill>
                <a:srgbClr val="002060"/>
              </a:solidFill>
              <a:latin typeface="Arial"/>
              <a:ea typeface="Arial"/>
              <a:cs typeface="Arial"/>
              <a:sym typeface="Arial"/>
            </a:endParaRPr>
          </a:p>
        </p:txBody>
      </p:sp>
      <p:cxnSp>
        <p:nvCxnSpPr>
          <p:cNvPr id="908" name="Google Shape;908;p89"/>
          <p:cNvCxnSpPr>
            <a:stCxn id="906" idx="3"/>
            <a:endCxn id="907" idx="1"/>
          </p:cNvCxnSpPr>
          <p:nvPr/>
        </p:nvCxnSpPr>
        <p:spPr>
          <a:xfrm>
            <a:off x="1175722" y="1699670"/>
            <a:ext cx="539100" cy="5100"/>
          </a:xfrm>
          <a:prstGeom prst="straightConnector1">
            <a:avLst/>
          </a:prstGeom>
          <a:noFill/>
          <a:ln w="50800" cap="rnd" cmpd="sng">
            <a:solidFill>
              <a:srgbClr val="002677"/>
            </a:solidFill>
            <a:prstDash val="solid"/>
            <a:round/>
            <a:headEnd type="none" w="med" len="med"/>
            <a:tailEnd type="triangle" w="med" len="med"/>
          </a:ln>
        </p:spPr>
      </p:cxnSp>
      <p:cxnSp>
        <p:nvCxnSpPr>
          <p:cNvPr id="909" name="Google Shape;909;p89"/>
          <p:cNvCxnSpPr>
            <a:stCxn id="907" idx="3"/>
            <a:endCxn id="910" idx="2"/>
          </p:cNvCxnSpPr>
          <p:nvPr/>
        </p:nvCxnSpPr>
        <p:spPr>
          <a:xfrm>
            <a:off x="2439497" y="1704840"/>
            <a:ext cx="645600" cy="0"/>
          </a:xfrm>
          <a:prstGeom prst="straightConnector1">
            <a:avLst/>
          </a:prstGeom>
          <a:noFill/>
          <a:ln w="50800" cap="rnd" cmpd="sng">
            <a:solidFill>
              <a:srgbClr val="002677"/>
            </a:solidFill>
            <a:prstDash val="solid"/>
            <a:round/>
            <a:headEnd type="none" w="med" len="med"/>
            <a:tailEnd type="triangle" w="med" len="med"/>
          </a:ln>
        </p:spPr>
      </p:cxnSp>
      <p:sp>
        <p:nvSpPr>
          <p:cNvPr id="911" name="Google Shape;911;p89"/>
          <p:cNvSpPr/>
          <p:nvPr/>
        </p:nvSpPr>
        <p:spPr>
          <a:xfrm>
            <a:off x="4975694" y="1530302"/>
            <a:ext cx="724800" cy="418200"/>
          </a:xfrm>
          <a:prstGeom prst="rect">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b="0" i="0" u="none">
                <a:solidFill>
                  <a:srgbClr val="002060"/>
                </a:solidFill>
                <a:latin typeface="Arial"/>
                <a:ea typeface="Arial"/>
                <a:cs typeface="Arial"/>
                <a:sym typeface="Arial"/>
              </a:rPr>
              <a:t>Rain</a:t>
            </a:r>
            <a:endParaRPr sz="1100"/>
          </a:p>
        </p:txBody>
      </p:sp>
      <p:sp>
        <p:nvSpPr>
          <p:cNvPr id="912" name="Google Shape;912;p89"/>
          <p:cNvSpPr/>
          <p:nvPr/>
        </p:nvSpPr>
        <p:spPr>
          <a:xfrm>
            <a:off x="6819004" y="1516498"/>
            <a:ext cx="724800" cy="418200"/>
          </a:xfrm>
          <a:prstGeom prst="rect">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a:solidFill>
                  <a:srgbClr val="002060"/>
                </a:solidFill>
                <a:latin typeface="Arial"/>
                <a:ea typeface="Arial"/>
                <a:cs typeface="Arial"/>
                <a:sym typeface="Arial"/>
              </a:rPr>
              <a:t>Wet</a:t>
            </a:r>
            <a:endParaRPr sz="1100"/>
          </a:p>
          <a:p>
            <a:pPr marL="0" marR="0" lvl="0" indent="0" algn="ctr" rtl="0">
              <a:lnSpc>
                <a:spcPct val="100000"/>
              </a:lnSpc>
              <a:spcBef>
                <a:spcPts val="500"/>
              </a:spcBef>
              <a:spcAft>
                <a:spcPts val="0"/>
              </a:spcAft>
              <a:buNone/>
            </a:pPr>
            <a:r>
              <a:rPr lang="en" sz="1200" b="0" i="0" u="none">
                <a:solidFill>
                  <a:srgbClr val="002060"/>
                </a:solidFill>
                <a:latin typeface="Arial"/>
                <a:ea typeface="Arial"/>
                <a:cs typeface="Arial"/>
                <a:sym typeface="Arial"/>
              </a:rPr>
              <a:t>Grass</a:t>
            </a:r>
            <a:endParaRPr sz="1100"/>
          </a:p>
        </p:txBody>
      </p:sp>
      <p:cxnSp>
        <p:nvCxnSpPr>
          <p:cNvPr id="913" name="Google Shape;913;p89"/>
          <p:cNvCxnSpPr>
            <a:stCxn id="911" idx="3"/>
            <a:endCxn id="912" idx="1"/>
          </p:cNvCxnSpPr>
          <p:nvPr/>
        </p:nvCxnSpPr>
        <p:spPr>
          <a:xfrm rot="10800000" flipH="1">
            <a:off x="5700494" y="1725602"/>
            <a:ext cx="1118400" cy="13800"/>
          </a:xfrm>
          <a:prstGeom prst="straightConnector1">
            <a:avLst/>
          </a:prstGeom>
          <a:noFill/>
          <a:ln w="50800" cap="rnd" cmpd="sng">
            <a:solidFill>
              <a:srgbClr val="002677"/>
            </a:solidFill>
            <a:prstDash val="solid"/>
            <a:round/>
            <a:headEnd type="none" w="med" len="med"/>
            <a:tailEnd type="triangle" w="med" len="med"/>
          </a:ln>
        </p:spPr>
      </p:cxnSp>
      <p:sp>
        <p:nvSpPr>
          <p:cNvPr id="914" name="Google Shape;914;p89"/>
          <p:cNvSpPr txBox="1"/>
          <p:nvPr/>
        </p:nvSpPr>
        <p:spPr>
          <a:xfrm>
            <a:off x="950205" y="2500270"/>
            <a:ext cx="2665500" cy="11724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 sz="2400" b="1">
                <a:solidFill>
                  <a:schemeClr val="dk1"/>
                </a:solidFill>
                <a:latin typeface="Arial"/>
                <a:ea typeface="Arial"/>
                <a:cs typeface="Arial"/>
                <a:sym typeface="Arial"/>
              </a:rPr>
              <a:t>Data Flowing</a:t>
            </a:r>
            <a:br>
              <a:rPr lang="en" sz="2400" b="1">
                <a:solidFill>
                  <a:schemeClr val="dk1"/>
                </a:solidFill>
                <a:latin typeface="Arial"/>
                <a:ea typeface="Arial"/>
                <a:cs typeface="Arial"/>
                <a:sym typeface="Arial"/>
              </a:rPr>
            </a:br>
            <a:r>
              <a:rPr lang="en" sz="2400" b="1">
                <a:solidFill>
                  <a:schemeClr val="dk1"/>
                </a:solidFill>
                <a:latin typeface="Arial"/>
                <a:ea typeface="Arial"/>
                <a:cs typeface="Arial"/>
                <a:sym typeface="Arial"/>
              </a:rPr>
              <a:t>Between Systems</a:t>
            </a:r>
            <a:endParaRPr sz="1100"/>
          </a:p>
          <a:p>
            <a:pPr marL="0" marR="0" lvl="0" indent="0" algn="ctr" rtl="0">
              <a:spcBef>
                <a:spcPts val="500"/>
              </a:spcBef>
              <a:spcAft>
                <a:spcPts val="0"/>
              </a:spcAft>
              <a:buNone/>
            </a:pPr>
            <a:r>
              <a:rPr lang="en" sz="2400">
                <a:solidFill>
                  <a:schemeClr val="dk1"/>
                </a:solidFill>
                <a:latin typeface="Arial"/>
                <a:ea typeface="Arial"/>
                <a:cs typeface="Arial"/>
                <a:sym typeface="Arial"/>
              </a:rPr>
              <a:t>Direction on arrows</a:t>
            </a:r>
            <a:endParaRPr sz="1100"/>
          </a:p>
        </p:txBody>
      </p:sp>
      <p:sp>
        <p:nvSpPr>
          <p:cNvPr id="915" name="Google Shape;915;p89"/>
          <p:cNvSpPr txBox="1"/>
          <p:nvPr/>
        </p:nvSpPr>
        <p:spPr>
          <a:xfrm>
            <a:off x="4595767" y="2628500"/>
            <a:ext cx="3348300" cy="1236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 sz="2400" b="1">
                <a:solidFill>
                  <a:schemeClr val="dk1"/>
                </a:solidFill>
                <a:latin typeface="Arial"/>
                <a:ea typeface="Arial"/>
                <a:cs typeface="Arial"/>
                <a:sym typeface="Arial"/>
              </a:rPr>
              <a:t>Causal Relationship</a:t>
            </a:r>
            <a:endParaRPr sz="1100"/>
          </a:p>
          <a:p>
            <a:pPr marL="0" marR="0" lvl="0" indent="0" algn="ctr" rtl="0">
              <a:spcBef>
                <a:spcPts val="500"/>
              </a:spcBef>
              <a:spcAft>
                <a:spcPts val="0"/>
              </a:spcAft>
              <a:buNone/>
            </a:pPr>
            <a:r>
              <a:rPr lang="en" sz="2400">
                <a:solidFill>
                  <a:schemeClr val="dk1"/>
                </a:solidFill>
                <a:latin typeface="Arial"/>
                <a:ea typeface="Arial"/>
                <a:cs typeface="Arial"/>
                <a:sym typeface="Arial"/>
              </a:rPr>
              <a:t>Direction is also relevant</a:t>
            </a:r>
            <a:endParaRPr sz="1100"/>
          </a:p>
          <a:p>
            <a:pPr marL="0" marR="0" lvl="0" indent="0" algn="ctr" rtl="0">
              <a:spcBef>
                <a:spcPts val="500"/>
              </a:spcBef>
              <a:spcAft>
                <a:spcPts val="0"/>
              </a:spcAft>
              <a:buNone/>
            </a:pPr>
            <a:r>
              <a:rPr lang="en" sz="2400">
                <a:solidFill>
                  <a:schemeClr val="dk1"/>
                </a:solidFill>
                <a:latin typeface="Arial"/>
                <a:ea typeface="Arial"/>
                <a:cs typeface="Arial"/>
                <a:sym typeface="Arial"/>
              </a:rPr>
              <a:t>but may not be “data”</a:t>
            </a:r>
            <a:endParaRPr sz="1100"/>
          </a:p>
        </p:txBody>
      </p:sp>
      <p:sp>
        <p:nvSpPr>
          <p:cNvPr id="910" name="Google Shape;910;p89"/>
          <p:cNvSpPr/>
          <p:nvPr/>
        </p:nvSpPr>
        <p:spPr>
          <a:xfrm>
            <a:off x="3084974" y="1322251"/>
            <a:ext cx="964200" cy="765300"/>
          </a:xfrm>
          <a:prstGeom prst="can">
            <a:avLst>
              <a:gd name="adj" fmla="val 11667"/>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002060"/>
                </a:solidFill>
                <a:latin typeface="Arial"/>
                <a:ea typeface="Arial"/>
                <a:cs typeface="Arial"/>
                <a:sym typeface="Arial"/>
              </a:rPr>
              <a:t>Data</a:t>
            </a:r>
            <a:endParaRPr sz="1100"/>
          </a:p>
          <a:p>
            <a:pPr marL="0" marR="0" lvl="0" indent="0" algn="ctr" rtl="0">
              <a:spcBef>
                <a:spcPts val="0"/>
              </a:spcBef>
              <a:spcAft>
                <a:spcPts val="0"/>
              </a:spcAft>
              <a:buNone/>
            </a:pPr>
            <a:r>
              <a:rPr lang="en" sz="1200">
                <a:solidFill>
                  <a:srgbClr val="002060"/>
                </a:solidFill>
                <a:latin typeface="Arial"/>
                <a:ea typeface="Arial"/>
                <a:cs typeface="Arial"/>
                <a:sym typeface="Arial"/>
              </a:rPr>
              <a:t>Warehouse</a:t>
            </a:r>
            <a:endParaRPr sz="1100"/>
          </a:p>
        </p:txBody>
      </p:sp>
      <p:sp>
        <p:nvSpPr>
          <p:cNvPr id="916" name="Google Shape;916;p89"/>
          <p:cNvSpPr txBox="1"/>
          <p:nvPr/>
        </p:nvSpPr>
        <p:spPr>
          <a:xfrm>
            <a:off x="5839102" y="1856925"/>
            <a:ext cx="607800" cy="169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1100">
                <a:solidFill>
                  <a:schemeClr val="dk1"/>
                </a:solidFill>
                <a:latin typeface="Arial"/>
                <a:ea typeface="Arial"/>
                <a:cs typeface="Arial"/>
                <a:sym typeface="Arial"/>
              </a:rPr>
              <a:t>Causes</a:t>
            </a:r>
            <a:endParaRPr sz="1100"/>
          </a:p>
        </p:txBody>
      </p:sp>
      <p:sp>
        <p:nvSpPr>
          <p:cNvPr id="917" name="Google Shape;917;p89"/>
          <p:cNvSpPr txBox="1"/>
          <p:nvPr/>
        </p:nvSpPr>
        <p:spPr>
          <a:xfrm>
            <a:off x="1263849" y="1322250"/>
            <a:ext cx="362700" cy="169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1100">
                <a:solidFill>
                  <a:schemeClr val="dk1"/>
                </a:solidFill>
                <a:latin typeface="Arial"/>
                <a:ea typeface="Arial"/>
                <a:cs typeface="Arial"/>
                <a:sym typeface="Arial"/>
              </a:rPr>
              <a:t>Data</a:t>
            </a:r>
            <a:endParaRPr sz="1100"/>
          </a:p>
        </p:txBody>
      </p:sp>
      <p:sp>
        <p:nvSpPr>
          <p:cNvPr id="918" name="Google Shape;918;p89"/>
          <p:cNvSpPr txBox="1"/>
          <p:nvPr/>
        </p:nvSpPr>
        <p:spPr>
          <a:xfrm>
            <a:off x="2561089" y="1361100"/>
            <a:ext cx="402300" cy="169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1100">
                <a:solidFill>
                  <a:schemeClr val="dk1"/>
                </a:solidFill>
                <a:latin typeface="Arial"/>
                <a:ea typeface="Arial"/>
                <a:cs typeface="Arial"/>
                <a:sym typeface="Arial"/>
              </a:rPr>
              <a:t>Data</a:t>
            </a:r>
            <a:endParaRPr sz="11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90"/>
          <p:cNvSpPr txBox="1">
            <a:spLocks noGrp="1"/>
          </p:cNvSpPr>
          <p:nvPr>
            <p:ph type="title"/>
          </p:nvPr>
        </p:nvSpPr>
        <p:spPr>
          <a:xfrm>
            <a:off x="342899" y="416729"/>
            <a:ext cx="72009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Linear (static) vs Circular (dynamic)</a:t>
            </a:r>
            <a:endParaRPr/>
          </a:p>
        </p:txBody>
      </p:sp>
      <p:sp>
        <p:nvSpPr>
          <p:cNvPr id="924" name="Google Shape;924;p90"/>
          <p:cNvSpPr/>
          <p:nvPr/>
        </p:nvSpPr>
        <p:spPr>
          <a:xfrm>
            <a:off x="807332" y="1504782"/>
            <a:ext cx="724800" cy="418200"/>
          </a:xfrm>
          <a:prstGeom prst="rect">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b="0" i="0" u="none">
                <a:solidFill>
                  <a:srgbClr val="002060"/>
                </a:solidFill>
                <a:latin typeface="Arial"/>
                <a:ea typeface="Arial"/>
                <a:cs typeface="Arial"/>
                <a:sym typeface="Arial"/>
              </a:rPr>
              <a:t>A</a:t>
            </a:r>
            <a:endParaRPr sz="1100"/>
          </a:p>
        </p:txBody>
      </p:sp>
      <p:sp>
        <p:nvSpPr>
          <p:cNvPr id="925" name="Google Shape;925;p90"/>
          <p:cNvSpPr/>
          <p:nvPr/>
        </p:nvSpPr>
        <p:spPr>
          <a:xfrm>
            <a:off x="1987514" y="1504782"/>
            <a:ext cx="724800" cy="418200"/>
          </a:xfrm>
          <a:prstGeom prst="rect">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a:solidFill>
                  <a:srgbClr val="002060"/>
                </a:solidFill>
                <a:latin typeface="Arial"/>
                <a:ea typeface="Arial"/>
                <a:cs typeface="Arial"/>
                <a:sym typeface="Arial"/>
              </a:rPr>
              <a:t>B</a:t>
            </a:r>
            <a:endParaRPr sz="1200" b="0" i="0" u="none">
              <a:solidFill>
                <a:srgbClr val="002060"/>
              </a:solidFill>
              <a:latin typeface="Arial"/>
              <a:ea typeface="Arial"/>
              <a:cs typeface="Arial"/>
              <a:sym typeface="Arial"/>
            </a:endParaRPr>
          </a:p>
        </p:txBody>
      </p:sp>
      <p:sp>
        <p:nvSpPr>
          <p:cNvPr id="926" name="Google Shape;926;p90"/>
          <p:cNvSpPr/>
          <p:nvPr/>
        </p:nvSpPr>
        <p:spPr>
          <a:xfrm>
            <a:off x="3147727" y="1504782"/>
            <a:ext cx="724800" cy="418200"/>
          </a:xfrm>
          <a:prstGeom prst="rect">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a:solidFill>
                  <a:srgbClr val="002060"/>
                </a:solidFill>
                <a:latin typeface="Arial"/>
                <a:ea typeface="Arial"/>
                <a:cs typeface="Arial"/>
                <a:sym typeface="Arial"/>
              </a:rPr>
              <a:t>C</a:t>
            </a:r>
            <a:endParaRPr sz="1200" b="0" i="0" u="none">
              <a:solidFill>
                <a:srgbClr val="002060"/>
              </a:solidFill>
              <a:latin typeface="Arial"/>
              <a:ea typeface="Arial"/>
              <a:cs typeface="Arial"/>
              <a:sym typeface="Arial"/>
            </a:endParaRPr>
          </a:p>
        </p:txBody>
      </p:sp>
      <p:cxnSp>
        <p:nvCxnSpPr>
          <p:cNvPr id="927" name="Google Shape;927;p90"/>
          <p:cNvCxnSpPr>
            <a:stCxn id="924" idx="3"/>
            <a:endCxn id="925" idx="1"/>
          </p:cNvCxnSpPr>
          <p:nvPr/>
        </p:nvCxnSpPr>
        <p:spPr>
          <a:xfrm>
            <a:off x="1532132" y="1713882"/>
            <a:ext cx="455400" cy="0"/>
          </a:xfrm>
          <a:prstGeom prst="straightConnector1">
            <a:avLst/>
          </a:prstGeom>
          <a:noFill/>
          <a:ln w="50800" cap="rnd" cmpd="sng">
            <a:solidFill>
              <a:srgbClr val="002677"/>
            </a:solidFill>
            <a:prstDash val="solid"/>
            <a:round/>
            <a:headEnd type="none" w="med" len="med"/>
            <a:tailEnd type="triangle" w="med" len="med"/>
          </a:ln>
        </p:spPr>
      </p:cxnSp>
      <p:cxnSp>
        <p:nvCxnSpPr>
          <p:cNvPr id="928" name="Google Shape;928;p90"/>
          <p:cNvCxnSpPr>
            <a:stCxn id="925" idx="3"/>
            <a:endCxn id="926" idx="1"/>
          </p:cNvCxnSpPr>
          <p:nvPr/>
        </p:nvCxnSpPr>
        <p:spPr>
          <a:xfrm>
            <a:off x="2712314" y="1713882"/>
            <a:ext cx="435300" cy="0"/>
          </a:xfrm>
          <a:prstGeom prst="straightConnector1">
            <a:avLst/>
          </a:prstGeom>
          <a:noFill/>
          <a:ln w="50800" cap="rnd" cmpd="sng">
            <a:solidFill>
              <a:srgbClr val="002677"/>
            </a:solidFill>
            <a:prstDash val="solid"/>
            <a:round/>
            <a:headEnd type="none" w="med" len="med"/>
            <a:tailEnd type="triangle" w="med" len="med"/>
          </a:ln>
        </p:spPr>
      </p:cxnSp>
      <p:sp>
        <p:nvSpPr>
          <p:cNvPr id="929" name="Google Shape;929;p90"/>
          <p:cNvSpPr/>
          <p:nvPr/>
        </p:nvSpPr>
        <p:spPr>
          <a:xfrm>
            <a:off x="4680322" y="1509545"/>
            <a:ext cx="724800" cy="418200"/>
          </a:xfrm>
          <a:prstGeom prst="rect">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b="0" i="0" u="none">
                <a:solidFill>
                  <a:srgbClr val="002060"/>
                </a:solidFill>
                <a:latin typeface="Arial"/>
                <a:ea typeface="Arial"/>
                <a:cs typeface="Arial"/>
                <a:sym typeface="Arial"/>
              </a:rPr>
              <a:t>A</a:t>
            </a:r>
            <a:endParaRPr sz="1100"/>
          </a:p>
        </p:txBody>
      </p:sp>
      <p:sp>
        <p:nvSpPr>
          <p:cNvPr id="930" name="Google Shape;930;p90"/>
          <p:cNvSpPr/>
          <p:nvPr/>
        </p:nvSpPr>
        <p:spPr>
          <a:xfrm>
            <a:off x="5860504" y="1509545"/>
            <a:ext cx="724800" cy="418200"/>
          </a:xfrm>
          <a:prstGeom prst="rect">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a:solidFill>
                  <a:srgbClr val="002060"/>
                </a:solidFill>
                <a:latin typeface="Arial"/>
                <a:ea typeface="Arial"/>
                <a:cs typeface="Arial"/>
                <a:sym typeface="Arial"/>
              </a:rPr>
              <a:t>B</a:t>
            </a:r>
            <a:endParaRPr sz="1200" b="0" i="0" u="none">
              <a:solidFill>
                <a:srgbClr val="002060"/>
              </a:solidFill>
              <a:latin typeface="Arial"/>
              <a:ea typeface="Arial"/>
              <a:cs typeface="Arial"/>
              <a:sym typeface="Arial"/>
            </a:endParaRPr>
          </a:p>
        </p:txBody>
      </p:sp>
      <p:sp>
        <p:nvSpPr>
          <p:cNvPr id="931" name="Google Shape;931;p90"/>
          <p:cNvSpPr/>
          <p:nvPr/>
        </p:nvSpPr>
        <p:spPr>
          <a:xfrm>
            <a:off x="7020716" y="1509545"/>
            <a:ext cx="724800" cy="418200"/>
          </a:xfrm>
          <a:prstGeom prst="rect">
            <a:avLst/>
          </a:prstGeom>
          <a:solidFill>
            <a:schemeClr val="lt2"/>
          </a:solidFill>
          <a:ln w="9525" cap="rnd" cmpd="sng">
            <a:solidFill>
              <a:srgbClr val="7F7F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200">
                <a:solidFill>
                  <a:srgbClr val="002060"/>
                </a:solidFill>
                <a:latin typeface="Arial"/>
                <a:ea typeface="Arial"/>
                <a:cs typeface="Arial"/>
                <a:sym typeface="Arial"/>
              </a:rPr>
              <a:t>C</a:t>
            </a:r>
            <a:endParaRPr sz="1200" b="0" i="0" u="none">
              <a:solidFill>
                <a:srgbClr val="002060"/>
              </a:solidFill>
              <a:latin typeface="Arial"/>
              <a:ea typeface="Arial"/>
              <a:cs typeface="Arial"/>
              <a:sym typeface="Arial"/>
            </a:endParaRPr>
          </a:p>
        </p:txBody>
      </p:sp>
      <p:cxnSp>
        <p:nvCxnSpPr>
          <p:cNvPr id="932" name="Google Shape;932;p90"/>
          <p:cNvCxnSpPr>
            <a:stCxn id="929" idx="3"/>
            <a:endCxn id="930" idx="1"/>
          </p:cNvCxnSpPr>
          <p:nvPr/>
        </p:nvCxnSpPr>
        <p:spPr>
          <a:xfrm>
            <a:off x="5405122" y="1718645"/>
            <a:ext cx="455400" cy="0"/>
          </a:xfrm>
          <a:prstGeom prst="straightConnector1">
            <a:avLst/>
          </a:prstGeom>
          <a:noFill/>
          <a:ln w="50800" cap="rnd" cmpd="sng">
            <a:solidFill>
              <a:srgbClr val="002677"/>
            </a:solidFill>
            <a:prstDash val="solid"/>
            <a:round/>
            <a:headEnd type="none" w="med" len="med"/>
            <a:tailEnd type="triangle" w="med" len="med"/>
          </a:ln>
        </p:spPr>
      </p:cxnSp>
      <p:cxnSp>
        <p:nvCxnSpPr>
          <p:cNvPr id="933" name="Google Shape;933;p90"/>
          <p:cNvCxnSpPr>
            <a:stCxn id="930" idx="3"/>
            <a:endCxn id="931" idx="1"/>
          </p:cNvCxnSpPr>
          <p:nvPr/>
        </p:nvCxnSpPr>
        <p:spPr>
          <a:xfrm>
            <a:off x="6585304" y="1718645"/>
            <a:ext cx="435300" cy="0"/>
          </a:xfrm>
          <a:prstGeom prst="straightConnector1">
            <a:avLst/>
          </a:prstGeom>
          <a:noFill/>
          <a:ln w="50800" cap="rnd" cmpd="sng">
            <a:solidFill>
              <a:srgbClr val="002677"/>
            </a:solidFill>
            <a:prstDash val="solid"/>
            <a:round/>
            <a:headEnd type="none" w="med" len="med"/>
            <a:tailEnd type="triangle" w="med" len="med"/>
          </a:ln>
        </p:spPr>
      </p:cxnSp>
      <p:cxnSp>
        <p:nvCxnSpPr>
          <p:cNvPr id="934" name="Google Shape;934;p90"/>
          <p:cNvCxnSpPr>
            <a:stCxn id="931" idx="2"/>
            <a:endCxn id="929" idx="2"/>
          </p:cNvCxnSpPr>
          <p:nvPr/>
        </p:nvCxnSpPr>
        <p:spPr>
          <a:xfrm rot="5400000">
            <a:off x="6212666" y="757895"/>
            <a:ext cx="600" cy="2340300"/>
          </a:xfrm>
          <a:prstGeom prst="curvedConnector3">
            <a:avLst>
              <a:gd name="adj1" fmla="val 37041667"/>
            </a:avLst>
          </a:prstGeom>
          <a:noFill/>
          <a:ln w="50800" cap="rnd" cmpd="sng">
            <a:solidFill>
              <a:schemeClr val="dk1"/>
            </a:solidFill>
            <a:prstDash val="solid"/>
            <a:round/>
            <a:headEnd type="none" w="med" len="med"/>
            <a:tailEnd type="triangle" w="med" len="med"/>
          </a:ln>
        </p:spPr>
      </p:cxnSp>
      <p:sp>
        <p:nvSpPr>
          <p:cNvPr id="935" name="Google Shape;935;p90"/>
          <p:cNvSpPr txBox="1"/>
          <p:nvPr/>
        </p:nvSpPr>
        <p:spPr>
          <a:xfrm>
            <a:off x="836950" y="2316661"/>
            <a:ext cx="3026100" cy="369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400">
                <a:solidFill>
                  <a:schemeClr val="dk1"/>
                </a:solidFill>
                <a:latin typeface="Arial"/>
                <a:ea typeface="Arial"/>
                <a:cs typeface="Arial"/>
                <a:sym typeface="Arial"/>
              </a:rPr>
              <a:t>Static Causal Analysis</a:t>
            </a:r>
            <a:endParaRPr sz="1100"/>
          </a:p>
        </p:txBody>
      </p:sp>
      <p:sp>
        <p:nvSpPr>
          <p:cNvPr id="936" name="Google Shape;936;p90"/>
          <p:cNvSpPr txBox="1"/>
          <p:nvPr/>
        </p:nvSpPr>
        <p:spPr>
          <a:xfrm>
            <a:off x="4505899" y="2318276"/>
            <a:ext cx="3452700" cy="8031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 sz="2400">
                <a:solidFill>
                  <a:schemeClr val="dk1"/>
                </a:solidFill>
                <a:latin typeface="Arial"/>
                <a:ea typeface="Arial"/>
                <a:cs typeface="Arial"/>
                <a:sym typeface="Arial"/>
              </a:rPr>
              <a:t>Dynamic Causal Analysis</a:t>
            </a:r>
            <a:endParaRPr sz="1100"/>
          </a:p>
          <a:p>
            <a:pPr marL="0" marR="0" lvl="0" indent="0" algn="ctr" rtl="0">
              <a:spcBef>
                <a:spcPts val="500"/>
              </a:spcBef>
              <a:spcAft>
                <a:spcPts val="0"/>
              </a:spcAft>
              <a:buNone/>
            </a:pPr>
            <a:r>
              <a:rPr lang="en" sz="2400">
                <a:solidFill>
                  <a:schemeClr val="dk1"/>
                </a:solidFill>
                <a:latin typeface="Arial"/>
                <a:ea typeface="Arial"/>
                <a:cs typeface="Arial"/>
                <a:sym typeface="Arial"/>
              </a:rPr>
              <a:t>with </a:t>
            </a:r>
            <a:r>
              <a:rPr lang="en" sz="2400" b="1">
                <a:solidFill>
                  <a:schemeClr val="dk1"/>
                </a:solidFill>
                <a:latin typeface="Arial"/>
                <a:ea typeface="Arial"/>
                <a:cs typeface="Arial"/>
                <a:sym typeface="Arial"/>
              </a:rPr>
              <a:t>Feedback</a:t>
            </a:r>
            <a:endParaRPr sz="1100"/>
          </a:p>
        </p:txBody>
      </p:sp>
      <p:sp>
        <p:nvSpPr>
          <p:cNvPr id="937" name="Google Shape;937;p90"/>
          <p:cNvSpPr txBox="1"/>
          <p:nvPr/>
        </p:nvSpPr>
        <p:spPr>
          <a:xfrm>
            <a:off x="4216689" y="3447107"/>
            <a:ext cx="40311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 sz="2400">
                <a:solidFill>
                  <a:schemeClr val="dk1"/>
                </a:solidFill>
                <a:latin typeface="Arial"/>
                <a:ea typeface="Arial"/>
                <a:cs typeface="Arial"/>
                <a:sym typeface="Arial"/>
              </a:rPr>
              <a:t>Causal Loop Diagram (CLDs)</a:t>
            </a:r>
            <a:endParaRPr sz="2400" b="1">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Questions</a:t>
            </a:r>
            <a:endParaRPr/>
          </a:p>
        </p:txBody>
      </p:sp>
      <p:sp>
        <p:nvSpPr>
          <p:cNvPr id="210" name="Google Shape;210;p38"/>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is AI?</a:t>
            </a:r>
            <a:endParaRPr/>
          </a:p>
          <a:p>
            <a:pPr marL="457200" lvl="0" indent="-342900" algn="l" rtl="0">
              <a:spcBef>
                <a:spcPts val="0"/>
              </a:spcBef>
              <a:spcAft>
                <a:spcPts val="0"/>
              </a:spcAft>
              <a:buSzPts val="1800"/>
              <a:buChar char="●"/>
            </a:pPr>
            <a:r>
              <a:rPr lang="en"/>
              <a:t>What is Knowledge Representation?</a:t>
            </a:r>
            <a:endParaRPr/>
          </a:p>
          <a:p>
            <a:pPr marL="457200" lvl="0" indent="-342900" algn="l" rtl="0">
              <a:spcBef>
                <a:spcPts val="0"/>
              </a:spcBef>
              <a:spcAft>
                <a:spcPts val="0"/>
              </a:spcAft>
              <a:buSzPts val="1800"/>
              <a:buChar char="●"/>
            </a:pPr>
            <a:r>
              <a:rPr lang="en"/>
              <a:t>Review of Systems Engineering concepts in healthcare</a:t>
            </a:r>
            <a:endParaRPr/>
          </a:p>
          <a:p>
            <a:pPr marL="457200" lvl="0" indent="-342900" algn="l" rtl="0">
              <a:spcBef>
                <a:spcPts val="0"/>
              </a:spcBef>
              <a:spcAft>
                <a:spcPts val="0"/>
              </a:spcAft>
              <a:buSzPts val="1800"/>
              <a:buChar char="●"/>
            </a:pPr>
            <a:r>
              <a:rPr lang="en"/>
              <a:t>AI in medical devices</a:t>
            </a:r>
            <a:endParaRPr/>
          </a:p>
          <a:p>
            <a:pPr marL="457200" lvl="0" indent="-342900" algn="l" rtl="0">
              <a:spcBef>
                <a:spcPts val="0"/>
              </a:spcBef>
              <a:spcAft>
                <a:spcPts val="0"/>
              </a:spcAft>
              <a:buSzPts val="1800"/>
              <a:buChar char="●"/>
            </a:pPr>
            <a:r>
              <a:rPr lang="en"/>
              <a:t>Review two Systems: FFS and VBC systems</a:t>
            </a:r>
            <a:endParaRPr/>
          </a:p>
          <a:p>
            <a:pPr marL="457200" lvl="0" indent="-342900" algn="l" rtl="0">
              <a:spcBef>
                <a:spcPts val="0"/>
              </a:spcBef>
              <a:spcAft>
                <a:spcPts val="0"/>
              </a:spcAft>
              <a:buSzPts val="1800"/>
              <a:buChar char="●"/>
            </a:pPr>
            <a:r>
              <a:rPr lang="en"/>
              <a:t>What are intelligent agents?</a:t>
            </a:r>
            <a:endParaRPr/>
          </a:p>
        </p:txBody>
      </p:sp>
      <p:sp>
        <p:nvSpPr>
          <p:cNvPr id="211" name="Google Shape;211;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91"/>
          <p:cNvSpPr txBox="1">
            <a:spLocks noGrp="1"/>
          </p:cNvSpPr>
          <p:nvPr>
            <p:ph type="title"/>
          </p:nvPr>
        </p:nvSpPr>
        <p:spPr>
          <a:xfrm>
            <a:off x="342900" y="416725"/>
            <a:ext cx="8501700" cy="7758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Warning!  Don’t Confuse Data Flows with Causality</a:t>
            </a:r>
            <a:endParaRPr/>
          </a:p>
        </p:txBody>
      </p:sp>
      <p:sp>
        <p:nvSpPr>
          <p:cNvPr id="943" name="Google Shape;943;p91"/>
          <p:cNvSpPr txBox="1">
            <a:spLocks noGrp="1"/>
          </p:cNvSpPr>
          <p:nvPr>
            <p:ph type="body" idx="1"/>
          </p:nvPr>
        </p:nvSpPr>
        <p:spPr>
          <a:xfrm>
            <a:off x="1143000" y="2538454"/>
            <a:ext cx="6858000" cy="16908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1800"/>
              <a:buNone/>
            </a:pPr>
            <a:r>
              <a:rPr lang="en" sz="1800"/>
              <a:t>Many great architects have strong skills drawing data flow diagrams!</a:t>
            </a:r>
            <a:endParaRPr/>
          </a:p>
          <a:p>
            <a:pPr marL="0" lvl="0" indent="0" algn="l" rtl="0">
              <a:lnSpc>
                <a:spcPct val="100000"/>
              </a:lnSpc>
              <a:spcBef>
                <a:spcPts val="500"/>
              </a:spcBef>
              <a:spcAft>
                <a:spcPts val="0"/>
              </a:spcAft>
              <a:buClr>
                <a:schemeClr val="dk1"/>
              </a:buClr>
              <a:buSzPts val="1800"/>
              <a:buNone/>
            </a:pPr>
            <a:endParaRPr sz="1800"/>
          </a:p>
          <a:p>
            <a:pPr marL="0" lvl="0" indent="0" algn="l" rtl="0">
              <a:lnSpc>
                <a:spcPct val="100000"/>
              </a:lnSpc>
              <a:spcBef>
                <a:spcPts val="500"/>
              </a:spcBef>
              <a:spcAft>
                <a:spcPts val="1200"/>
              </a:spcAft>
              <a:buClr>
                <a:schemeClr val="dk1"/>
              </a:buClr>
              <a:buSzPts val="1800"/>
              <a:buNone/>
            </a:pPr>
            <a:r>
              <a:rPr lang="en" sz="1800"/>
              <a:t>Very few architects have formal training in creating causal diagrams.</a:t>
            </a:r>
            <a:endParaRPr/>
          </a:p>
        </p:txBody>
      </p:sp>
      <p:sp>
        <p:nvSpPr>
          <p:cNvPr id="944" name="Google Shape;944;p91"/>
          <p:cNvSpPr txBox="1"/>
          <p:nvPr/>
        </p:nvSpPr>
        <p:spPr>
          <a:xfrm>
            <a:off x="2329454" y="1450949"/>
            <a:ext cx="3789600" cy="831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5400">
                <a:solidFill>
                  <a:schemeClr val="dk1"/>
                </a:solidFill>
                <a:latin typeface="Arial"/>
                <a:ea typeface="Arial"/>
                <a:cs typeface="Arial"/>
                <a:sym typeface="Arial"/>
              </a:rPr>
              <a:t>DFD </a:t>
            </a:r>
            <a:r>
              <a:rPr lang="en" sz="5400">
                <a:solidFill>
                  <a:schemeClr val="dk2"/>
                </a:solidFill>
                <a:latin typeface="Arial"/>
                <a:ea typeface="Arial"/>
                <a:cs typeface="Arial"/>
                <a:sym typeface="Arial"/>
              </a:rPr>
              <a:t>!=</a:t>
            </a:r>
            <a:r>
              <a:rPr lang="en" sz="5400">
                <a:solidFill>
                  <a:schemeClr val="dk1"/>
                </a:solidFill>
                <a:latin typeface="Arial"/>
                <a:ea typeface="Arial"/>
                <a:cs typeface="Arial"/>
                <a:sym typeface="Arial"/>
              </a:rPr>
              <a:t> CLD</a:t>
            </a:r>
            <a:endParaRPr sz="11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92"/>
          <p:cNvSpPr txBox="1">
            <a:spLocks noGrp="1"/>
          </p:cNvSpPr>
          <p:nvPr>
            <p:ph type="title"/>
          </p:nvPr>
        </p:nvSpPr>
        <p:spPr>
          <a:xfrm>
            <a:off x="471488" y="205383"/>
            <a:ext cx="5915100" cy="7458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6"/>
              </a:buClr>
              <a:buSzPts val="2400"/>
              <a:buFont typeface="Arial"/>
              <a:buNone/>
            </a:pPr>
            <a:r>
              <a:rPr lang="en"/>
              <a:t>Example: The AI/ML Flywheel</a:t>
            </a:r>
            <a:endParaRPr/>
          </a:p>
        </p:txBody>
      </p:sp>
      <p:sp>
        <p:nvSpPr>
          <p:cNvPr id="950" name="Google Shape;950;p92"/>
          <p:cNvSpPr txBox="1">
            <a:spLocks noGrp="1"/>
          </p:cNvSpPr>
          <p:nvPr>
            <p:ph type="body" idx="4294967295"/>
          </p:nvPr>
        </p:nvSpPr>
        <p:spPr>
          <a:xfrm>
            <a:off x="2606737" y="4064009"/>
            <a:ext cx="3716700" cy="671700"/>
          </a:xfrm>
          <a:prstGeom prst="rect">
            <a:avLst/>
          </a:prstGeom>
          <a:noFill/>
          <a:ln>
            <a:noFill/>
          </a:ln>
        </p:spPr>
        <p:txBody>
          <a:bodyPr spcFirstLastPara="1" wrap="square" lIns="0" tIns="0" rIns="0" bIns="0" anchor="t" anchorCtr="0">
            <a:normAutofit fontScale="77500" lnSpcReduction="20000"/>
          </a:bodyPr>
          <a:lstStyle/>
          <a:p>
            <a:pPr marL="0" lvl="0" indent="0" algn="ctr" rtl="0">
              <a:lnSpc>
                <a:spcPct val="100000"/>
              </a:lnSpc>
              <a:spcBef>
                <a:spcPts val="0"/>
              </a:spcBef>
              <a:spcAft>
                <a:spcPts val="1200"/>
              </a:spcAft>
              <a:buClr>
                <a:srgbClr val="E87722"/>
              </a:buClr>
              <a:buSzPts val="1400"/>
              <a:buNone/>
            </a:pPr>
            <a:r>
              <a:rPr lang="en" b="1">
                <a:solidFill>
                  <a:srgbClr val="E87722"/>
                </a:solidFill>
              </a:rPr>
              <a:t>Feedback creates more data which creates more precise machine learning models.</a:t>
            </a:r>
            <a:endParaRPr/>
          </a:p>
        </p:txBody>
      </p:sp>
      <p:sp>
        <p:nvSpPr>
          <p:cNvPr id="951" name="Google Shape;951;p92"/>
          <p:cNvSpPr/>
          <p:nvPr/>
        </p:nvSpPr>
        <p:spPr>
          <a:xfrm>
            <a:off x="2944555" y="1377924"/>
            <a:ext cx="3203700" cy="2058900"/>
          </a:xfrm>
          <a:prstGeom prst="roundRect">
            <a:avLst>
              <a:gd name="adj" fmla="val 16667"/>
            </a:avLst>
          </a:prstGeom>
          <a:solidFill>
            <a:srgbClr val="C4F1F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952" name="Google Shape;952;p92"/>
          <p:cNvSpPr/>
          <p:nvPr/>
        </p:nvSpPr>
        <p:spPr>
          <a:xfrm>
            <a:off x="5230700" y="2087957"/>
            <a:ext cx="1877100" cy="591300"/>
          </a:xfrm>
          <a:prstGeom prst="roundRect">
            <a:avLst>
              <a:gd name="adj" fmla="val 16667"/>
            </a:avLst>
          </a:prstGeom>
          <a:solidFill>
            <a:srgbClr val="BDBDBD">
              <a:alpha val="49800"/>
            </a:srgbClr>
          </a:solidFill>
          <a:ln w="19050" cap="flat" cmpd="sng">
            <a:solidFill>
              <a:srgbClr val="0069AF"/>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lt1"/>
              </a:buClr>
              <a:buSzPts val="1500"/>
              <a:buFont typeface="Arial"/>
              <a:buNone/>
            </a:pPr>
            <a:endParaRPr sz="1500" b="0" i="0" u="none" strike="noStrike" cap="none">
              <a:solidFill>
                <a:srgbClr val="FFFFFF"/>
              </a:solidFill>
              <a:latin typeface="Arial"/>
              <a:ea typeface="Arial"/>
              <a:cs typeface="Arial"/>
              <a:sym typeface="Arial"/>
            </a:endParaRPr>
          </a:p>
        </p:txBody>
      </p:sp>
      <p:sp>
        <p:nvSpPr>
          <p:cNvPr id="953" name="Google Shape;953;p92"/>
          <p:cNvSpPr/>
          <p:nvPr/>
        </p:nvSpPr>
        <p:spPr>
          <a:xfrm rot="5400000">
            <a:off x="5444809" y="1207200"/>
            <a:ext cx="971100" cy="938100"/>
          </a:xfrm>
          <a:prstGeom prst="bentArrow">
            <a:avLst>
              <a:gd name="adj1" fmla="val 25000"/>
              <a:gd name="adj2" fmla="val 23780"/>
              <a:gd name="adj3" fmla="val 25000"/>
              <a:gd name="adj4" fmla="val 43750"/>
            </a:avLst>
          </a:prstGeom>
          <a:solidFill>
            <a:schemeClr val="lt1"/>
          </a:solidFill>
          <a:ln w="12700" cap="flat" cmpd="sng">
            <a:solidFill>
              <a:srgbClr val="0069A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954" name="Google Shape;954;p92"/>
          <p:cNvSpPr/>
          <p:nvPr/>
        </p:nvSpPr>
        <p:spPr>
          <a:xfrm>
            <a:off x="3755249" y="966850"/>
            <a:ext cx="1722000" cy="591300"/>
          </a:xfrm>
          <a:prstGeom prst="roundRect">
            <a:avLst>
              <a:gd name="adj" fmla="val 16667"/>
            </a:avLst>
          </a:prstGeom>
          <a:solidFill>
            <a:srgbClr val="BDBDBD">
              <a:alpha val="49800"/>
            </a:srgbClr>
          </a:solidFill>
          <a:ln w="19050" cap="flat" cmpd="sng">
            <a:solidFill>
              <a:srgbClr val="0069AF"/>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sz="1500" b="0" i="0" u="none" strike="noStrike" cap="none">
              <a:solidFill>
                <a:srgbClr val="FFFFFF"/>
              </a:solidFill>
              <a:latin typeface="Arial"/>
              <a:ea typeface="Arial"/>
              <a:cs typeface="Arial"/>
              <a:sym typeface="Arial"/>
            </a:endParaRPr>
          </a:p>
        </p:txBody>
      </p:sp>
      <p:sp>
        <p:nvSpPr>
          <p:cNvPr id="955" name="Google Shape;955;p92"/>
          <p:cNvSpPr/>
          <p:nvPr/>
        </p:nvSpPr>
        <p:spPr>
          <a:xfrm>
            <a:off x="3699040" y="3210641"/>
            <a:ext cx="1722000" cy="597000"/>
          </a:xfrm>
          <a:prstGeom prst="roundRect">
            <a:avLst>
              <a:gd name="adj" fmla="val 16667"/>
            </a:avLst>
          </a:prstGeom>
          <a:solidFill>
            <a:srgbClr val="BDBDBD">
              <a:alpha val="49800"/>
            </a:srgbClr>
          </a:solidFill>
          <a:ln w="19050" cap="flat" cmpd="sng">
            <a:solidFill>
              <a:srgbClr val="0069AF"/>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sz="1500" b="0" i="0" u="none" strike="noStrike" cap="none">
              <a:solidFill>
                <a:srgbClr val="FFFFFF"/>
              </a:solidFill>
              <a:latin typeface="Arial"/>
              <a:ea typeface="Arial"/>
              <a:cs typeface="Arial"/>
              <a:sym typeface="Arial"/>
            </a:endParaRPr>
          </a:p>
        </p:txBody>
      </p:sp>
      <p:sp>
        <p:nvSpPr>
          <p:cNvPr id="956" name="Google Shape;956;p92"/>
          <p:cNvSpPr txBox="1"/>
          <p:nvPr/>
        </p:nvSpPr>
        <p:spPr>
          <a:xfrm>
            <a:off x="6087929" y="1487196"/>
            <a:ext cx="1275900" cy="284700"/>
          </a:xfrm>
          <a:prstGeom prst="rect">
            <a:avLst/>
          </a:prstGeom>
          <a:solidFill>
            <a:schemeClr val="lt1"/>
          </a:solid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Arial"/>
                <a:ea typeface="Arial"/>
                <a:cs typeface="Arial"/>
                <a:sym typeface="Arial"/>
              </a:rPr>
              <a:t>Use to build</a:t>
            </a:r>
            <a:endParaRPr sz="1100"/>
          </a:p>
        </p:txBody>
      </p:sp>
      <p:sp>
        <p:nvSpPr>
          <p:cNvPr id="957" name="Google Shape;957;p92"/>
          <p:cNvSpPr/>
          <p:nvPr/>
        </p:nvSpPr>
        <p:spPr>
          <a:xfrm>
            <a:off x="4292969" y="2074768"/>
            <a:ext cx="506700" cy="484500"/>
          </a:xfrm>
          <a:prstGeom prst="plus">
            <a:avLst>
              <a:gd name="adj" fmla="val 34773"/>
            </a:avLst>
          </a:prstGeom>
          <a:solidFill>
            <a:srgbClr val="00B050"/>
          </a:solidFill>
          <a:ln w="12700" cap="flat" cmpd="sng">
            <a:solidFill>
              <a:srgbClr val="9C9C9C"/>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958" name="Google Shape;958;p92"/>
          <p:cNvSpPr/>
          <p:nvPr/>
        </p:nvSpPr>
        <p:spPr>
          <a:xfrm rot="10800000">
            <a:off x="5301777" y="2671781"/>
            <a:ext cx="1035300" cy="1058700"/>
          </a:xfrm>
          <a:prstGeom prst="bentArrow">
            <a:avLst>
              <a:gd name="adj1" fmla="val 25000"/>
              <a:gd name="adj2" fmla="val 25000"/>
              <a:gd name="adj3" fmla="val 25000"/>
              <a:gd name="adj4" fmla="val 43750"/>
            </a:avLst>
          </a:prstGeom>
          <a:solidFill>
            <a:schemeClr val="lt1"/>
          </a:solidFill>
          <a:ln w="12700" cap="flat" cmpd="sng">
            <a:solidFill>
              <a:srgbClr val="0069AF"/>
            </a:solidFill>
            <a:prstDash val="solid"/>
            <a:miter lim="800000"/>
            <a:headEnd type="none" w="sm" len="sm"/>
            <a:tailEnd type="none" w="sm" len="sm"/>
          </a:ln>
          <a:effectLst>
            <a:outerShdw blurRad="50800" dist="38100" dir="13500000" algn="b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959" name="Google Shape;959;p92"/>
          <p:cNvSpPr/>
          <p:nvPr/>
        </p:nvSpPr>
        <p:spPr>
          <a:xfrm>
            <a:off x="2798427" y="1027442"/>
            <a:ext cx="1035600" cy="1042500"/>
          </a:xfrm>
          <a:prstGeom prst="bentArrow">
            <a:avLst>
              <a:gd name="adj1" fmla="val 25000"/>
              <a:gd name="adj2" fmla="val 25000"/>
              <a:gd name="adj3" fmla="val 25000"/>
              <a:gd name="adj4" fmla="val 43750"/>
            </a:avLst>
          </a:prstGeom>
          <a:solidFill>
            <a:schemeClr val="lt1"/>
          </a:solidFill>
          <a:ln w="12700" cap="flat" cmpd="sng">
            <a:solidFill>
              <a:srgbClr val="0069AF"/>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960" name="Google Shape;960;p92"/>
          <p:cNvSpPr/>
          <p:nvPr/>
        </p:nvSpPr>
        <p:spPr>
          <a:xfrm>
            <a:off x="1979615" y="2074768"/>
            <a:ext cx="1877100" cy="597000"/>
          </a:xfrm>
          <a:prstGeom prst="roundRect">
            <a:avLst>
              <a:gd name="adj" fmla="val 16667"/>
            </a:avLst>
          </a:prstGeom>
          <a:solidFill>
            <a:srgbClr val="9C9C9C">
              <a:alpha val="49800"/>
            </a:srgbClr>
          </a:solidFill>
          <a:ln w="19050" cap="flat" cmpd="sng">
            <a:solidFill>
              <a:srgbClr val="0069AF"/>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sz="1500" b="0" i="0" u="none" strike="noStrike" cap="none">
              <a:solidFill>
                <a:srgbClr val="FFFFFF"/>
              </a:solidFill>
              <a:latin typeface="Arial"/>
              <a:ea typeface="Arial"/>
              <a:cs typeface="Arial"/>
              <a:sym typeface="Arial"/>
            </a:endParaRPr>
          </a:p>
        </p:txBody>
      </p:sp>
      <p:sp>
        <p:nvSpPr>
          <p:cNvPr id="961" name="Google Shape;961;p92"/>
          <p:cNvSpPr/>
          <p:nvPr/>
        </p:nvSpPr>
        <p:spPr>
          <a:xfrm rot="-5400000">
            <a:off x="2652514" y="2608634"/>
            <a:ext cx="1035300" cy="1042500"/>
          </a:xfrm>
          <a:prstGeom prst="bentArrow">
            <a:avLst>
              <a:gd name="adj1" fmla="val 25000"/>
              <a:gd name="adj2" fmla="val 25000"/>
              <a:gd name="adj3" fmla="val 25000"/>
              <a:gd name="adj4" fmla="val 43750"/>
            </a:avLst>
          </a:prstGeom>
          <a:solidFill>
            <a:schemeClr val="lt1"/>
          </a:solidFill>
          <a:ln w="12700" cap="flat" cmpd="sng">
            <a:solidFill>
              <a:srgbClr val="0069AF"/>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962" name="Google Shape;962;p92"/>
          <p:cNvSpPr txBox="1"/>
          <p:nvPr/>
        </p:nvSpPr>
        <p:spPr>
          <a:xfrm>
            <a:off x="6138788" y="3045189"/>
            <a:ext cx="1275900" cy="284700"/>
          </a:xfrm>
          <a:prstGeom prst="rect">
            <a:avLst/>
          </a:prstGeom>
          <a:solidFill>
            <a:schemeClr val="lt1"/>
          </a:solid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Arial"/>
                <a:ea typeface="Arial"/>
                <a:cs typeface="Arial"/>
                <a:sym typeface="Arial"/>
              </a:rPr>
              <a:t>Use to make</a:t>
            </a:r>
            <a:endParaRPr sz="1100"/>
          </a:p>
        </p:txBody>
      </p:sp>
      <p:sp>
        <p:nvSpPr>
          <p:cNvPr id="963" name="Google Shape;963;p92"/>
          <p:cNvSpPr txBox="1"/>
          <p:nvPr/>
        </p:nvSpPr>
        <p:spPr>
          <a:xfrm>
            <a:off x="2191016" y="1487196"/>
            <a:ext cx="855600" cy="284700"/>
          </a:xfrm>
          <a:prstGeom prst="rect">
            <a:avLst/>
          </a:prstGeom>
          <a:solidFill>
            <a:schemeClr val="lt1"/>
          </a:solid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Arial"/>
                <a:ea typeface="Arial"/>
                <a:cs typeface="Arial"/>
                <a:sym typeface="Arial"/>
              </a:rPr>
              <a:t>Creates</a:t>
            </a:r>
            <a:endParaRPr sz="1100"/>
          </a:p>
        </p:txBody>
      </p:sp>
      <p:sp>
        <p:nvSpPr>
          <p:cNvPr id="964" name="Google Shape;964;p92"/>
          <p:cNvSpPr txBox="1"/>
          <p:nvPr/>
        </p:nvSpPr>
        <p:spPr>
          <a:xfrm>
            <a:off x="1881786" y="3045189"/>
            <a:ext cx="1143300" cy="284700"/>
          </a:xfrm>
          <a:prstGeom prst="rect">
            <a:avLst/>
          </a:prstGeom>
          <a:solidFill>
            <a:schemeClr val="lt1"/>
          </a:solid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Arial"/>
                <a:ea typeface="Arial"/>
                <a:cs typeface="Arial"/>
                <a:sym typeface="Arial"/>
              </a:rPr>
              <a:t>Can gather</a:t>
            </a:r>
            <a:endParaRPr sz="1100"/>
          </a:p>
        </p:txBody>
      </p:sp>
      <p:pic>
        <p:nvPicPr>
          <p:cNvPr id="965" name="Google Shape;965;p92" descr="Comment Like outline"/>
          <p:cNvPicPr preferRelativeResize="0"/>
          <p:nvPr/>
        </p:nvPicPr>
        <p:blipFill rotWithShape="1">
          <a:blip r:embed="rId3">
            <a:alphaModFix/>
          </a:blip>
          <a:srcRect/>
          <a:stretch/>
        </p:blipFill>
        <p:spPr>
          <a:xfrm>
            <a:off x="2098747" y="2114644"/>
            <a:ext cx="597019" cy="597019"/>
          </a:xfrm>
          <a:prstGeom prst="rect">
            <a:avLst/>
          </a:prstGeom>
          <a:noFill/>
          <a:ln>
            <a:noFill/>
          </a:ln>
        </p:spPr>
      </p:pic>
      <p:sp>
        <p:nvSpPr>
          <p:cNvPr id="966" name="Google Shape;966;p92"/>
          <p:cNvSpPr txBox="1"/>
          <p:nvPr/>
        </p:nvSpPr>
        <p:spPr>
          <a:xfrm>
            <a:off x="2618126" y="2236708"/>
            <a:ext cx="1042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0" i="0" u="none" strike="noStrike" cap="none">
                <a:solidFill>
                  <a:srgbClr val="2D2D2D"/>
                </a:solidFill>
                <a:latin typeface="Arial"/>
                <a:ea typeface="Arial"/>
                <a:cs typeface="Arial"/>
                <a:sym typeface="Arial"/>
              </a:rPr>
              <a:t>Feedback</a:t>
            </a:r>
            <a:endParaRPr sz="1400">
              <a:solidFill>
                <a:srgbClr val="2D2D2D"/>
              </a:solidFill>
              <a:latin typeface="Arial"/>
              <a:ea typeface="Arial"/>
              <a:cs typeface="Arial"/>
              <a:sym typeface="Arial"/>
            </a:endParaRPr>
          </a:p>
        </p:txBody>
      </p:sp>
      <p:pic>
        <p:nvPicPr>
          <p:cNvPr id="967" name="Google Shape;967;p92" descr="Statistics outline"/>
          <p:cNvPicPr preferRelativeResize="0"/>
          <p:nvPr/>
        </p:nvPicPr>
        <p:blipFill rotWithShape="1">
          <a:blip r:embed="rId4">
            <a:alphaModFix/>
          </a:blip>
          <a:srcRect/>
          <a:stretch/>
        </p:blipFill>
        <p:spPr>
          <a:xfrm>
            <a:off x="3818312" y="990550"/>
            <a:ext cx="536822" cy="536822"/>
          </a:xfrm>
          <a:prstGeom prst="rect">
            <a:avLst/>
          </a:prstGeom>
          <a:noFill/>
          <a:ln>
            <a:noFill/>
          </a:ln>
        </p:spPr>
      </p:pic>
      <p:pic>
        <p:nvPicPr>
          <p:cNvPr id="968" name="Google Shape;968;p92" descr="Artificial Intelligence outline"/>
          <p:cNvPicPr preferRelativeResize="0"/>
          <p:nvPr/>
        </p:nvPicPr>
        <p:blipFill rotWithShape="1">
          <a:blip r:embed="rId5">
            <a:alphaModFix/>
          </a:blip>
          <a:srcRect/>
          <a:stretch/>
        </p:blipFill>
        <p:spPr>
          <a:xfrm>
            <a:off x="5355398" y="2156979"/>
            <a:ext cx="445786" cy="445786"/>
          </a:xfrm>
          <a:prstGeom prst="rect">
            <a:avLst/>
          </a:prstGeom>
          <a:noFill/>
          <a:ln>
            <a:noFill/>
          </a:ln>
        </p:spPr>
      </p:pic>
      <p:pic>
        <p:nvPicPr>
          <p:cNvPr id="969" name="Google Shape;969;p92" descr="Future outline"/>
          <p:cNvPicPr preferRelativeResize="0"/>
          <p:nvPr/>
        </p:nvPicPr>
        <p:blipFill rotWithShape="1">
          <a:blip r:embed="rId6">
            <a:alphaModFix/>
          </a:blip>
          <a:srcRect/>
          <a:stretch/>
        </p:blipFill>
        <p:spPr>
          <a:xfrm>
            <a:off x="3847247" y="3287969"/>
            <a:ext cx="459327" cy="459327"/>
          </a:xfrm>
          <a:prstGeom prst="rect">
            <a:avLst/>
          </a:prstGeom>
          <a:noFill/>
          <a:ln>
            <a:noFill/>
          </a:ln>
        </p:spPr>
      </p:pic>
      <p:sp>
        <p:nvSpPr>
          <p:cNvPr id="970" name="Google Shape;970;p92"/>
          <p:cNvSpPr txBox="1"/>
          <p:nvPr/>
        </p:nvSpPr>
        <p:spPr>
          <a:xfrm>
            <a:off x="4299857" y="1107319"/>
            <a:ext cx="1042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0" i="0" u="none" strike="noStrike" cap="none">
                <a:solidFill>
                  <a:srgbClr val="2D2D2D"/>
                </a:solidFill>
                <a:latin typeface="Arial"/>
                <a:ea typeface="Arial"/>
                <a:cs typeface="Arial"/>
                <a:sym typeface="Arial"/>
              </a:rPr>
              <a:t>Data</a:t>
            </a:r>
            <a:endParaRPr sz="1400">
              <a:solidFill>
                <a:srgbClr val="2D2D2D"/>
              </a:solidFill>
              <a:latin typeface="Arial"/>
              <a:ea typeface="Arial"/>
              <a:cs typeface="Arial"/>
              <a:sym typeface="Arial"/>
            </a:endParaRPr>
          </a:p>
        </p:txBody>
      </p:sp>
      <p:sp>
        <p:nvSpPr>
          <p:cNvPr id="971" name="Google Shape;971;p92"/>
          <p:cNvSpPr txBox="1"/>
          <p:nvPr/>
        </p:nvSpPr>
        <p:spPr>
          <a:xfrm>
            <a:off x="5768584" y="2169391"/>
            <a:ext cx="14103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2D2D2D"/>
              </a:buClr>
              <a:buSzPts val="1400"/>
              <a:buFont typeface="Arial"/>
              <a:buNone/>
            </a:pPr>
            <a:r>
              <a:rPr lang="en" sz="1400" b="0" i="0" u="none" strike="noStrike" cap="none">
                <a:solidFill>
                  <a:srgbClr val="2D2D2D"/>
                </a:solidFill>
                <a:latin typeface="Arial"/>
                <a:ea typeface="Arial"/>
                <a:cs typeface="Arial"/>
                <a:sym typeface="Arial"/>
              </a:rPr>
              <a:t>Machine Learning Model</a:t>
            </a:r>
            <a:endParaRPr sz="1100"/>
          </a:p>
        </p:txBody>
      </p:sp>
      <p:sp>
        <p:nvSpPr>
          <p:cNvPr id="972" name="Google Shape;972;p92"/>
          <p:cNvSpPr txBox="1"/>
          <p:nvPr/>
        </p:nvSpPr>
        <p:spPr>
          <a:xfrm>
            <a:off x="4251563" y="3370651"/>
            <a:ext cx="1042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0" i="0" u="none" strike="noStrike" cap="none">
                <a:solidFill>
                  <a:srgbClr val="2D2D2D"/>
                </a:solidFill>
                <a:latin typeface="Arial"/>
                <a:ea typeface="Arial"/>
                <a:cs typeface="Arial"/>
                <a:sym typeface="Arial"/>
              </a:rPr>
              <a:t>Prediction</a:t>
            </a:r>
            <a:endParaRPr sz="1400">
              <a:solidFill>
                <a:srgbClr val="2D2D2D"/>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93"/>
          <p:cNvSpPr txBox="1">
            <a:spLocks noGrp="1"/>
          </p:cNvSpPr>
          <p:nvPr>
            <p:ph type="title"/>
          </p:nvPr>
        </p:nvSpPr>
        <p:spPr>
          <a:xfrm>
            <a:off x="342899" y="416729"/>
            <a:ext cx="72009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Causal Loop Diagrams (CLD)</a:t>
            </a:r>
            <a:endParaRPr/>
          </a:p>
        </p:txBody>
      </p:sp>
      <p:sp>
        <p:nvSpPr>
          <p:cNvPr id="978" name="Google Shape;978;p93"/>
          <p:cNvSpPr txBox="1">
            <a:spLocks noGrp="1"/>
          </p:cNvSpPr>
          <p:nvPr>
            <p:ph type="body" idx="1"/>
          </p:nvPr>
        </p:nvSpPr>
        <p:spPr>
          <a:xfrm>
            <a:off x="1429275" y="4152450"/>
            <a:ext cx="5528700" cy="384300"/>
          </a:xfrm>
          <a:prstGeom prst="rect">
            <a:avLst/>
          </a:prstGeom>
          <a:noFill/>
          <a:ln>
            <a:noFill/>
          </a:ln>
        </p:spPr>
        <p:txBody>
          <a:bodyPr spcFirstLastPara="1" wrap="square" lIns="0" tIns="0" rIns="0" bIns="0" anchor="t" anchorCtr="0">
            <a:normAutofit fontScale="92500" lnSpcReduction="20000"/>
          </a:bodyPr>
          <a:lstStyle/>
          <a:p>
            <a:pPr marL="0" lvl="0" indent="0" algn="ctr" rtl="0">
              <a:lnSpc>
                <a:spcPct val="100000"/>
              </a:lnSpc>
              <a:spcBef>
                <a:spcPts val="0"/>
              </a:spcBef>
              <a:spcAft>
                <a:spcPts val="1200"/>
              </a:spcAft>
              <a:buClr>
                <a:schemeClr val="dk1"/>
              </a:buClr>
              <a:buSzPct val="77777"/>
              <a:buNone/>
            </a:pPr>
            <a:r>
              <a:rPr lang="en"/>
              <a:t>Primary tool for </a:t>
            </a:r>
            <a:r>
              <a:rPr lang="en" b="1"/>
              <a:t>facilitation</a:t>
            </a:r>
            <a:r>
              <a:rPr lang="en"/>
              <a:t> </a:t>
            </a:r>
            <a:r>
              <a:rPr lang="en" b="1"/>
              <a:t>of discussion </a:t>
            </a:r>
            <a:r>
              <a:rPr lang="en"/>
              <a:t>of feedback cycles.</a:t>
            </a:r>
            <a:endParaRPr/>
          </a:p>
        </p:txBody>
      </p:sp>
      <p:sp>
        <p:nvSpPr>
          <p:cNvPr id="979" name="Google Shape;979;p93"/>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fld id="{00000000-1234-1234-1234-123412341234}" type="slidenum">
              <a:rPr lang="en"/>
              <a:t>62</a:t>
            </a:fld>
            <a:endParaRPr/>
          </a:p>
        </p:txBody>
      </p:sp>
      <p:sp>
        <p:nvSpPr>
          <p:cNvPr id="980" name="Google Shape;980;p93"/>
          <p:cNvSpPr/>
          <p:nvPr/>
        </p:nvSpPr>
        <p:spPr>
          <a:xfrm>
            <a:off x="3523422" y="2340131"/>
            <a:ext cx="1665900" cy="537600"/>
          </a:xfrm>
          <a:prstGeom prst="ellipse">
            <a:avLst/>
          </a:prstGeom>
          <a:solidFill>
            <a:srgbClr val="BFBFB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b="1">
                <a:solidFill>
                  <a:schemeClr val="dk1"/>
                </a:solidFill>
              </a:rPr>
              <a:t>Current</a:t>
            </a:r>
            <a:endParaRPr sz="1100" b="1">
              <a:solidFill>
                <a:schemeClr val="dk1"/>
              </a:solidFill>
            </a:endParaRPr>
          </a:p>
          <a:p>
            <a:pPr marL="0" marR="0" lvl="0" indent="0" algn="ctr" rtl="0">
              <a:spcBef>
                <a:spcPts val="0"/>
              </a:spcBef>
              <a:spcAft>
                <a:spcPts val="0"/>
              </a:spcAft>
              <a:buNone/>
            </a:pPr>
            <a:r>
              <a:rPr lang="en" sz="1400" b="1">
                <a:solidFill>
                  <a:schemeClr val="dk1"/>
                </a:solidFill>
              </a:rPr>
              <a:t>State</a:t>
            </a:r>
            <a:endParaRPr sz="1100" b="1">
              <a:solidFill>
                <a:schemeClr val="dk1"/>
              </a:solidFill>
            </a:endParaRPr>
          </a:p>
        </p:txBody>
      </p:sp>
      <p:sp>
        <p:nvSpPr>
          <p:cNvPr id="981" name="Google Shape;981;p93"/>
          <p:cNvSpPr/>
          <p:nvPr/>
        </p:nvSpPr>
        <p:spPr>
          <a:xfrm>
            <a:off x="1952083" y="1086238"/>
            <a:ext cx="4483095" cy="1485512"/>
          </a:xfrm>
          <a:custGeom>
            <a:avLst/>
            <a:gdLst/>
            <a:ahLst/>
            <a:cxnLst/>
            <a:rect l="l" t="t" r="r" b="b"/>
            <a:pathLst>
              <a:path w="4460791" h="1980683" extrusionOk="0">
                <a:moveTo>
                  <a:pt x="3299254" y="1968326"/>
                </a:moveTo>
                <a:cubicBezTo>
                  <a:pt x="4007706" y="1895216"/>
                  <a:pt x="4458729" y="2023931"/>
                  <a:pt x="4460789" y="1041569"/>
                </a:cubicBezTo>
                <a:cubicBezTo>
                  <a:pt x="4462849" y="59207"/>
                  <a:pt x="3091249" y="20078"/>
                  <a:pt x="2347784" y="3602"/>
                </a:cubicBezTo>
                <a:cubicBezTo>
                  <a:pt x="1604319" y="-12874"/>
                  <a:pt x="0" y="-12875"/>
                  <a:pt x="0" y="942714"/>
                </a:cubicBezTo>
                <a:cubicBezTo>
                  <a:pt x="0" y="1898303"/>
                  <a:pt x="500449" y="1747964"/>
                  <a:pt x="1470454" y="1980683"/>
                </a:cubicBezTo>
              </a:path>
            </a:pathLst>
          </a:custGeom>
          <a:noFill/>
          <a:ln w="76200" cap="flat" cmpd="sng">
            <a:solidFill>
              <a:srgbClr val="00B05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982" name="Google Shape;982;p93"/>
          <p:cNvSpPr/>
          <p:nvPr/>
        </p:nvSpPr>
        <p:spPr>
          <a:xfrm rot="10800000" flipH="1">
            <a:off x="1952083" y="2718378"/>
            <a:ext cx="4483095" cy="1287444"/>
          </a:xfrm>
          <a:custGeom>
            <a:avLst/>
            <a:gdLst/>
            <a:ahLst/>
            <a:cxnLst/>
            <a:rect l="l" t="t" r="r" b="b"/>
            <a:pathLst>
              <a:path w="4460791" h="1980683" extrusionOk="0">
                <a:moveTo>
                  <a:pt x="3299254" y="1968326"/>
                </a:moveTo>
                <a:cubicBezTo>
                  <a:pt x="4007706" y="1895216"/>
                  <a:pt x="4458729" y="2023931"/>
                  <a:pt x="4460789" y="1041569"/>
                </a:cubicBezTo>
                <a:cubicBezTo>
                  <a:pt x="4462849" y="59207"/>
                  <a:pt x="3091249" y="20078"/>
                  <a:pt x="2347784" y="3602"/>
                </a:cubicBezTo>
                <a:cubicBezTo>
                  <a:pt x="1604319" y="-12874"/>
                  <a:pt x="0" y="-12875"/>
                  <a:pt x="0" y="942714"/>
                </a:cubicBezTo>
                <a:cubicBezTo>
                  <a:pt x="0" y="1898303"/>
                  <a:pt x="500449" y="1747964"/>
                  <a:pt x="1470454" y="1980683"/>
                </a:cubicBezTo>
              </a:path>
            </a:pathLst>
          </a:custGeom>
          <a:noFill/>
          <a:ln w="762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983" name="Google Shape;983;p93"/>
          <p:cNvSpPr txBox="1"/>
          <p:nvPr/>
        </p:nvSpPr>
        <p:spPr>
          <a:xfrm>
            <a:off x="2238820" y="1420172"/>
            <a:ext cx="936900" cy="931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Arial"/>
                <a:ea typeface="Arial"/>
                <a:cs typeface="Arial"/>
                <a:sym typeface="Arial"/>
              </a:rPr>
              <a:t>Positive</a:t>
            </a:r>
            <a:endParaRPr sz="1100"/>
          </a:p>
          <a:p>
            <a:pPr marL="0" marR="0" lvl="0" indent="0" algn="ctr" rtl="0">
              <a:spcBef>
                <a:spcPts val="0"/>
              </a:spcBef>
              <a:spcAft>
                <a:spcPts val="0"/>
              </a:spcAft>
              <a:buNone/>
            </a:pPr>
            <a:r>
              <a:rPr lang="en" sz="1400" b="1">
                <a:solidFill>
                  <a:schemeClr val="dk1"/>
                </a:solidFill>
                <a:latin typeface="Arial"/>
                <a:ea typeface="Arial"/>
                <a:cs typeface="Arial"/>
                <a:sym typeface="Arial"/>
              </a:rPr>
              <a:t>Feedback</a:t>
            </a:r>
            <a:endParaRPr sz="1100"/>
          </a:p>
          <a:p>
            <a:pPr marL="0" marR="0" lvl="0" indent="0" algn="ctr" rtl="0">
              <a:spcBef>
                <a:spcPts val="0"/>
              </a:spcBef>
              <a:spcAft>
                <a:spcPts val="0"/>
              </a:spcAft>
              <a:buNone/>
            </a:pPr>
            <a:r>
              <a:rPr lang="en" sz="1400" b="1">
                <a:solidFill>
                  <a:schemeClr val="dk1"/>
                </a:solidFill>
                <a:latin typeface="Arial"/>
                <a:ea typeface="Arial"/>
                <a:cs typeface="Arial"/>
                <a:sym typeface="Arial"/>
              </a:rPr>
              <a:t>Loop</a:t>
            </a:r>
            <a:endParaRPr sz="1100"/>
          </a:p>
        </p:txBody>
      </p:sp>
      <p:sp>
        <p:nvSpPr>
          <p:cNvPr id="984" name="Google Shape;984;p93"/>
          <p:cNvSpPr/>
          <p:nvPr/>
        </p:nvSpPr>
        <p:spPr>
          <a:xfrm>
            <a:off x="3308293" y="1334357"/>
            <a:ext cx="773100" cy="771300"/>
          </a:xfrm>
          <a:prstGeom prst="plus">
            <a:avLst>
              <a:gd name="adj" fmla="val 43143"/>
            </a:avLst>
          </a:prstGeom>
          <a:solidFill>
            <a:srgbClr val="00B0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985" name="Google Shape;985;p93"/>
          <p:cNvSpPr txBox="1"/>
          <p:nvPr/>
        </p:nvSpPr>
        <p:spPr>
          <a:xfrm>
            <a:off x="2181100" y="2992125"/>
            <a:ext cx="1094400" cy="715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Arial"/>
                <a:ea typeface="Arial"/>
                <a:cs typeface="Arial"/>
                <a:sym typeface="Arial"/>
              </a:rPr>
              <a:t>Negative</a:t>
            </a:r>
            <a:endParaRPr sz="1100"/>
          </a:p>
          <a:p>
            <a:pPr marL="0" marR="0" lvl="0" indent="0" algn="ctr" rtl="0">
              <a:spcBef>
                <a:spcPts val="0"/>
              </a:spcBef>
              <a:spcAft>
                <a:spcPts val="0"/>
              </a:spcAft>
              <a:buNone/>
            </a:pPr>
            <a:r>
              <a:rPr lang="en" sz="1400" b="1">
                <a:solidFill>
                  <a:schemeClr val="dk1"/>
                </a:solidFill>
                <a:latin typeface="Arial"/>
                <a:ea typeface="Arial"/>
                <a:cs typeface="Arial"/>
                <a:sym typeface="Arial"/>
              </a:rPr>
              <a:t>Feedback</a:t>
            </a:r>
            <a:endParaRPr sz="1100"/>
          </a:p>
          <a:p>
            <a:pPr marL="0" marR="0" lvl="0" indent="0" algn="ctr" rtl="0">
              <a:spcBef>
                <a:spcPts val="0"/>
              </a:spcBef>
              <a:spcAft>
                <a:spcPts val="0"/>
              </a:spcAft>
              <a:buNone/>
            </a:pPr>
            <a:r>
              <a:rPr lang="en" sz="1400" b="1">
                <a:solidFill>
                  <a:schemeClr val="dk1"/>
                </a:solidFill>
                <a:latin typeface="Arial"/>
                <a:ea typeface="Arial"/>
                <a:cs typeface="Arial"/>
                <a:sym typeface="Arial"/>
              </a:rPr>
              <a:t>Loop</a:t>
            </a:r>
            <a:endParaRPr sz="1100"/>
          </a:p>
        </p:txBody>
      </p:sp>
      <p:sp>
        <p:nvSpPr>
          <p:cNvPr id="986" name="Google Shape;986;p93"/>
          <p:cNvSpPr/>
          <p:nvPr/>
        </p:nvSpPr>
        <p:spPr>
          <a:xfrm>
            <a:off x="3346093" y="3256815"/>
            <a:ext cx="648600" cy="118500"/>
          </a:xfrm>
          <a:prstGeom prst="rect">
            <a:avLst/>
          </a:prstGeom>
          <a:solidFill>
            <a:srgbClr val="FF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987" name="Google Shape;987;p93"/>
          <p:cNvGrpSpPr/>
          <p:nvPr/>
        </p:nvGrpSpPr>
        <p:grpSpPr>
          <a:xfrm>
            <a:off x="4214027" y="1387799"/>
            <a:ext cx="750375" cy="680400"/>
            <a:chOff x="6774779" y="1735361"/>
            <a:chExt cx="1000500" cy="907200"/>
          </a:xfrm>
        </p:grpSpPr>
        <p:sp>
          <p:nvSpPr>
            <p:cNvPr id="988" name="Google Shape;988;p93"/>
            <p:cNvSpPr/>
            <p:nvPr/>
          </p:nvSpPr>
          <p:spPr>
            <a:xfrm flipH="1">
              <a:off x="6774779" y="1735361"/>
              <a:ext cx="1000500" cy="907200"/>
            </a:xfrm>
            <a:custGeom>
              <a:avLst/>
              <a:gdLst/>
              <a:ahLst/>
              <a:cxnLst/>
              <a:rect l="l" t="t" r="r" b="b"/>
              <a:pathLst>
                <a:path w="120000" h="120000" extrusionOk="0">
                  <a:moveTo>
                    <a:pt x="82297" y="101179"/>
                  </a:moveTo>
                  <a:cubicBezTo>
                    <a:pt x="62529" y="111329"/>
                    <a:pt x="38176" y="106788"/>
                    <a:pt x="23657" y="90244"/>
                  </a:cubicBezTo>
                  <a:cubicBezTo>
                    <a:pt x="9138" y="73700"/>
                    <a:pt x="8327" y="49568"/>
                    <a:pt x="21704" y="32135"/>
                  </a:cubicBezTo>
                  <a:cubicBezTo>
                    <a:pt x="35081" y="14702"/>
                    <a:pt x="59076" y="8620"/>
                    <a:pt x="79484" y="17490"/>
                  </a:cubicBezTo>
                  <a:cubicBezTo>
                    <a:pt x="99892" y="26359"/>
                    <a:pt x="111267" y="47813"/>
                    <a:pt x="106874" y="69151"/>
                  </a:cubicBezTo>
                  <a:lnTo>
                    <a:pt x="115625" y="77724"/>
                  </a:lnTo>
                  <a:lnTo>
                    <a:pt x="91364" y="90725"/>
                  </a:lnTo>
                  <a:lnTo>
                    <a:pt x="92745" y="55310"/>
                  </a:lnTo>
                  <a:lnTo>
                    <a:pt x="101400" y="63789"/>
                  </a:lnTo>
                  <a:lnTo>
                    <a:pt x="101400" y="63789"/>
                  </a:lnTo>
                  <a:cubicBezTo>
                    <a:pt x="103215" y="45724"/>
                    <a:pt x="91963" y="28784"/>
                    <a:pt x="74071" y="22644"/>
                  </a:cubicBezTo>
                  <a:cubicBezTo>
                    <a:pt x="56179" y="16504"/>
                    <a:pt x="36202" y="22728"/>
                    <a:pt x="25550" y="37760"/>
                  </a:cubicBezTo>
                  <a:cubicBezTo>
                    <a:pt x="14898" y="52792"/>
                    <a:pt x="16282" y="72806"/>
                    <a:pt x="28913" y="86371"/>
                  </a:cubicBezTo>
                  <a:cubicBezTo>
                    <a:pt x="41544" y="99936"/>
                    <a:pt x="62204" y="103597"/>
                    <a:pt x="79095" y="95265"/>
                  </a:cubicBezTo>
                  <a:close/>
                </a:path>
              </a:pathLst>
            </a:custGeom>
            <a:solidFill>
              <a:schemeClr val="accent1"/>
            </a:solidFill>
            <a:ln w="12700" cap="flat" cmpd="sng">
              <a:solidFill>
                <a:srgbClr val="41414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989" name="Google Shape;989;p93"/>
            <p:cNvSpPr txBox="1"/>
            <p:nvPr/>
          </p:nvSpPr>
          <p:spPr>
            <a:xfrm>
              <a:off x="6910307" y="1943744"/>
              <a:ext cx="717900" cy="4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a:solidFill>
                    <a:schemeClr val="dk1"/>
                  </a:solidFill>
                  <a:latin typeface="Arial"/>
                  <a:ea typeface="Arial"/>
                  <a:cs typeface="Arial"/>
                  <a:sym typeface="Arial"/>
                </a:rPr>
                <a:t>R</a:t>
              </a:r>
              <a:endParaRPr sz="1100"/>
            </a:p>
          </p:txBody>
        </p:sp>
      </p:grpSp>
      <p:sp>
        <p:nvSpPr>
          <p:cNvPr id="990" name="Google Shape;990;p93"/>
          <p:cNvSpPr txBox="1"/>
          <p:nvPr/>
        </p:nvSpPr>
        <p:spPr>
          <a:xfrm>
            <a:off x="4443029" y="3138651"/>
            <a:ext cx="2925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a:solidFill>
                  <a:schemeClr val="dk1"/>
                </a:solidFill>
                <a:latin typeface="Arial"/>
                <a:ea typeface="Arial"/>
                <a:cs typeface="Arial"/>
                <a:sym typeface="Arial"/>
              </a:rPr>
              <a:t>B</a:t>
            </a:r>
            <a:endParaRPr sz="1100"/>
          </a:p>
        </p:txBody>
      </p:sp>
      <p:sp>
        <p:nvSpPr>
          <p:cNvPr id="991" name="Google Shape;991;p93"/>
          <p:cNvSpPr/>
          <p:nvPr/>
        </p:nvSpPr>
        <p:spPr>
          <a:xfrm rot="10800000">
            <a:off x="4208523" y="2975859"/>
            <a:ext cx="750300" cy="688800"/>
          </a:xfrm>
          <a:custGeom>
            <a:avLst/>
            <a:gdLst/>
            <a:ahLst/>
            <a:cxnLst/>
            <a:rect l="l" t="t" r="r" b="b"/>
            <a:pathLst>
              <a:path w="120000" h="120000" extrusionOk="0">
                <a:moveTo>
                  <a:pt x="82498" y="101038"/>
                </a:moveTo>
                <a:lnTo>
                  <a:pt x="82498" y="101038"/>
                </a:lnTo>
                <a:cubicBezTo>
                  <a:pt x="62842" y="111321"/>
                  <a:pt x="38515" y="106915"/>
                  <a:pt x="23939" y="90433"/>
                </a:cubicBezTo>
                <a:cubicBezTo>
                  <a:pt x="9363" y="73951"/>
                  <a:pt x="8434" y="49799"/>
                  <a:pt x="21704" y="32295"/>
                </a:cubicBezTo>
                <a:cubicBezTo>
                  <a:pt x="34974" y="14791"/>
                  <a:pt x="58894" y="8616"/>
                  <a:pt x="79283" y="17429"/>
                </a:cubicBezTo>
                <a:cubicBezTo>
                  <a:pt x="99673" y="26243"/>
                  <a:pt x="111081" y="47690"/>
                  <a:pt x="106744" y="69055"/>
                </a:cubicBezTo>
                <a:lnTo>
                  <a:pt x="115596" y="77619"/>
                </a:lnTo>
                <a:lnTo>
                  <a:pt x="91493" y="90473"/>
                </a:lnTo>
                <a:lnTo>
                  <a:pt x="92430" y="55205"/>
                </a:lnTo>
                <a:lnTo>
                  <a:pt x="101183" y="63674"/>
                </a:lnTo>
                <a:cubicBezTo>
                  <a:pt x="102935" y="45588"/>
                  <a:pt x="91672" y="28667"/>
                  <a:pt x="73837" y="22591"/>
                </a:cubicBezTo>
                <a:cubicBezTo>
                  <a:pt x="56002" y="16514"/>
                  <a:pt x="36144" y="22831"/>
                  <a:pt x="25622" y="37929"/>
                </a:cubicBezTo>
                <a:cubicBezTo>
                  <a:pt x="15099" y="53027"/>
                  <a:pt x="16596" y="73053"/>
                  <a:pt x="29256" y="86555"/>
                </a:cubicBezTo>
                <a:cubicBezTo>
                  <a:pt x="41917" y="100057"/>
                  <a:pt x="62510" y="103588"/>
                  <a:pt x="79259" y="95131"/>
                </a:cubicBezTo>
                <a:close/>
              </a:path>
            </a:pathLst>
          </a:custGeom>
          <a:solidFill>
            <a:schemeClr val="accent1"/>
          </a:solidFill>
          <a:ln w="12700" cap="flat" cmpd="sng">
            <a:solidFill>
              <a:srgbClr val="41414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992" name="Google Shape;992;p93"/>
          <p:cNvSpPr txBox="1"/>
          <p:nvPr/>
        </p:nvSpPr>
        <p:spPr>
          <a:xfrm>
            <a:off x="5051650" y="1627925"/>
            <a:ext cx="12081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Arial"/>
                <a:ea typeface="Arial"/>
                <a:cs typeface="Arial"/>
                <a:sym typeface="Arial"/>
              </a:rPr>
              <a:t>Reinforcing</a:t>
            </a:r>
            <a:endParaRPr sz="1100"/>
          </a:p>
          <a:p>
            <a:pPr marL="0" marR="0" lvl="0" indent="0" algn="ctr" rtl="0">
              <a:spcBef>
                <a:spcPts val="0"/>
              </a:spcBef>
              <a:spcAft>
                <a:spcPts val="0"/>
              </a:spcAft>
              <a:buNone/>
            </a:pPr>
            <a:r>
              <a:rPr lang="en" sz="1400" b="1">
                <a:solidFill>
                  <a:schemeClr val="dk1"/>
                </a:solidFill>
                <a:latin typeface="Arial"/>
                <a:ea typeface="Arial"/>
                <a:cs typeface="Arial"/>
                <a:sym typeface="Arial"/>
              </a:rPr>
              <a:t>Loop</a:t>
            </a:r>
            <a:endParaRPr sz="1100"/>
          </a:p>
        </p:txBody>
      </p:sp>
      <p:sp>
        <p:nvSpPr>
          <p:cNvPr id="993" name="Google Shape;993;p93"/>
          <p:cNvSpPr txBox="1"/>
          <p:nvPr/>
        </p:nvSpPr>
        <p:spPr>
          <a:xfrm>
            <a:off x="5062351" y="3093875"/>
            <a:ext cx="11460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Arial"/>
                <a:ea typeface="Arial"/>
                <a:cs typeface="Arial"/>
                <a:sym typeface="Arial"/>
              </a:rPr>
              <a:t>Balancing</a:t>
            </a:r>
            <a:endParaRPr sz="1100"/>
          </a:p>
          <a:p>
            <a:pPr marL="0" marR="0" lvl="0" indent="0" algn="ctr" rtl="0">
              <a:spcBef>
                <a:spcPts val="0"/>
              </a:spcBef>
              <a:spcAft>
                <a:spcPts val="0"/>
              </a:spcAft>
              <a:buNone/>
            </a:pPr>
            <a:r>
              <a:rPr lang="en" sz="1400" b="1">
                <a:solidFill>
                  <a:schemeClr val="dk1"/>
                </a:solidFill>
                <a:latin typeface="Arial"/>
                <a:ea typeface="Arial"/>
                <a:cs typeface="Arial"/>
                <a:sym typeface="Arial"/>
              </a:rPr>
              <a:t>Loop</a:t>
            </a:r>
            <a:endParaRPr sz="11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94"/>
          <p:cNvSpPr txBox="1">
            <a:spLocks noGrp="1"/>
          </p:cNvSpPr>
          <p:nvPr>
            <p:ph type="body" idx="1"/>
          </p:nvPr>
        </p:nvSpPr>
        <p:spPr>
          <a:xfrm>
            <a:off x="1314450" y="3191679"/>
            <a:ext cx="6515100" cy="498600"/>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chemeClr val="accent6"/>
              </a:buClr>
              <a:buSzPts val="1800"/>
              <a:buNone/>
            </a:pPr>
            <a:r>
              <a:rPr lang="en">
                <a:solidFill>
                  <a:schemeClr val="dk1"/>
                </a:solidFill>
              </a:rPr>
              <a:t>An ideal example that illustrates systems thinking.</a:t>
            </a:r>
            <a:endParaRPr>
              <a:solidFill>
                <a:schemeClr val="dk1"/>
              </a:solidFill>
            </a:endParaRPr>
          </a:p>
          <a:p>
            <a:pPr marL="0" lvl="0" indent="0" algn="ctr" rtl="0">
              <a:lnSpc>
                <a:spcPct val="90000"/>
              </a:lnSpc>
              <a:spcBef>
                <a:spcPts val="0"/>
              </a:spcBef>
              <a:spcAft>
                <a:spcPts val="1200"/>
              </a:spcAft>
              <a:buClr>
                <a:schemeClr val="accent6"/>
              </a:buClr>
              <a:buSzPts val="1800"/>
              <a:buNone/>
            </a:pPr>
            <a:endParaRPr>
              <a:solidFill>
                <a:schemeClr val="dk1"/>
              </a:solidFill>
            </a:endParaRPr>
          </a:p>
        </p:txBody>
      </p:sp>
      <p:sp>
        <p:nvSpPr>
          <p:cNvPr id="999" name="Google Shape;999;p94"/>
          <p:cNvSpPr txBox="1">
            <a:spLocks noGrp="1"/>
          </p:cNvSpPr>
          <p:nvPr>
            <p:ph type="title"/>
          </p:nvPr>
        </p:nvSpPr>
        <p:spPr>
          <a:xfrm>
            <a:off x="1314450" y="1838330"/>
            <a:ext cx="6515100" cy="1136100"/>
          </a:xfrm>
          <a:prstGeom prst="rect">
            <a:avLst/>
          </a:prstGeom>
          <a:noFill/>
          <a:ln>
            <a:noFill/>
          </a:ln>
        </p:spPr>
        <p:txBody>
          <a:bodyPr spcFirstLastPara="1" wrap="square" lIns="0" tIns="0" rIns="0" bIns="0" anchor="b" anchorCtr="0">
            <a:spAutoFit/>
          </a:bodyPr>
          <a:lstStyle/>
          <a:p>
            <a:pPr marL="0" lvl="0" indent="0" algn="ctr" rtl="0">
              <a:lnSpc>
                <a:spcPct val="90000"/>
              </a:lnSpc>
              <a:spcBef>
                <a:spcPts val="0"/>
              </a:spcBef>
              <a:spcAft>
                <a:spcPts val="0"/>
              </a:spcAft>
              <a:buClr>
                <a:schemeClr val="accent6"/>
              </a:buClr>
              <a:buSzPts val="4100"/>
              <a:buFont typeface="Arial"/>
              <a:buNone/>
            </a:pPr>
            <a:r>
              <a:rPr lang="en"/>
              <a:t>Systems Thinking Archetypes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95"/>
          <p:cNvSpPr txBox="1">
            <a:spLocks noGrp="1"/>
          </p:cNvSpPr>
          <p:nvPr>
            <p:ph type="title"/>
          </p:nvPr>
        </p:nvSpPr>
        <p:spPr>
          <a:xfrm>
            <a:off x="342899" y="416729"/>
            <a:ext cx="72009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What is a Systems Thinking Archetype?</a:t>
            </a:r>
            <a:endParaRPr/>
          </a:p>
        </p:txBody>
      </p:sp>
      <p:sp>
        <p:nvSpPr>
          <p:cNvPr id="1005" name="Google Shape;1005;p95"/>
          <p:cNvSpPr txBox="1">
            <a:spLocks noGrp="1"/>
          </p:cNvSpPr>
          <p:nvPr>
            <p:ph type="body" idx="1"/>
          </p:nvPr>
        </p:nvSpPr>
        <p:spPr>
          <a:xfrm>
            <a:off x="3085190" y="1384538"/>
            <a:ext cx="5483400" cy="2477400"/>
          </a:xfrm>
          <a:prstGeom prst="rect">
            <a:avLst/>
          </a:prstGeom>
          <a:noFill/>
          <a:ln>
            <a:noFill/>
          </a:ln>
        </p:spPr>
        <p:txBody>
          <a:bodyPr spcFirstLastPara="1" wrap="square" lIns="0" tIns="0" rIns="0" bIns="0" anchor="t" anchorCtr="0">
            <a:normAutofit/>
          </a:bodyPr>
          <a:lstStyle/>
          <a:p>
            <a:pPr marL="215900" lvl="0" indent="-215900" algn="l" rtl="0">
              <a:lnSpc>
                <a:spcPct val="100000"/>
              </a:lnSpc>
              <a:spcBef>
                <a:spcPts val="0"/>
              </a:spcBef>
              <a:spcAft>
                <a:spcPts val="0"/>
              </a:spcAft>
              <a:buClr>
                <a:schemeClr val="dk1"/>
              </a:buClr>
              <a:buSzPts val="1800"/>
              <a:buFont typeface="Arial"/>
              <a:buChar char="•"/>
            </a:pPr>
            <a:r>
              <a:rPr lang="en" sz="1800"/>
              <a:t>Archetypes are to Systems Thinking what Patterns are to software design.</a:t>
            </a:r>
            <a:endParaRPr/>
          </a:p>
          <a:p>
            <a:pPr marL="215900" lvl="0" indent="-215900" algn="l" rtl="0">
              <a:lnSpc>
                <a:spcPct val="100000"/>
              </a:lnSpc>
              <a:spcBef>
                <a:spcPts val="500"/>
              </a:spcBef>
              <a:spcAft>
                <a:spcPts val="0"/>
              </a:spcAft>
              <a:buClr>
                <a:schemeClr val="dk1"/>
              </a:buClr>
              <a:buSzPts val="1800"/>
              <a:buFont typeface="Arial"/>
              <a:buChar char="•"/>
            </a:pPr>
            <a:r>
              <a:rPr lang="en" sz="1800"/>
              <a:t>A small set of system structures that produce common behavioral patterns across many different fields.</a:t>
            </a:r>
            <a:endParaRPr/>
          </a:p>
          <a:p>
            <a:pPr marL="215900" lvl="0" indent="-215900" algn="l" rtl="0">
              <a:lnSpc>
                <a:spcPct val="100000"/>
              </a:lnSpc>
              <a:spcBef>
                <a:spcPts val="500"/>
              </a:spcBef>
              <a:spcAft>
                <a:spcPts val="0"/>
              </a:spcAft>
              <a:buClr>
                <a:schemeClr val="dk1"/>
              </a:buClr>
              <a:buSzPts val="1800"/>
              <a:buFont typeface="Arial"/>
              <a:buChar char="•"/>
            </a:pPr>
            <a:r>
              <a:rPr lang="en" sz="1800"/>
              <a:t>Used to teach Systems Thinking concepts</a:t>
            </a:r>
            <a:endParaRPr/>
          </a:p>
          <a:p>
            <a:pPr marL="215900" lvl="0" indent="-101600" algn="l" rtl="0">
              <a:lnSpc>
                <a:spcPct val="100000"/>
              </a:lnSpc>
              <a:spcBef>
                <a:spcPts val="500"/>
              </a:spcBef>
              <a:spcAft>
                <a:spcPts val="1200"/>
              </a:spcAft>
              <a:buClr>
                <a:schemeClr val="dk1"/>
              </a:buClr>
              <a:buSzPts val="1800"/>
              <a:buFont typeface="Arial"/>
              <a:buNone/>
            </a:pPr>
            <a:endParaRPr sz="1800"/>
          </a:p>
        </p:txBody>
      </p:sp>
      <p:pic>
        <p:nvPicPr>
          <p:cNvPr id="1006" name="Google Shape;1006;p95"/>
          <p:cNvPicPr preferRelativeResize="0"/>
          <p:nvPr/>
        </p:nvPicPr>
        <p:blipFill rotWithShape="1">
          <a:blip r:embed="rId3">
            <a:alphaModFix/>
          </a:blip>
          <a:srcRect/>
          <a:stretch/>
        </p:blipFill>
        <p:spPr>
          <a:xfrm>
            <a:off x="452567" y="1376105"/>
            <a:ext cx="2109261" cy="2477387"/>
          </a:xfrm>
          <a:prstGeom prst="rect">
            <a:avLst/>
          </a:prstGeom>
          <a:noFill/>
          <a:ln w="9525" cap="flat" cmpd="sng">
            <a:solidFill>
              <a:srgbClr val="2D2D2D"/>
            </a:solidFill>
            <a:prstDash val="solid"/>
            <a:round/>
            <a:headEnd type="none" w="sm" len="sm"/>
            <a:tailEnd type="none" w="sm" len="sm"/>
          </a:ln>
        </p:spPr>
      </p:pic>
      <p:sp>
        <p:nvSpPr>
          <p:cNvPr id="1007" name="Google Shape;1007;p95"/>
          <p:cNvSpPr txBox="1"/>
          <p:nvPr/>
        </p:nvSpPr>
        <p:spPr>
          <a:xfrm>
            <a:off x="291612" y="851830"/>
            <a:ext cx="30399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Design Patterns for Systems Thinkers</a:t>
            </a:r>
            <a:endParaRPr sz="11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96"/>
          <p:cNvSpPr txBox="1">
            <a:spLocks noGrp="1"/>
          </p:cNvSpPr>
          <p:nvPr>
            <p:ph type="title"/>
          </p:nvPr>
        </p:nvSpPr>
        <p:spPr>
          <a:xfrm>
            <a:off x="342899" y="416729"/>
            <a:ext cx="72009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Sample Archetypes for Technologist</a:t>
            </a:r>
            <a:endParaRPr/>
          </a:p>
        </p:txBody>
      </p:sp>
      <p:sp>
        <p:nvSpPr>
          <p:cNvPr id="1013" name="Google Shape;1013;p96"/>
          <p:cNvSpPr txBox="1">
            <a:spLocks noGrp="1"/>
          </p:cNvSpPr>
          <p:nvPr>
            <p:ph type="body" idx="1"/>
          </p:nvPr>
        </p:nvSpPr>
        <p:spPr>
          <a:xfrm>
            <a:off x="626325" y="1181100"/>
            <a:ext cx="7943100" cy="3454200"/>
          </a:xfrm>
          <a:prstGeom prst="rect">
            <a:avLst/>
          </a:prstGeom>
          <a:noFill/>
          <a:ln>
            <a:noFill/>
          </a:ln>
        </p:spPr>
        <p:txBody>
          <a:bodyPr spcFirstLastPara="1" wrap="square" lIns="0" tIns="0" rIns="0" bIns="0" anchor="t" anchorCtr="0">
            <a:noAutofit/>
          </a:bodyPr>
          <a:lstStyle/>
          <a:p>
            <a:pPr marL="457200" lvl="0" indent="-335597" algn="l" rtl="0">
              <a:lnSpc>
                <a:spcPct val="150000"/>
              </a:lnSpc>
              <a:spcBef>
                <a:spcPts val="0"/>
              </a:spcBef>
              <a:spcAft>
                <a:spcPts val="0"/>
              </a:spcAft>
              <a:buClr>
                <a:schemeClr val="dk1"/>
              </a:buClr>
              <a:buSzPts val="1685"/>
              <a:buAutoNum type="arabicPeriod"/>
            </a:pPr>
            <a:r>
              <a:rPr lang="en" sz="1995" b="1">
                <a:solidFill>
                  <a:schemeClr val="dk1"/>
                </a:solidFill>
              </a:rPr>
              <a:t>The Tragedy of the Commons </a:t>
            </a:r>
            <a:r>
              <a:rPr lang="en" sz="1995">
                <a:solidFill>
                  <a:schemeClr val="dk1"/>
                </a:solidFill>
              </a:rPr>
              <a:t>– </a:t>
            </a:r>
            <a:r>
              <a:rPr lang="en" sz="1995" i="1">
                <a:solidFill>
                  <a:schemeClr val="dk1"/>
                </a:solidFill>
              </a:rPr>
              <a:t>Share resources and scalability</a:t>
            </a:r>
            <a:endParaRPr sz="1995">
              <a:solidFill>
                <a:schemeClr val="dk1"/>
              </a:solidFill>
            </a:endParaRPr>
          </a:p>
          <a:p>
            <a:pPr marL="457200" lvl="0" indent="-335597" algn="l" rtl="0">
              <a:lnSpc>
                <a:spcPct val="150000"/>
              </a:lnSpc>
              <a:spcBef>
                <a:spcPts val="0"/>
              </a:spcBef>
              <a:spcAft>
                <a:spcPts val="0"/>
              </a:spcAft>
              <a:buClr>
                <a:schemeClr val="dk1"/>
              </a:buClr>
              <a:buSzPts val="1685"/>
              <a:buAutoNum type="arabicPeriod"/>
            </a:pPr>
            <a:r>
              <a:rPr lang="en" sz="1995" b="1">
                <a:solidFill>
                  <a:schemeClr val="dk1"/>
                </a:solidFill>
              </a:rPr>
              <a:t>Metcalf’s Law </a:t>
            </a:r>
            <a:r>
              <a:rPr lang="en" sz="1995">
                <a:solidFill>
                  <a:schemeClr val="dk1"/>
                </a:solidFill>
              </a:rPr>
              <a:t>- </a:t>
            </a:r>
            <a:r>
              <a:rPr lang="en" sz="1995" i="1">
                <a:solidFill>
                  <a:schemeClr val="dk1"/>
                </a:solidFill>
              </a:rPr>
              <a:t>Network Effects and standards</a:t>
            </a:r>
            <a:endParaRPr sz="1995">
              <a:solidFill>
                <a:schemeClr val="dk1"/>
              </a:solidFill>
            </a:endParaRPr>
          </a:p>
          <a:p>
            <a:pPr marL="457200" lvl="0" indent="-335597" algn="l" rtl="0">
              <a:lnSpc>
                <a:spcPct val="150000"/>
              </a:lnSpc>
              <a:spcBef>
                <a:spcPts val="0"/>
              </a:spcBef>
              <a:spcAft>
                <a:spcPts val="0"/>
              </a:spcAft>
              <a:buClr>
                <a:schemeClr val="dk1"/>
              </a:buClr>
              <a:buSzPts val="1685"/>
              <a:buAutoNum type="arabicPeriod"/>
            </a:pPr>
            <a:r>
              <a:rPr lang="en" sz="1995" b="1">
                <a:solidFill>
                  <a:schemeClr val="dk1"/>
                </a:solidFill>
              </a:rPr>
              <a:t>The AI Flywheel </a:t>
            </a:r>
            <a:r>
              <a:rPr lang="en" sz="1995">
                <a:solidFill>
                  <a:schemeClr val="dk1"/>
                </a:solidFill>
              </a:rPr>
              <a:t>– </a:t>
            </a:r>
            <a:r>
              <a:rPr lang="en" sz="1995" i="1">
                <a:solidFill>
                  <a:schemeClr val="dk1"/>
                </a:solidFill>
              </a:rPr>
              <a:t>Data, models, prediction and feedback</a:t>
            </a:r>
            <a:endParaRPr sz="1995">
              <a:solidFill>
                <a:schemeClr val="dk1"/>
              </a:solidFill>
            </a:endParaRPr>
          </a:p>
          <a:p>
            <a:pPr marL="457200" lvl="0" indent="-335597" algn="l" rtl="0">
              <a:lnSpc>
                <a:spcPct val="150000"/>
              </a:lnSpc>
              <a:spcBef>
                <a:spcPts val="0"/>
              </a:spcBef>
              <a:spcAft>
                <a:spcPts val="0"/>
              </a:spcAft>
              <a:buClr>
                <a:schemeClr val="dk1"/>
              </a:buClr>
              <a:buSzPts val="1685"/>
              <a:buAutoNum type="arabicPeriod"/>
            </a:pPr>
            <a:r>
              <a:rPr lang="en" sz="1995" b="1">
                <a:solidFill>
                  <a:schemeClr val="dk1"/>
                </a:solidFill>
              </a:rPr>
              <a:t>Search and Reuse </a:t>
            </a:r>
            <a:r>
              <a:rPr lang="en" sz="1995">
                <a:solidFill>
                  <a:schemeClr val="dk1"/>
                </a:solidFill>
              </a:rPr>
              <a:t>– </a:t>
            </a:r>
            <a:r>
              <a:rPr lang="en" sz="1995" i="1">
                <a:solidFill>
                  <a:schemeClr val="dk1"/>
                </a:solidFill>
              </a:rPr>
              <a:t>You can’t reuse what you can’t find</a:t>
            </a:r>
            <a:endParaRPr sz="1995">
              <a:solidFill>
                <a:schemeClr val="dk1"/>
              </a:solidFill>
            </a:endParaRPr>
          </a:p>
          <a:p>
            <a:pPr marL="457200" lvl="0" indent="-335597" algn="l" rtl="0">
              <a:lnSpc>
                <a:spcPct val="150000"/>
              </a:lnSpc>
              <a:spcBef>
                <a:spcPts val="0"/>
              </a:spcBef>
              <a:spcAft>
                <a:spcPts val="0"/>
              </a:spcAft>
              <a:buClr>
                <a:schemeClr val="dk1"/>
              </a:buClr>
              <a:buSzPts val="1685"/>
              <a:buAutoNum type="arabicPeriod"/>
            </a:pPr>
            <a:r>
              <a:rPr lang="en" sz="1995" b="1">
                <a:solidFill>
                  <a:schemeClr val="dk1"/>
                </a:solidFill>
              </a:rPr>
              <a:t>Database Model Precision </a:t>
            </a:r>
            <a:r>
              <a:rPr lang="en" sz="1995">
                <a:solidFill>
                  <a:schemeClr val="dk1"/>
                </a:solidFill>
              </a:rPr>
              <a:t>– </a:t>
            </a:r>
            <a:r>
              <a:rPr lang="en" sz="1995" i="1">
                <a:solidFill>
                  <a:schemeClr val="dk1"/>
                </a:solidFill>
              </a:rPr>
              <a:t>Model shareability across systems</a:t>
            </a:r>
            <a:endParaRPr sz="1995">
              <a:solidFill>
                <a:schemeClr val="dk1"/>
              </a:solidFill>
            </a:endParaRPr>
          </a:p>
          <a:p>
            <a:pPr marL="457200" lvl="0" indent="-335597" algn="l" rtl="0">
              <a:lnSpc>
                <a:spcPct val="150000"/>
              </a:lnSpc>
              <a:spcBef>
                <a:spcPts val="0"/>
              </a:spcBef>
              <a:spcAft>
                <a:spcPts val="0"/>
              </a:spcAft>
              <a:buClr>
                <a:schemeClr val="dk1"/>
              </a:buClr>
              <a:buSzPts val="1685"/>
              <a:buAutoNum type="arabicPeriod"/>
            </a:pPr>
            <a:r>
              <a:rPr lang="en" sz="1995" b="1">
                <a:solidFill>
                  <a:schemeClr val="dk1"/>
                </a:solidFill>
              </a:rPr>
              <a:t>The Enterprise Knowledge Graph </a:t>
            </a:r>
            <a:r>
              <a:rPr lang="en" sz="1995">
                <a:solidFill>
                  <a:schemeClr val="dk1"/>
                </a:solidFill>
              </a:rPr>
              <a:t>– </a:t>
            </a:r>
            <a:r>
              <a:rPr lang="en" sz="1995" i="1">
                <a:solidFill>
                  <a:schemeClr val="dk1"/>
                </a:solidFill>
              </a:rPr>
              <a:t>Scalable shared knowledge</a:t>
            </a:r>
            <a:endParaRPr sz="1995">
              <a:solidFill>
                <a:schemeClr val="dk1"/>
              </a:solidFill>
            </a:endParaRPr>
          </a:p>
        </p:txBody>
      </p:sp>
      <p:sp>
        <p:nvSpPr>
          <p:cNvPr id="1014" name="Google Shape;1014;p96"/>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97"/>
          <p:cNvSpPr txBox="1">
            <a:spLocks noGrp="1"/>
          </p:cNvSpPr>
          <p:nvPr>
            <p:ph type="title"/>
          </p:nvPr>
        </p:nvSpPr>
        <p:spPr>
          <a:xfrm>
            <a:off x="314424" y="183254"/>
            <a:ext cx="7200900" cy="3324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accent6"/>
              </a:buClr>
              <a:buSzPct val="85714"/>
              <a:buFont typeface="Arial"/>
              <a:buNone/>
            </a:pPr>
            <a:r>
              <a:rPr lang="en"/>
              <a:t>Tragedy of The Commons</a:t>
            </a:r>
            <a:endParaRPr/>
          </a:p>
        </p:txBody>
      </p:sp>
      <p:sp>
        <p:nvSpPr>
          <p:cNvPr id="1020" name="Google Shape;1020;p97"/>
          <p:cNvSpPr txBox="1">
            <a:spLocks noGrp="1"/>
          </p:cNvSpPr>
          <p:nvPr>
            <p:ph type="sldNum" idx="12"/>
          </p:nvPr>
        </p:nvSpPr>
        <p:spPr>
          <a:xfrm>
            <a:off x="0" y="5416075"/>
            <a:ext cx="685800" cy="1386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888888"/>
              </a:buClr>
              <a:buSzPts val="900"/>
              <a:buFont typeface="Calibri"/>
              <a:buNone/>
            </a:pPr>
            <a:fld id="{00000000-1234-1234-1234-123412341234}" type="slidenum">
              <a:rPr lang="en" sz="900" b="0" i="0" u="none" strike="noStrike" cap="none">
                <a:solidFill>
                  <a:srgbClr val="888888"/>
                </a:solidFill>
                <a:latin typeface="Calibri"/>
                <a:ea typeface="Calibri"/>
                <a:cs typeface="Calibri"/>
                <a:sym typeface="Calibri"/>
              </a:rPr>
              <a:t>66</a:t>
            </a:fld>
            <a:endParaRPr sz="900" b="0" i="0" u="none" strike="noStrike" cap="none">
              <a:solidFill>
                <a:srgbClr val="888888"/>
              </a:solidFill>
              <a:latin typeface="Calibri"/>
              <a:ea typeface="Calibri"/>
              <a:cs typeface="Calibri"/>
              <a:sym typeface="Calibri"/>
            </a:endParaRPr>
          </a:p>
        </p:txBody>
      </p:sp>
      <p:grpSp>
        <p:nvGrpSpPr>
          <p:cNvPr id="1021" name="Google Shape;1021;p97"/>
          <p:cNvGrpSpPr/>
          <p:nvPr/>
        </p:nvGrpSpPr>
        <p:grpSpPr>
          <a:xfrm>
            <a:off x="1052635" y="600072"/>
            <a:ext cx="6964440" cy="3943371"/>
            <a:chOff x="1021080" y="670613"/>
            <a:chExt cx="9285920" cy="5257828"/>
          </a:xfrm>
        </p:grpSpPr>
        <p:grpSp>
          <p:nvGrpSpPr>
            <p:cNvPr id="1022" name="Google Shape;1022;p97"/>
            <p:cNvGrpSpPr/>
            <p:nvPr/>
          </p:nvGrpSpPr>
          <p:grpSpPr>
            <a:xfrm>
              <a:off x="1021080" y="670613"/>
              <a:ext cx="9285920" cy="5257828"/>
              <a:chOff x="1021080" y="1371724"/>
              <a:chExt cx="9285920" cy="4999837"/>
            </a:xfrm>
          </p:grpSpPr>
          <p:sp>
            <p:nvSpPr>
              <p:cNvPr id="1023" name="Google Shape;1023;p97"/>
              <p:cNvSpPr/>
              <p:nvPr/>
            </p:nvSpPr>
            <p:spPr>
              <a:xfrm>
                <a:off x="3778421" y="1371724"/>
                <a:ext cx="3420060" cy="1384114"/>
              </a:xfrm>
              <a:custGeom>
                <a:avLst/>
                <a:gdLst/>
                <a:ahLst/>
                <a:cxnLst/>
                <a:rect l="l" t="t" r="r" b="b"/>
                <a:pathLst>
                  <a:path w="3919839" h="2042973" extrusionOk="0">
                    <a:moveTo>
                      <a:pt x="0" y="32704"/>
                    </a:moveTo>
                    <a:lnTo>
                      <a:pt x="3780943" y="0"/>
                    </a:lnTo>
                    <a:lnTo>
                      <a:pt x="3919839" y="1880928"/>
                    </a:lnTo>
                    <a:lnTo>
                      <a:pt x="482158" y="2042973"/>
                    </a:lnTo>
                    <a:lnTo>
                      <a:pt x="0" y="32704"/>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024" name="Google Shape;1024;p97"/>
              <p:cNvSpPr/>
              <p:nvPr/>
            </p:nvSpPr>
            <p:spPr>
              <a:xfrm>
                <a:off x="7097162" y="1371724"/>
                <a:ext cx="3137938" cy="2125809"/>
              </a:xfrm>
              <a:custGeom>
                <a:avLst/>
                <a:gdLst/>
                <a:ahLst/>
                <a:cxnLst/>
                <a:rect l="l" t="t" r="r" b="b"/>
                <a:pathLst>
                  <a:path w="3565839" h="3114738" extrusionOk="0">
                    <a:moveTo>
                      <a:pt x="0" y="0"/>
                    </a:moveTo>
                    <a:lnTo>
                      <a:pt x="3536168" y="13203"/>
                    </a:lnTo>
                    <a:cubicBezTo>
                      <a:pt x="3538777" y="692251"/>
                      <a:pt x="3563230" y="1097919"/>
                      <a:pt x="3565839" y="1776967"/>
                    </a:cubicBezTo>
                    <a:lnTo>
                      <a:pt x="831623" y="3114738"/>
                    </a:lnTo>
                    <a:lnTo>
                      <a:pt x="128158" y="1939012"/>
                    </a:lnTo>
                    <a:lnTo>
                      <a:pt x="0" y="0"/>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025" name="Google Shape;1025;p97"/>
              <p:cNvSpPr/>
              <p:nvPr/>
            </p:nvSpPr>
            <p:spPr>
              <a:xfrm>
                <a:off x="7352517" y="2587653"/>
                <a:ext cx="2954483" cy="3760996"/>
              </a:xfrm>
              <a:custGeom>
                <a:avLst/>
                <a:gdLst/>
                <a:ahLst/>
                <a:cxnLst/>
                <a:rect l="l" t="t" r="r" b="b"/>
                <a:pathLst>
                  <a:path w="3386227" h="5510617" extrusionOk="0">
                    <a:moveTo>
                      <a:pt x="539855" y="1358432"/>
                    </a:moveTo>
                    <a:lnTo>
                      <a:pt x="3298784" y="0"/>
                    </a:lnTo>
                    <a:lnTo>
                      <a:pt x="3386227" y="5456041"/>
                    </a:lnTo>
                    <a:lnTo>
                      <a:pt x="679794" y="5510617"/>
                    </a:lnTo>
                    <a:lnTo>
                      <a:pt x="0" y="3080561"/>
                    </a:lnTo>
                    <a:lnTo>
                      <a:pt x="539855" y="1358432"/>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026" name="Google Shape;1026;p97"/>
              <p:cNvSpPr/>
              <p:nvPr/>
            </p:nvSpPr>
            <p:spPr>
              <a:xfrm>
                <a:off x="3921715" y="4364910"/>
                <a:ext cx="4024678" cy="1993307"/>
              </a:xfrm>
              <a:custGeom>
                <a:avLst/>
                <a:gdLst/>
                <a:ahLst/>
                <a:cxnLst/>
                <a:rect l="l" t="t" r="r" b="b"/>
                <a:pathLst>
                  <a:path w="4586528" h="2920597" extrusionOk="0">
                    <a:moveTo>
                      <a:pt x="2278605" y="0"/>
                    </a:moveTo>
                    <a:lnTo>
                      <a:pt x="3892572" y="467639"/>
                    </a:lnTo>
                    <a:lnTo>
                      <a:pt x="4586528" y="2904741"/>
                    </a:lnTo>
                    <a:lnTo>
                      <a:pt x="345296" y="2920597"/>
                    </a:lnTo>
                    <a:lnTo>
                      <a:pt x="0" y="671265"/>
                    </a:lnTo>
                    <a:lnTo>
                      <a:pt x="2278605" y="0"/>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027" name="Google Shape;1027;p97"/>
              <p:cNvSpPr/>
              <p:nvPr/>
            </p:nvSpPr>
            <p:spPr>
              <a:xfrm>
                <a:off x="1021080" y="4098981"/>
                <a:ext cx="3187739" cy="2272580"/>
              </a:xfrm>
              <a:custGeom>
                <a:avLst/>
                <a:gdLst/>
                <a:ahLst/>
                <a:cxnLst/>
                <a:rect l="l" t="t" r="r" b="b"/>
                <a:pathLst>
                  <a:path w="3622431" h="3329787" extrusionOk="0">
                    <a:moveTo>
                      <a:pt x="2042497" y="0"/>
                    </a:moveTo>
                    <a:lnTo>
                      <a:pt x="3282476" y="1086774"/>
                    </a:lnTo>
                    <a:lnTo>
                      <a:pt x="3622431" y="3305457"/>
                    </a:lnTo>
                    <a:lnTo>
                      <a:pt x="4868" y="3329787"/>
                    </a:lnTo>
                    <a:cubicBezTo>
                      <a:pt x="352" y="2428829"/>
                      <a:pt x="4516" y="1237754"/>
                      <a:pt x="0" y="336796"/>
                    </a:cubicBezTo>
                    <a:lnTo>
                      <a:pt x="2042497" y="0"/>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028" name="Google Shape;1028;p97"/>
              <p:cNvSpPr/>
              <p:nvPr/>
            </p:nvSpPr>
            <p:spPr>
              <a:xfrm>
                <a:off x="1021080" y="1374661"/>
                <a:ext cx="3177915" cy="2964783"/>
              </a:xfrm>
              <a:custGeom>
                <a:avLst/>
                <a:gdLst/>
                <a:ahLst/>
                <a:cxnLst/>
                <a:rect l="l" t="t" r="r" b="b"/>
                <a:pathLst>
                  <a:path w="3621555" h="4344004" extrusionOk="0">
                    <a:moveTo>
                      <a:pt x="3138294" y="23664"/>
                    </a:moveTo>
                    <a:lnTo>
                      <a:pt x="3621555" y="2038175"/>
                    </a:lnTo>
                    <a:lnTo>
                      <a:pt x="2015789" y="4047210"/>
                    </a:lnTo>
                    <a:lnTo>
                      <a:pt x="0" y="4344004"/>
                    </a:lnTo>
                    <a:lnTo>
                      <a:pt x="20403" y="0"/>
                    </a:lnTo>
                    <a:lnTo>
                      <a:pt x="3138294" y="23664"/>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029" name="Google Shape;1029;p97"/>
              <p:cNvSpPr/>
              <p:nvPr/>
            </p:nvSpPr>
            <p:spPr>
              <a:xfrm>
                <a:off x="2737105" y="2627650"/>
                <a:ext cx="5081370" cy="2209096"/>
              </a:xfrm>
              <a:custGeom>
                <a:avLst/>
                <a:gdLst/>
                <a:ahLst/>
                <a:cxnLst/>
                <a:rect l="l" t="t" r="r" b="b"/>
                <a:pathLst>
                  <a:path w="5006276" h="2209096" extrusionOk="0">
                    <a:moveTo>
                      <a:pt x="1394975" y="110268"/>
                    </a:moveTo>
                    <a:lnTo>
                      <a:pt x="4392819" y="0"/>
                    </a:lnTo>
                    <a:lnTo>
                      <a:pt x="5006276" y="874198"/>
                    </a:lnTo>
                    <a:lnTo>
                      <a:pt x="4543740" y="2079817"/>
                    </a:lnTo>
                    <a:lnTo>
                      <a:pt x="3157032" y="1752967"/>
                    </a:lnTo>
                    <a:lnTo>
                      <a:pt x="1157918" y="2209096"/>
                    </a:lnTo>
                    <a:lnTo>
                      <a:pt x="0" y="1530945"/>
                    </a:lnTo>
                    <a:lnTo>
                      <a:pt x="1394975" y="110268"/>
                    </a:lnTo>
                    <a:close/>
                  </a:path>
                </a:pathLst>
              </a:custGeom>
              <a:solidFill>
                <a:srgbClr val="0069AF"/>
              </a:solidFill>
              <a:ln w="38100" cap="flat" cmpd="sng">
                <a:solidFill>
                  <a:srgbClr val="F2F2F2"/>
                </a:solidFill>
                <a:prstDash val="dash"/>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0" i="0" u="none" strike="noStrike" cap="none">
                  <a:solidFill>
                    <a:srgbClr val="FFFFFF"/>
                  </a:solidFill>
                  <a:latin typeface="Calibri"/>
                  <a:ea typeface="Calibri"/>
                  <a:cs typeface="Calibri"/>
                  <a:sym typeface="Calibri"/>
                </a:endParaRPr>
              </a:p>
            </p:txBody>
          </p:sp>
        </p:grpSp>
        <p:sp>
          <p:nvSpPr>
            <p:cNvPr id="1030" name="Google Shape;1030;p97"/>
            <p:cNvSpPr txBox="1"/>
            <p:nvPr/>
          </p:nvSpPr>
          <p:spPr>
            <a:xfrm>
              <a:off x="3709169" y="2936957"/>
              <a:ext cx="3810000" cy="5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400" b="1">
                  <a:solidFill>
                    <a:schemeClr val="lt1"/>
                  </a:solidFill>
                  <a:latin typeface="Arial"/>
                  <a:ea typeface="Arial"/>
                  <a:cs typeface="Arial"/>
                  <a:sym typeface="Arial"/>
                </a:rPr>
                <a:t>The Commons</a:t>
              </a:r>
              <a:endParaRPr sz="1100"/>
            </a:p>
          </p:txBody>
        </p:sp>
        <p:sp>
          <p:nvSpPr>
            <p:cNvPr id="1031" name="Google Shape;1031;p97"/>
            <p:cNvSpPr txBox="1"/>
            <p:nvPr/>
          </p:nvSpPr>
          <p:spPr>
            <a:xfrm>
              <a:off x="1367962" y="2675668"/>
              <a:ext cx="1935600" cy="379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Farmer Cooper</a:t>
              </a:r>
              <a:endParaRPr sz="1100"/>
            </a:p>
          </p:txBody>
        </p:sp>
        <p:sp>
          <p:nvSpPr>
            <p:cNvPr id="1032" name="Google Shape;1032;p97"/>
            <p:cNvSpPr txBox="1"/>
            <p:nvPr/>
          </p:nvSpPr>
          <p:spPr>
            <a:xfrm>
              <a:off x="4614361" y="1690582"/>
              <a:ext cx="1935600" cy="379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Farmer Brown</a:t>
              </a:r>
              <a:endParaRPr sz="1100"/>
            </a:p>
          </p:txBody>
        </p:sp>
        <p:sp>
          <p:nvSpPr>
            <p:cNvPr id="1033" name="Google Shape;1033;p97"/>
            <p:cNvSpPr txBox="1"/>
            <p:nvPr/>
          </p:nvSpPr>
          <p:spPr>
            <a:xfrm>
              <a:off x="7445908" y="1868257"/>
              <a:ext cx="1935600" cy="379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Farmer Smith</a:t>
              </a:r>
              <a:endParaRPr sz="1100"/>
            </a:p>
          </p:txBody>
        </p:sp>
        <p:sp>
          <p:nvSpPr>
            <p:cNvPr id="1034" name="Google Shape;1034;p97"/>
            <p:cNvSpPr txBox="1"/>
            <p:nvPr/>
          </p:nvSpPr>
          <p:spPr>
            <a:xfrm>
              <a:off x="8116095" y="4314409"/>
              <a:ext cx="1935600" cy="379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Farmer Jones</a:t>
              </a:r>
              <a:endParaRPr sz="1100"/>
            </a:p>
          </p:txBody>
        </p:sp>
        <p:sp>
          <p:nvSpPr>
            <p:cNvPr id="1035" name="Google Shape;1035;p97"/>
            <p:cNvSpPr txBox="1"/>
            <p:nvPr/>
          </p:nvSpPr>
          <p:spPr>
            <a:xfrm>
              <a:off x="4841388" y="5126411"/>
              <a:ext cx="2088000" cy="379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Farmer Anderson</a:t>
              </a:r>
              <a:endParaRPr sz="1100"/>
            </a:p>
          </p:txBody>
        </p:sp>
        <p:sp>
          <p:nvSpPr>
            <p:cNvPr id="1036" name="Google Shape;1036;p97"/>
            <p:cNvSpPr txBox="1"/>
            <p:nvPr/>
          </p:nvSpPr>
          <p:spPr>
            <a:xfrm>
              <a:off x="1166460" y="4986091"/>
              <a:ext cx="1935600" cy="379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Farmer Baker</a:t>
              </a:r>
              <a:endParaRPr sz="1100"/>
            </a:p>
          </p:txBody>
        </p:sp>
        <p:pic>
          <p:nvPicPr>
            <p:cNvPr id="1037" name="Google Shape;1037;p97" descr="Farmer female with solid fill"/>
            <p:cNvPicPr preferRelativeResize="0"/>
            <p:nvPr/>
          </p:nvPicPr>
          <p:blipFill rotWithShape="1">
            <a:blip r:embed="rId3">
              <a:alphaModFix/>
            </a:blip>
            <a:srcRect/>
            <a:stretch/>
          </p:blipFill>
          <p:spPr>
            <a:xfrm>
              <a:off x="5196238" y="1106168"/>
              <a:ext cx="584422" cy="584422"/>
            </a:xfrm>
            <a:prstGeom prst="rect">
              <a:avLst/>
            </a:prstGeom>
            <a:noFill/>
            <a:ln>
              <a:noFill/>
            </a:ln>
          </p:spPr>
        </p:pic>
        <p:pic>
          <p:nvPicPr>
            <p:cNvPr id="1038" name="Google Shape;1038;p97" descr="Farmer female outline"/>
            <p:cNvPicPr preferRelativeResize="0"/>
            <p:nvPr/>
          </p:nvPicPr>
          <p:blipFill rotWithShape="1">
            <a:blip r:embed="rId4">
              <a:alphaModFix/>
            </a:blip>
            <a:srcRect/>
            <a:stretch/>
          </p:blipFill>
          <p:spPr>
            <a:xfrm>
              <a:off x="5357513" y="4301139"/>
              <a:ext cx="914400" cy="914400"/>
            </a:xfrm>
            <a:prstGeom prst="rect">
              <a:avLst/>
            </a:prstGeom>
            <a:noFill/>
            <a:ln>
              <a:noFill/>
            </a:ln>
          </p:spPr>
        </p:pic>
        <p:pic>
          <p:nvPicPr>
            <p:cNvPr id="1039" name="Google Shape;1039;p97" descr="Farmer male with solid fill"/>
            <p:cNvPicPr preferRelativeResize="0"/>
            <p:nvPr/>
          </p:nvPicPr>
          <p:blipFill rotWithShape="1">
            <a:blip r:embed="rId5">
              <a:alphaModFix/>
            </a:blip>
            <a:srcRect/>
            <a:stretch/>
          </p:blipFill>
          <p:spPr>
            <a:xfrm>
              <a:off x="8116112" y="1106198"/>
              <a:ext cx="746508" cy="746508"/>
            </a:xfrm>
            <a:prstGeom prst="rect">
              <a:avLst/>
            </a:prstGeom>
            <a:noFill/>
            <a:ln>
              <a:noFill/>
            </a:ln>
          </p:spPr>
        </p:pic>
        <p:pic>
          <p:nvPicPr>
            <p:cNvPr id="1040" name="Google Shape;1040;p97" descr="Farmer male outline"/>
            <p:cNvPicPr preferRelativeResize="0"/>
            <p:nvPr/>
          </p:nvPicPr>
          <p:blipFill rotWithShape="1">
            <a:blip r:embed="rId6">
              <a:alphaModFix/>
            </a:blip>
            <a:srcRect/>
            <a:stretch/>
          </p:blipFill>
          <p:spPr>
            <a:xfrm>
              <a:off x="8596335" y="3270622"/>
              <a:ext cx="914400" cy="914400"/>
            </a:xfrm>
            <a:prstGeom prst="rect">
              <a:avLst/>
            </a:prstGeom>
            <a:noFill/>
            <a:ln>
              <a:noFill/>
            </a:ln>
          </p:spPr>
        </p:pic>
        <p:pic>
          <p:nvPicPr>
            <p:cNvPr id="1041" name="Google Shape;1041;p97" descr="Farmer female with solid fill"/>
            <p:cNvPicPr preferRelativeResize="0"/>
            <p:nvPr/>
          </p:nvPicPr>
          <p:blipFill rotWithShape="1">
            <a:blip r:embed="rId3">
              <a:alphaModFix/>
            </a:blip>
            <a:srcRect/>
            <a:stretch/>
          </p:blipFill>
          <p:spPr>
            <a:xfrm>
              <a:off x="1822687" y="4066480"/>
              <a:ext cx="914400" cy="914400"/>
            </a:xfrm>
            <a:prstGeom prst="rect">
              <a:avLst/>
            </a:prstGeom>
            <a:noFill/>
            <a:ln>
              <a:noFill/>
            </a:ln>
          </p:spPr>
        </p:pic>
        <p:pic>
          <p:nvPicPr>
            <p:cNvPr id="1042" name="Google Shape;1042;p97" descr="Farmer female outline"/>
            <p:cNvPicPr preferRelativeResize="0"/>
            <p:nvPr/>
          </p:nvPicPr>
          <p:blipFill rotWithShape="1">
            <a:blip r:embed="rId4">
              <a:alphaModFix/>
            </a:blip>
            <a:srcRect/>
            <a:stretch/>
          </p:blipFill>
          <p:spPr>
            <a:xfrm>
              <a:off x="1919610" y="1868260"/>
              <a:ext cx="888012" cy="888012"/>
            </a:xfrm>
            <a:prstGeom prst="rect">
              <a:avLst/>
            </a:prstGeom>
            <a:noFill/>
            <a:ln>
              <a:noFill/>
            </a:ln>
          </p:spPr>
        </p:pic>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98"/>
          <p:cNvSpPr txBox="1">
            <a:spLocks noGrp="1"/>
          </p:cNvSpPr>
          <p:nvPr>
            <p:ph type="title"/>
          </p:nvPr>
        </p:nvSpPr>
        <p:spPr>
          <a:xfrm>
            <a:off x="342899" y="416729"/>
            <a:ext cx="7200900" cy="3324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accent6"/>
              </a:buClr>
              <a:buSzPct val="85714"/>
              <a:buFont typeface="Arial"/>
              <a:buNone/>
            </a:pPr>
            <a:r>
              <a:rPr lang="en"/>
              <a:t>Tragedy of The Commons</a:t>
            </a:r>
            <a:endParaRPr/>
          </a:p>
        </p:txBody>
      </p:sp>
      <p:sp>
        <p:nvSpPr>
          <p:cNvPr id="1048" name="Google Shape;1048;p98"/>
          <p:cNvSpPr txBox="1">
            <a:spLocks noGrp="1"/>
          </p:cNvSpPr>
          <p:nvPr>
            <p:ph type="sldNum" idx="12"/>
          </p:nvPr>
        </p:nvSpPr>
        <p:spPr>
          <a:xfrm>
            <a:off x="0" y="5416075"/>
            <a:ext cx="685800" cy="1386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888888"/>
              </a:buClr>
              <a:buSzPts val="900"/>
              <a:buFont typeface="Calibri"/>
              <a:buNone/>
            </a:pPr>
            <a:fld id="{00000000-1234-1234-1234-123412341234}" type="slidenum">
              <a:rPr lang="en" sz="900" b="0" i="0" u="none" strike="noStrike" cap="none">
                <a:solidFill>
                  <a:srgbClr val="888888"/>
                </a:solidFill>
                <a:latin typeface="Calibri"/>
                <a:ea typeface="Calibri"/>
                <a:cs typeface="Calibri"/>
                <a:sym typeface="Calibri"/>
              </a:rPr>
              <a:t>67</a:t>
            </a:fld>
            <a:endParaRPr sz="900" b="0" i="0" u="none" strike="noStrike" cap="none">
              <a:solidFill>
                <a:srgbClr val="888888"/>
              </a:solidFill>
              <a:latin typeface="Calibri"/>
              <a:ea typeface="Calibri"/>
              <a:cs typeface="Calibri"/>
              <a:sym typeface="Calibri"/>
            </a:endParaRPr>
          </a:p>
        </p:txBody>
      </p:sp>
      <p:sp>
        <p:nvSpPr>
          <p:cNvPr id="1049" name="Google Shape;1049;p98"/>
          <p:cNvSpPr txBox="1"/>
          <p:nvPr/>
        </p:nvSpPr>
        <p:spPr>
          <a:xfrm>
            <a:off x="5315274" y="3016100"/>
            <a:ext cx="36231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A5A5A5"/>
              </a:buClr>
              <a:buSzPts val="1100"/>
              <a:buFont typeface="Arial"/>
              <a:buNone/>
            </a:pPr>
            <a:r>
              <a:rPr lang="en" sz="1100" b="0" i="1" u="none" strike="noStrike" cap="none">
                <a:solidFill>
                  <a:srgbClr val="A5A5A5"/>
                </a:solidFill>
                <a:latin typeface="Arial"/>
                <a:ea typeface="Arial"/>
                <a:cs typeface="Arial"/>
                <a:sym typeface="Arial"/>
              </a:rPr>
              <a:t>https://en.wikipedia.org/wiki/Tragedy_of_the_commons</a:t>
            </a:r>
            <a:endParaRPr sz="1100" b="0" i="1" u="none" strike="noStrike" cap="none">
              <a:solidFill>
                <a:srgbClr val="A5A5A5"/>
              </a:solidFill>
              <a:latin typeface="Arial"/>
              <a:ea typeface="Arial"/>
              <a:cs typeface="Arial"/>
              <a:sym typeface="Arial"/>
            </a:endParaRPr>
          </a:p>
        </p:txBody>
      </p:sp>
      <p:sp>
        <p:nvSpPr>
          <p:cNvPr id="1050" name="Google Shape;1050;p98"/>
          <p:cNvSpPr txBox="1"/>
          <p:nvPr/>
        </p:nvSpPr>
        <p:spPr>
          <a:xfrm>
            <a:off x="1436531" y="3254593"/>
            <a:ext cx="3002400" cy="900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chemeClr val="dk1"/>
                </a:solidFill>
                <a:latin typeface="Arial"/>
                <a:ea typeface="Arial"/>
                <a:cs typeface="Arial"/>
                <a:sym typeface="Arial"/>
              </a:rPr>
              <a:t>The </a:t>
            </a:r>
            <a:r>
              <a:rPr lang="en" sz="1800" b="1" i="1" u="none" strike="noStrike" cap="none">
                <a:solidFill>
                  <a:schemeClr val="dk1"/>
                </a:solidFill>
              </a:rPr>
              <a:t>more</a:t>
            </a:r>
            <a:r>
              <a:rPr lang="en" sz="1800" b="0" i="1" u="none" strike="noStrike" cap="none">
                <a:solidFill>
                  <a:schemeClr val="dk1"/>
                </a:solidFill>
                <a:latin typeface="Arial"/>
                <a:ea typeface="Arial"/>
                <a:cs typeface="Arial"/>
                <a:sym typeface="Arial"/>
              </a:rPr>
              <a:t> everyone uses a resource, the </a:t>
            </a:r>
            <a:r>
              <a:rPr lang="en" sz="1800" b="1" i="1" u="none" strike="noStrike" cap="none">
                <a:solidFill>
                  <a:schemeClr val="dk1"/>
                </a:solidFill>
              </a:rPr>
              <a:t>less</a:t>
            </a:r>
            <a:r>
              <a:rPr lang="en" sz="1800" b="0" i="1" u="none" strike="noStrike" cap="none">
                <a:solidFill>
                  <a:schemeClr val="dk1"/>
                </a:solidFill>
                <a:latin typeface="Arial"/>
                <a:ea typeface="Arial"/>
                <a:cs typeface="Arial"/>
                <a:sym typeface="Arial"/>
              </a:rPr>
              <a:t> valuable it becomes.</a:t>
            </a:r>
            <a:endParaRPr sz="1800" b="0" i="0" u="none" strike="noStrike" cap="none">
              <a:solidFill>
                <a:schemeClr val="dk1"/>
              </a:solidFill>
              <a:latin typeface="Arial"/>
              <a:ea typeface="Arial"/>
              <a:cs typeface="Arial"/>
              <a:sym typeface="Arial"/>
            </a:endParaRPr>
          </a:p>
        </p:txBody>
      </p:sp>
      <p:sp>
        <p:nvSpPr>
          <p:cNvPr id="1051" name="Google Shape;1051;p98"/>
          <p:cNvSpPr/>
          <p:nvPr/>
        </p:nvSpPr>
        <p:spPr>
          <a:xfrm>
            <a:off x="0" y="1557959"/>
            <a:ext cx="9144000" cy="1371600"/>
          </a:xfrm>
          <a:prstGeom prst="rect">
            <a:avLst/>
          </a:prstGeom>
          <a:solidFill>
            <a:schemeClr val="lt2">
              <a:alpha val="2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cxnSp>
        <p:nvCxnSpPr>
          <p:cNvPr id="1052" name="Google Shape;1052;p98"/>
          <p:cNvCxnSpPr/>
          <p:nvPr/>
        </p:nvCxnSpPr>
        <p:spPr>
          <a:xfrm>
            <a:off x="371475" y="1557959"/>
            <a:ext cx="8484000" cy="0"/>
          </a:xfrm>
          <a:prstGeom prst="straightConnector1">
            <a:avLst/>
          </a:prstGeom>
          <a:noFill/>
          <a:ln w="9525" cap="rnd" cmpd="sng">
            <a:solidFill>
              <a:srgbClr val="9A9D9E"/>
            </a:solidFill>
            <a:prstDash val="solid"/>
            <a:miter lim="800000"/>
            <a:headEnd type="none" w="sm" len="sm"/>
            <a:tailEnd type="none" w="sm" len="sm"/>
          </a:ln>
        </p:spPr>
      </p:cxnSp>
      <p:cxnSp>
        <p:nvCxnSpPr>
          <p:cNvPr id="1053" name="Google Shape;1053;p98"/>
          <p:cNvCxnSpPr/>
          <p:nvPr/>
        </p:nvCxnSpPr>
        <p:spPr>
          <a:xfrm>
            <a:off x="371475" y="2929559"/>
            <a:ext cx="8484000" cy="0"/>
          </a:xfrm>
          <a:prstGeom prst="straightConnector1">
            <a:avLst/>
          </a:prstGeom>
          <a:noFill/>
          <a:ln w="9525" cap="rnd" cmpd="sng">
            <a:solidFill>
              <a:srgbClr val="9A9D9E"/>
            </a:solidFill>
            <a:prstDash val="solid"/>
            <a:miter lim="800000"/>
            <a:headEnd type="none" w="sm" len="sm"/>
            <a:tailEnd type="none" w="sm" len="sm"/>
          </a:ln>
        </p:spPr>
      </p:cxnSp>
      <p:sp>
        <p:nvSpPr>
          <p:cNvPr id="1054" name="Google Shape;1054;p98"/>
          <p:cNvSpPr txBox="1">
            <a:spLocks noGrp="1"/>
          </p:cNvSpPr>
          <p:nvPr>
            <p:ph type="body" idx="1"/>
          </p:nvPr>
        </p:nvSpPr>
        <p:spPr>
          <a:xfrm>
            <a:off x="371475" y="1726721"/>
            <a:ext cx="8486700" cy="1003200"/>
          </a:xfrm>
          <a:prstGeom prst="rect">
            <a:avLst/>
          </a:prstGeom>
          <a:noFill/>
          <a:ln>
            <a:noFill/>
          </a:ln>
        </p:spPr>
        <p:txBody>
          <a:bodyPr spcFirstLastPara="1" wrap="square" lIns="0" tIns="0" rIns="0" bIns="0" anchor="t" anchorCtr="0">
            <a:normAutofit lnSpcReduction="10000"/>
          </a:bodyPr>
          <a:lstStyle/>
          <a:p>
            <a:pPr marL="0" lvl="0" indent="0" algn="l" rtl="0">
              <a:lnSpc>
                <a:spcPct val="100000"/>
              </a:lnSpc>
              <a:spcBef>
                <a:spcPts val="0"/>
              </a:spcBef>
              <a:spcAft>
                <a:spcPts val="1200"/>
              </a:spcAft>
              <a:buClr>
                <a:schemeClr val="dk1"/>
              </a:buClr>
              <a:buSzPts val="1500"/>
              <a:buNone/>
            </a:pPr>
            <a:r>
              <a:rPr lang="en" sz="1500">
                <a:solidFill>
                  <a:schemeClr val="dk1"/>
                </a:solidFill>
              </a:rPr>
              <a:t>A situation in </a:t>
            </a:r>
            <a:r>
              <a:rPr lang="en" sz="1500" b="1">
                <a:solidFill>
                  <a:schemeClr val="dk1"/>
                </a:solidFill>
              </a:rPr>
              <a:t>economic science </a:t>
            </a:r>
            <a:r>
              <a:rPr lang="en" sz="1500">
                <a:solidFill>
                  <a:schemeClr val="dk1"/>
                </a:solidFill>
              </a:rPr>
              <a:t>when individual users, who have </a:t>
            </a:r>
            <a:r>
              <a:rPr lang="en" sz="1500" b="1">
                <a:solidFill>
                  <a:schemeClr val="dk1"/>
                </a:solidFill>
              </a:rPr>
              <a:t>open access to a resource </a:t>
            </a:r>
            <a:r>
              <a:rPr lang="en" sz="1500">
                <a:solidFill>
                  <a:schemeClr val="dk1"/>
                </a:solidFill>
              </a:rPr>
              <a:t>unhampered by shared social structures or </a:t>
            </a:r>
            <a:r>
              <a:rPr lang="en" sz="1500" b="1">
                <a:solidFill>
                  <a:schemeClr val="dk1"/>
                </a:solidFill>
              </a:rPr>
              <a:t>formal rules </a:t>
            </a:r>
            <a:r>
              <a:rPr lang="en" sz="1500">
                <a:solidFill>
                  <a:schemeClr val="dk1"/>
                </a:solidFill>
              </a:rPr>
              <a:t>that govern access and use, act independently according to their own </a:t>
            </a:r>
            <a:r>
              <a:rPr lang="en" sz="1500" b="1">
                <a:solidFill>
                  <a:schemeClr val="dk1"/>
                </a:solidFill>
              </a:rPr>
              <a:t>self-interest</a:t>
            </a:r>
            <a:r>
              <a:rPr lang="en" sz="1500">
                <a:solidFill>
                  <a:schemeClr val="dk1"/>
                </a:solidFill>
              </a:rPr>
              <a:t> and, contrary to the common good of all users, cause depletion of the resource through their </a:t>
            </a:r>
            <a:r>
              <a:rPr lang="en" sz="1500" b="1">
                <a:solidFill>
                  <a:schemeClr val="dk1"/>
                </a:solidFill>
              </a:rPr>
              <a:t>uncoordinated</a:t>
            </a:r>
            <a:r>
              <a:rPr lang="en" sz="1500">
                <a:solidFill>
                  <a:schemeClr val="dk1"/>
                </a:solidFill>
              </a:rPr>
              <a:t> action.</a:t>
            </a:r>
            <a:endParaRPr>
              <a:solidFill>
                <a:schemeClr val="dk1"/>
              </a:solidFill>
            </a:endParaRPr>
          </a:p>
        </p:txBody>
      </p:sp>
      <p:sp>
        <p:nvSpPr>
          <p:cNvPr id="1055" name="Google Shape;1055;p98"/>
          <p:cNvSpPr/>
          <p:nvPr/>
        </p:nvSpPr>
        <p:spPr>
          <a:xfrm>
            <a:off x="-1" y="3326075"/>
            <a:ext cx="1376100" cy="751500"/>
          </a:xfrm>
          <a:prstGeom prst="homePlate">
            <a:avLst>
              <a:gd name="adj" fmla="val 50000"/>
            </a:avLst>
          </a:pr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900"/>
              <a:buFont typeface="Arial"/>
              <a:buNone/>
            </a:pPr>
            <a:endParaRPr sz="900" b="1" i="0" u="none" strike="noStrike" cap="none">
              <a:solidFill>
                <a:srgbClr val="FFFFFF"/>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99"/>
          <p:cNvSpPr txBox="1">
            <a:spLocks noGrp="1"/>
          </p:cNvSpPr>
          <p:nvPr>
            <p:ph type="title"/>
          </p:nvPr>
        </p:nvSpPr>
        <p:spPr>
          <a:xfrm>
            <a:off x="291400" y="276925"/>
            <a:ext cx="78564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Causal Loop Diagram for </a:t>
            </a:r>
            <a:r>
              <a:rPr lang="en">
                <a:solidFill>
                  <a:schemeClr val="dk2"/>
                </a:solidFill>
              </a:rPr>
              <a:t>Individual</a:t>
            </a:r>
            <a:r>
              <a:rPr lang="en"/>
              <a:t> Farmer</a:t>
            </a:r>
            <a:endParaRPr/>
          </a:p>
        </p:txBody>
      </p:sp>
      <p:sp>
        <p:nvSpPr>
          <p:cNvPr id="1061" name="Google Shape;1061;p99"/>
          <p:cNvSpPr txBox="1"/>
          <p:nvPr/>
        </p:nvSpPr>
        <p:spPr>
          <a:xfrm>
            <a:off x="3396230" y="3750813"/>
            <a:ext cx="2049300" cy="746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200" b="1">
                <a:solidFill>
                  <a:schemeClr val="dk1"/>
                </a:solidFill>
                <a:latin typeface="Arial"/>
                <a:ea typeface="Arial"/>
                <a:cs typeface="Arial"/>
                <a:sym typeface="Arial"/>
              </a:rPr>
              <a:t>Reinforcing Loop</a:t>
            </a:r>
            <a:endParaRPr sz="1900" b="1">
              <a:solidFill>
                <a:schemeClr val="dk1"/>
              </a:solidFill>
            </a:endParaRPr>
          </a:p>
        </p:txBody>
      </p:sp>
      <p:sp>
        <p:nvSpPr>
          <p:cNvPr id="1062" name="Google Shape;1062;p99"/>
          <p:cNvSpPr/>
          <p:nvPr/>
        </p:nvSpPr>
        <p:spPr>
          <a:xfrm>
            <a:off x="5115700" y="2073250"/>
            <a:ext cx="1976100" cy="498600"/>
          </a:xfrm>
          <a:prstGeom prst="ellipse">
            <a:avLst/>
          </a:prstGeom>
          <a:solidFill>
            <a:srgbClr val="AFECF4"/>
          </a:solidFill>
          <a:ln w="1270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Arial"/>
                <a:ea typeface="Arial"/>
                <a:cs typeface="Arial"/>
                <a:sym typeface="Arial"/>
              </a:rPr>
              <a:t>Use “Free” Commons</a:t>
            </a:r>
            <a:endParaRPr sz="1100"/>
          </a:p>
        </p:txBody>
      </p:sp>
      <p:sp>
        <p:nvSpPr>
          <p:cNvPr id="1063" name="Google Shape;1063;p99"/>
          <p:cNvSpPr/>
          <p:nvPr/>
        </p:nvSpPr>
        <p:spPr>
          <a:xfrm>
            <a:off x="3799000" y="1277124"/>
            <a:ext cx="1114800" cy="498600"/>
          </a:xfrm>
          <a:prstGeom prst="ellipse">
            <a:avLst/>
          </a:prstGeom>
          <a:solidFill>
            <a:srgbClr val="AFECF4"/>
          </a:solidFill>
          <a:ln w="1270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Arial"/>
                <a:ea typeface="Arial"/>
                <a:cs typeface="Arial"/>
                <a:sym typeface="Arial"/>
              </a:rPr>
              <a:t>Fatten Cows</a:t>
            </a:r>
            <a:endParaRPr sz="1100"/>
          </a:p>
        </p:txBody>
      </p:sp>
      <p:sp>
        <p:nvSpPr>
          <p:cNvPr id="1064" name="Google Shape;1064;p99"/>
          <p:cNvSpPr/>
          <p:nvPr/>
        </p:nvSpPr>
        <p:spPr>
          <a:xfrm>
            <a:off x="1811875" y="2087525"/>
            <a:ext cx="1475400" cy="498600"/>
          </a:xfrm>
          <a:prstGeom prst="ellipse">
            <a:avLst/>
          </a:prstGeom>
          <a:solidFill>
            <a:srgbClr val="AFECF4"/>
          </a:solidFill>
          <a:ln w="12700" cap="flat" cmpd="sng">
            <a:solidFill>
              <a:srgbClr val="D8D8D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Arial"/>
                <a:ea typeface="Arial"/>
                <a:cs typeface="Arial"/>
                <a:sym typeface="Arial"/>
              </a:rPr>
              <a:t>Get More Cows</a:t>
            </a:r>
            <a:endParaRPr sz="1100"/>
          </a:p>
        </p:txBody>
      </p:sp>
      <p:cxnSp>
        <p:nvCxnSpPr>
          <p:cNvPr id="1065" name="Google Shape;1065;p99"/>
          <p:cNvCxnSpPr>
            <a:endCxn id="1062" idx="4"/>
          </p:cNvCxnSpPr>
          <p:nvPr/>
        </p:nvCxnSpPr>
        <p:spPr>
          <a:xfrm rot="10800000" flipH="1">
            <a:off x="5125750" y="2571850"/>
            <a:ext cx="978000" cy="530100"/>
          </a:xfrm>
          <a:prstGeom prst="curvedConnector2">
            <a:avLst/>
          </a:prstGeom>
          <a:noFill/>
          <a:ln w="50800" cap="flat" cmpd="sng">
            <a:solidFill>
              <a:srgbClr val="002677"/>
            </a:solidFill>
            <a:prstDash val="solid"/>
            <a:miter lim="800000"/>
            <a:headEnd type="none" w="sm" len="sm"/>
            <a:tailEnd type="triangle" w="med" len="med"/>
          </a:ln>
        </p:spPr>
      </p:cxnSp>
      <p:cxnSp>
        <p:nvCxnSpPr>
          <p:cNvPr id="1066" name="Google Shape;1066;p99"/>
          <p:cNvCxnSpPr>
            <a:stCxn id="1062" idx="0"/>
            <a:endCxn id="1063" idx="6"/>
          </p:cNvCxnSpPr>
          <p:nvPr/>
        </p:nvCxnSpPr>
        <p:spPr>
          <a:xfrm rot="5400000" flipH="1">
            <a:off x="5235400" y="1204900"/>
            <a:ext cx="546900" cy="1189800"/>
          </a:xfrm>
          <a:prstGeom prst="curvedConnector2">
            <a:avLst/>
          </a:prstGeom>
          <a:noFill/>
          <a:ln w="50800" cap="flat" cmpd="sng">
            <a:solidFill>
              <a:srgbClr val="002677"/>
            </a:solidFill>
            <a:prstDash val="solid"/>
            <a:miter lim="800000"/>
            <a:headEnd type="none" w="sm" len="sm"/>
            <a:tailEnd type="triangle" w="med" len="med"/>
          </a:ln>
        </p:spPr>
      </p:cxnSp>
      <p:cxnSp>
        <p:nvCxnSpPr>
          <p:cNvPr id="1067" name="Google Shape;1067;p99"/>
          <p:cNvCxnSpPr>
            <a:stCxn id="1063" idx="2"/>
            <a:endCxn id="1064" idx="0"/>
          </p:cNvCxnSpPr>
          <p:nvPr/>
        </p:nvCxnSpPr>
        <p:spPr>
          <a:xfrm flipH="1">
            <a:off x="2549500" y="1526424"/>
            <a:ext cx="1249500" cy="561000"/>
          </a:xfrm>
          <a:prstGeom prst="curvedConnector2">
            <a:avLst/>
          </a:prstGeom>
          <a:noFill/>
          <a:ln w="50800" cap="flat" cmpd="sng">
            <a:solidFill>
              <a:srgbClr val="002677"/>
            </a:solidFill>
            <a:prstDash val="solid"/>
            <a:miter lim="800000"/>
            <a:headEnd type="none" w="sm" len="sm"/>
            <a:tailEnd type="triangle" w="med" len="med"/>
          </a:ln>
        </p:spPr>
      </p:cxnSp>
      <p:cxnSp>
        <p:nvCxnSpPr>
          <p:cNvPr id="1068" name="Google Shape;1068;p99"/>
          <p:cNvCxnSpPr>
            <a:stCxn id="1064" idx="4"/>
            <a:endCxn id="1069" idx="2"/>
          </p:cNvCxnSpPr>
          <p:nvPr/>
        </p:nvCxnSpPr>
        <p:spPr>
          <a:xfrm rot="-5400000" flipH="1">
            <a:off x="2821825" y="2313875"/>
            <a:ext cx="607200" cy="1151700"/>
          </a:xfrm>
          <a:prstGeom prst="curvedConnector2">
            <a:avLst/>
          </a:prstGeom>
          <a:noFill/>
          <a:ln w="50800" cap="flat" cmpd="sng">
            <a:solidFill>
              <a:srgbClr val="002677"/>
            </a:solidFill>
            <a:prstDash val="solid"/>
            <a:miter lim="800000"/>
            <a:headEnd type="none" w="sm" len="sm"/>
            <a:tailEnd type="triangle" w="med" len="med"/>
          </a:ln>
        </p:spPr>
      </p:cxnSp>
      <p:sp>
        <p:nvSpPr>
          <p:cNvPr id="1070" name="Google Shape;1070;p99"/>
          <p:cNvSpPr txBox="1"/>
          <p:nvPr/>
        </p:nvSpPr>
        <p:spPr>
          <a:xfrm>
            <a:off x="2549578" y="1377525"/>
            <a:ext cx="705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Delay</a:t>
            </a:r>
            <a:endParaRPr sz="1100"/>
          </a:p>
        </p:txBody>
      </p:sp>
      <p:sp>
        <p:nvSpPr>
          <p:cNvPr id="1071" name="Google Shape;1071;p99"/>
          <p:cNvSpPr txBox="1"/>
          <p:nvPr/>
        </p:nvSpPr>
        <p:spPr>
          <a:xfrm>
            <a:off x="2276585" y="2497177"/>
            <a:ext cx="273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chemeClr val="dk1"/>
                </a:solidFill>
                <a:latin typeface="Arial"/>
                <a:ea typeface="Arial"/>
                <a:cs typeface="Arial"/>
                <a:sym typeface="Arial"/>
              </a:rPr>
              <a:t>+</a:t>
            </a:r>
            <a:endParaRPr sz="1100"/>
          </a:p>
        </p:txBody>
      </p:sp>
      <p:sp>
        <p:nvSpPr>
          <p:cNvPr id="1069" name="Google Shape;1069;p99"/>
          <p:cNvSpPr/>
          <p:nvPr/>
        </p:nvSpPr>
        <p:spPr>
          <a:xfrm>
            <a:off x="3701319" y="2827061"/>
            <a:ext cx="1439100" cy="732600"/>
          </a:xfrm>
          <a:prstGeom prst="ellipse">
            <a:avLst/>
          </a:prstGeom>
          <a:solidFill>
            <a:srgbClr val="AFECF4"/>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b="1">
                <a:solidFill>
                  <a:srgbClr val="002060"/>
                </a:solidFill>
                <a:latin typeface="Arial"/>
                <a:ea typeface="Arial"/>
                <a:cs typeface="Arial"/>
                <a:sym typeface="Arial"/>
              </a:rPr>
              <a:t>Cows in</a:t>
            </a:r>
            <a:endParaRPr sz="1100"/>
          </a:p>
          <a:p>
            <a:pPr marL="0" marR="0" lvl="0" indent="0" algn="ctr" rtl="0">
              <a:spcBef>
                <a:spcPts val="0"/>
              </a:spcBef>
              <a:spcAft>
                <a:spcPts val="0"/>
              </a:spcAft>
              <a:buNone/>
            </a:pPr>
            <a:r>
              <a:rPr lang="en" sz="1800" b="1">
                <a:solidFill>
                  <a:srgbClr val="002060"/>
                </a:solidFill>
                <a:latin typeface="Arial"/>
                <a:ea typeface="Arial"/>
                <a:cs typeface="Arial"/>
                <a:sym typeface="Arial"/>
              </a:rPr>
              <a:t>Herd</a:t>
            </a:r>
            <a:endParaRPr sz="1100"/>
          </a:p>
        </p:txBody>
      </p:sp>
      <p:grpSp>
        <p:nvGrpSpPr>
          <p:cNvPr id="1072" name="Google Shape;1072;p99"/>
          <p:cNvGrpSpPr/>
          <p:nvPr/>
        </p:nvGrpSpPr>
        <p:grpSpPr>
          <a:xfrm>
            <a:off x="4241847" y="1959939"/>
            <a:ext cx="772571" cy="675945"/>
            <a:chOff x="7820119" y="1498443"/>
            <a:chExt cx="567900" cy="563100"/>
          </a:xfrm>
        </p:grpSpPr>
        <p:sp>
          <p:nvSpPr>
            <p:cNvPr id="1073" name="Google Shape;1073;p99"/>
            <p:cNvSpPr/>
            <p:nvPr/>
          </p:nvSpPr>
          <p:spPr>
            <a:xfrm flipH="1">
              <a:off x="7820119" y="1498443"/>
              <a:ext cx="567900" cy="563100"/>
            </a:xfrm>
            <a:custGeom>
              <a:avLst/>
              <a:gdLst/>
              <a:ahLst/>
              <a:cxnLst/>
              <a:rect l="l" t="t" r="r" b="b"/>
              <a:pathLst>
                <a:path w="120000" h="120000" extrusionOk="0">
                  <a:moveTo>
                    <a:pt x="81718" y="101567"/>
                  </a:moveTo>
                  <a:lnTo>
                    <a:pt x="81718" y="101567"/>
                  </a:lnTo>
                  <a:cubicBezTo>
                    <a:pt x="61632" y="111342"/>
                    <a:pt x="37213" y="106419"/>
                    <a:pt x="22860" y="89703"/>
                  </a:cubicBezTo>
                  <a:cubicBezTo>
                    <a:pt x="8507" y="72986"/>
                    <a:pt x="8033" y="48914"/>
                    <a:pt x="21716" y="31682"/>
                  </a:cubicBezTo>
                  <a:cubicBezTo>
                    <a:pt x="35400" y="14451"/>
                    <a:pt x="59608" y="8636"/>
                    <a:pt x="80064" y="17666"/>
                  </a:cubicBezTo>
                  <a:cubicBezTo>
                    <a:pt x="100520" y="26697"/>
                    <a:pt x="111792" y="48175"/>
                    <a:pt x="107233" y="69435"/>
                  </a:cubicBezTo>
                  <a:lnTo>
                    <a:pt x="115703" y="78035"/>
                  </a:lnTo>
                  <a:lnTo>
                    <a:pt x="90965" y="91437"/>
                  </a:lnTo>
                  <a:lnTo>
                    <a:pt x="93626" y="55620"/>
                  </a:lnTo>
                  <a:lnTo>
                    <a:pt x="102007" y="64129"/>
                  </a:lnTo>
                  <a:cubicBezTo>
                    <a:pt x="104010" y="46123"/>
                    <a:pt x="92799" y="29125"/>
                    <a:pt x="74749" y="22803"/>
                  </a:cubicBezTo>
                  <a:cubicBezTo>
                    <a:pt x="56700" y="16480"/>
                    <a:pt x="36386" y="22437"/>
                    <a:pt x="25364" y="37283"/>
                  </a:cubicBezTo>
                  <a:cubicBezTo>
                    <a:pt x="14341" y="52129"/>
                    <a:pt x="15401" y="72105"/>
                    <a:pt x="27942" y="85846"/>
                  </a:cubicBezTo>
                  <a:cubicBezTo>
                    <a:pt x="40483" y="99587"/>
                    <a:pt x="61327" y="103612"/>
                    <a:pt x="78617" y="95632"/>
                  </a:cubicBezTo>
                  <a:close/>
                </a:path>
              </a:pathLst>
            </a:custGeom>
            <a:solidFill>
              <a:schemeClr val="accent1"/>
            </a:solidFill>
            <a:ln w="12700" cap="flat" cmpd="sng">
              <a:solidFill>
                <a:srgbClr val="41414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074" name="Google Shape;1074;p99"/>
            <p:cNvSpPr txBox="1"/>
            <p:nvPr/>
          </p:nvSpPr>
          <p:spPr>
            <a:xfrm>
              <a:off x="7900376" y="1638592"/>
              <a:ext cx="407400" cy="28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b="1">
                  <a:solidFill>
                    <a:schemeClr val="dk1"/>
                  </a:solidFill>
                </a:rPr>
                <a:t>R</a:t>
              </a:r>
              <a:endParaRPr sz="1100" b="1"/>
            </a:p>
          </p:txBody>
        </p:sp>
      </p:grpSp>
      <p:sp>
        <p:nvSpPr>
          <p:cNvPr id="1075" name="Google Shape;1075;p99"/>
          <p:cNvSpPr txBox="1"/>
          <p:nvPr/>
        </p:nvSpPr>
        <p:spPr>
          <a:xfrm>
            <a:off x="3686465" y="1189283"/>
            <a:ext cx="273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chemeClr val="dk1"/>
                </a:solidFill>
                <a:latin typeface="Arial"/>
                <a:ea typeface="Arial"/>
                <a:cs typeface="Arial"/>
                <a:sym typeface="Arial"/>
              </a:rPr>
              <a:t>+</a:t>
            </a:r>
            <a:endParaRPr sz="1100"/>
          </a:p>
        </p:txBody>
      </p:sp>
      <p:sp>
        <p:nvSpPr>
          <p:cNvPr id="1076" name="Google Shape;1076;p99"/>
          <p:cNvSpPr txBox="1"/>
          <p:nvPr/>
        </p:nvSpPr>
        <p:spPr>
          <a:xfrm>
            <a:off x="5750804" y="1338750"/>
            <a:ext cx="705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Delay</a:t>
            </a:r>
            <a:endParaRPr sz="1100"/>
          </a:p>
        </p:txBody>
      </p:sp>
      <p:sp>
        <p:nvSpPr>
          <p:cNvPr id="1077" name="Google Shape;1077;p99"/>
          <p:cNvSpPr/>
          <p:nvPr/>
        </p:nvSpPr>
        <p:spPr>
          <a:xfrm>
            <a:off x="3675698" y="2106128"/>
            <a:ext cx="368100" cy="373800"/>
          </a:xfrm>
          <a:prstGeom prst="plus">
            <a:avLst>
              <a:gd name="adj" fmla="val 34773"/>
            </a:avLst>
          </a:prstGeom>
          <a:solidFill>
            <a:srgbClr val="00B050"/>
          </a:solidFill>
          <a:ln w="12700" cap="flat" cmpd="sng">
            <a:solidFill>
              <a:srgbClr val="9C9C9C"/>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pic>
        <p:nvPicPr>
          <p:cNvPr id="1082" name="Google Shape;1082;p100"/>
          <p:cNvPicPr preferRelativeResize="0"/>
          <p:nvPr/>
        </p:nvPicPr>
        <p:blipFill rotWithShape="1">
          <a:blip r:embed="rId3">
            <a:alphaModFix/>
          </a:blip>
          <a:srcRect/>
          <a:stretch/>
        </p:blipFill>
        <p:spPr>
          <a:xfrm>
            <a:off x="618300" y="3010775"/>
            <a:ext cx="3161449" cy="1466950"/>
          </a:xfrm>
          <a:prstGeom prst="rect">
            <a:avLst/>
          </a:prstGeom>
          <a:noFill/>
          <a:ln>
            <a:noFill/>
          </a:ln>
        </p:spPr>
      </p:pic>
      <p:pic>
        <p:nvPicPr>
          <p:cNvPr id="1083" name="Google Shape;1083;p100"/>
          <p:cNvPicPr preferRelativeResize="0"/>
          <p:nvPr/>
        </p:nvPicPr>
        <p:blipFill rotWithShape="1">
          <a:blip r:embed="rId4">
            <a:alphaModFix/>
          </a:blip>
          <a:srcRect/>
          <a:stretch/>
        </p:blipFill>
        <p:spPr>
          <a:xfrm>
            <a:off x="440400" y="699475"/>
            <a:ext cx="3542851" cy="1518400"/>
          </a:xfrm>
          <a:prstGeom prst="rect">
            <a:avLst/>
          </a:prstGeom>
          <a:noFill/>
          <a:ln>
            <a:noFill/>
          </a:ln>
        </p:spPr>
      </p:pic>
      <p:sp>
        <p:nvSpPr>
          <p:cNvPr id="1084" name="Google Shape;1084;p100"/>
          <p:cNvSpPr txBox="1">
            <a:spLocks noGrp="1"/>
          </p:cNvSpPr>
          <p:nvPr>
            <p:ph type="title"/>
          </p:nvPr>
        </p:nvSpPr>
        <p:spPr>
          <a:xfrm>
            <a:off x="248449" y="213779"/>
            <a:ext cx="72009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Total Activity And Resource Limit</a:t>
            </a:r>
            <a:endParaRPr/>
          </a:p>
        </p:txBody>
      </p:sp>
      <p:sp>
        <p:nvSpPr>
          <p:cNvPr id="1085" name="Google Shape;1085;p100"/>
          <p:cNvSpPr/>
          <p:nvPr/>
        </p:nvSpPr>
        <p:spPr>
          <a:xfrm>
            <a:off x="3458307" y="2160599"/>
            <a:ext cx="1500600" cy="786900"/>
          </a:xfrm>
          <a:prstGeom prst="ellipse">
            <a:avLst/>
          </a:prstGeom>
          <a:solidFill>
            <a:schemeClr val="lt2"/>
          </a:solidFill>
          <a:ln w="9525" cap="rnd" cmpd="sng">
            <a:solidFill>
              <a:srgbClr val="2D2D2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1800" b="0" i="0" u="none">
                <a:solidFill>
                  <a:srgbClr val="002060"/>
                </a:solidFill>
                <a:latin typeface="Arial"/>
                <a:ea typeface="Arial"/>
                <a:cs typeface="Arial"/>
                <a:sym typeface="Arial"/>
              </a:rPr>
              <a:t>Total Activity</a:t>
            </a:r>
            <a:endParaRPr sz="1100"/>
          </a:p>
        </p:txBody>
      </p:sp>
      <p:cxnSp>
        <p:nvCxnSpPr>
          <p:cNvPr id="1086" name="Google Shape;1086;p100"/>
          <p:cNvCxnSpPr>
            <a:stCxn id="1083" idx="2"/>
          </p:cNvCxnSpPr>
          <p:nvPr/>
        </p:nvCxnSpPr>
        <p:spPr>
          <a:xfrm rot="-5400000" flipH="1">
            <a:off x="2750775" y="1678925"/>
            <a:ext cx="209700" cy="1287600"/>
          </a:xfrm>
          <a:prstGeom prst="curvedConnector2">
            <a:avLst/>
          </a:prstGeom>
          <a:noFill/>
          <a:ln w="57150" cap="rnd" cmpd="sng">
            <a:solidFill>
              <a:schemeClr val="dk1"/>
            </a:solidFill>
            <a:prstDash val="solid"/>
            <a:round/>
            <a:headEnd type="none" w="med" len="med"/>
            <a:tailEnd type="triangle" w="med" len="med"/>
          </a:ln>
        </p:spPr>
      </p:cxnSp>
      <p:cxnSp>
        <p:nvCxnSpPr>
          <p:cNvPr id="1087" name="Google Shape;1087;p100"/>
          <p:cNvCxnSpPr>
            <a:stCxn id="1082" idx="0"/>
          </p:cNvCxnSpPr>
          <p:nvPr/>
        </p:nvCxnSpPr>
        <p:spPr>
          <a:xfrm rot="-5400000">
            <a:off x="2640475" y="2244425"/>
            <a:ext cx="324900" cy="1207800"/>
          </a:xfrm>
          <a:prstGeom prst="curvedConnector2">
            <a:avLst/>
          </a:prstGeom>
          <a:noFill/>
          <a:ln w="57150" cap="rnd" cmpd="sng">
            <a:solidFill>
              <a:schemeClr val="dk1"/>
            </a:solidFill>
            <a:prstDash val="solid"/>
            <a:round/>
            <a:headEnd type="none" w="med" len="med"/>
            <a:tailEnd type="triangle" w="med" len="med"/>
          </a:ln>
        </p:spPr>
      </p:cxnSp>
      <p:sp>
        <p:nvSpPr>
          <p:cNvPr id="1088" name="Google Shape;1088;p100"/>
          <p:cNvSpPr/>
          <p:nvPr/>
        </p:nvSpPr>
        <p:spPr>
          <a:xfrm>
            <a:off x="5890878" y="2210404"/>
            <a:ext cx="1354200" cy="687300"/>
          </a:xfrm>
          <a:prstGeom prst="rect">
            <a:avLst/>
          </a:prstGeom>
          <a:solidFill>
            <a:schemeClr val="lt2"/>
          </a:solidFill>
          <a:ln w="9525" cap="rnd" cmpd="sng">
            <a:solidFill>
              <a:srgbClr val="2D2D2D"/>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a:solidFill>
                  <a:srgbClr val="002060"/>
                </a:solidFill>
                <a:latin typeface="Arial"/>
                <a:ea typeface="Arial"/>
                <a:cs typeface="Arial"/>
                <a:sym typeface="Arial"/>
              </a:rPr>
              <a:t>Total</a:t>
            </a:r>
            <a:endParaRPr sz="1100"/>
          </a:p>
          <a:p>
            <a:pPr marL="0" marR="0" lvl="0" indent="0" algn="ctr" rtl="0">
              <a:spcBef>
                <a:spcPts val="500"/>
              </a:spcBef>
              <a:spcAft>
                <a:spcPts val="0"/>
              </a:spcAft>
              <a:buNone/>
            </a:pPr>
            <a:r>
              <a:rPr lang="en" sz="1800">
                <a:solidFill>
                  <a:srgbClr val="002060"/>
                </a:solidFill>
                <a:latin typeface="Arial"/>
                <a:ea typeface="Arial"/>
                <a:cs typeface="Arial"/>
                <a:sym typeface="Arial"/>
              </a:rPr>
              <a:t>Gains</a:t>
            </a:r>
            <a:endParaRPr sz="1100"/>
          </a:p>
        </p:txBody>
      </p:sp>
      <p:cxnSp>
        <p:nvCxnSpPr>
          <p:cNvPr id="1089" name="Google Shape;1089;p100"/>
          <p:cNvCxnSpPr>
            <a:stCxn id="1085" idx="6"/>
            <a:endCxn id="1088" idx="1"/>
          </p:cNvCxnSpPr>
          <p:nvPr/>
        </p:nvCxnSpPr>
        <p:spPr>
          <a:xfrm>
            <a:off x="4958907" y="2554049"/>
            <a:ext cx="932100" cy="0"/>
          </a:xfrm>
          <a:prstGeom prst="straightConnector1">
            <a:avLst/>
          </a:prstGeom>
          <a:noFill/>
          <a:ln w="57150" cap="rnd" cmpd="sng">
            <a:solidFill>
              <a:schemeClr val="dk1"/>
            </a:solidFill>
            <a:prstDash val="solid"/>
            <a:round/>
            <a:headEnd type="none" w="med" len="med"/>
            <a:tailEnd type="triangle" w="med" len="med"/>
          </a:ln>
        </p:spPr>
      </p:cxnSp>
      <p:sp>
        <p:nvSpPr>
          <p:cNvPr id="1090" name="Google Shape;1090;p100"/>
          <p:cNvSpPr txBox="1"/>
          <p:nvPr/>
        </p:nvSpPr>
        <p:spPr>
          <a:xfrm>
            <a:off x="5162684" y="2297625"/>
            <a:ext cx="524400" cy="169200"/>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t" anchorCtr="0">
            <a:spAutoFit/>
          </a:bodyPr>
          <a:lstStyle/>
          <a:p>
            <a:pPr marL="0" marR="0" lvl="0" indent="0" algn="ctr" rtl="0">
              <a:spcBef>
                <a:spcPts val="0"/>
              </a:spcBef>
              <a:spcAft>
                <a:spcPts val="0"/>
              </a:spcAft>
              <a:buNone/>
            </a:pPr>
            <a:r>
              <a:rPr lang="en" sz="1100" b="1">
                <a:solidFill>
                  <a:schemeClr val="dk1"/>
                </a:solidFill>
              </a:rPr>
              <a:t>Delay</a:t>
            </a:r>
            <a:endParaRPr sz="1100" b="1"/>
          </a:p>
        </p:txBody>
      </p:sp>
      <p:cxnSp>
        <p:nvCxnSpPr>
          <p:cNvPr id="1091" name="Google Shape;1091;p100"/>
          <p:cNvCxnSpPr>
            <a:stCxn id="1088" idx="0"/>
            <a:endCxn id="1083" idx="3"/>
          </p:cNvCxnSpPr>
          <p:nvPr/>
        </p:nvCxnSpPr>
        <p:spPr>
          <a:xfrm rot="5400000" flipH="1">
            <a:off x="4899678" y="542104"/>
            <a:ext cx="751800" cy="2584800"/>
          </a:xfrm>
          <a:prstGeom prst="curvedConnector2">
            <a:avLst/>
          </a:prstGeom>
          <a:noFill/>
          <a:ln w="57150" cap="rnd" cmpd="sng">
            <a:solidFill>
              <a:schemeClr val="dk1"/>
            </a:solidFill>
            <a:prstDash val="solid"/>
            <a:round/>
            <a:headEnd type="none" w="med" len="med"/>
            <a:tailEnd type="triangle" w="med" len="med"/>
          </a:ln>
        </p:spPr>
      </p:cxnSp>
      <p:cxnSp>
        <p:nvCxnSpPr>
          <p:cNvPr id="1092" name="Google Shape;1092;p100"/>
          <p:cNvCxnSpPr>
            <a:stCxn id="1088" idx="2"/>
            <a:endCxn id="1082" idx="3"/>
          </p:cNvCxnSpPr>
          <p:nvPr/>
        </p:nvCxnSpPr>
        <p:spPr>
          <a:xfrm rot="5400000">
            <a:off x="4750578" y="1926904"/>
            <a:ext cx="846600" cy="2788200"/>
          </a:xfrm>
          <a:prstGeom prst="curvedConnector2">
            <a:avLst/>
          </a:prstGeom>
          <a:noFill/>
          <a:ln w="57150" cap="rnd" cmpd="sng">
            <a:solidFill>
              <a:schemeClr val="dk1"/>
            </a:solidFill>
            <a:prstDash val="solid"/>
            <a:round/>
            <a:headEnd type="none" w="med" len="med"/>
            <a:tailEnd type="triangle" w="med" len="med"/>
          </a:ln>
        </p:spPr>
      </p:cxnSp>
      <p:sp>
        <p:nvSpPr>
          <p:cNvPr id="1093" name="Google Shape;1093;p100"/>
          <p:cNvSpPr txBox="1"/>
          <p:nvPr/>
        </p:nvSpPr>
        <p:spPr>
          <a:xfrm>
            <a:off x="7449344" y="2354991"/>
            <a:ext cx="699900" cy="433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1200" b="1">
                <a:solidFill>
                  <a:schemeClr val="dk1"/>
                </a:solidFill>
                <a:latin typeface="Arial"/>
                <a:ea typeface="Arial"/>
                <a:cs typeface="Arial"/>
                <a:sym typeface="Arial"/>
              </a:rPr>
              <a:t>Resource</a:t>
            </a:r>
            <a:endParaRPr sz="1100"/>
          </a:p>
          <a:p>
            <a:pPr marL="0" marR="0" lvl="0" indent="0" algn="l" rtl="0">
              <a:spcBef>
                <a:spcPts val="500"/>
              </a:spcBef>
              <a:spcAft>
                <a:spcPts val="0"/>
              </a:spcAft>
              <a:buNone/>
            </a:pPr>
            <a:r>
              <a:rPr lang="en" sz="1200" b="1">
                <a:solidFill>
                  <a:schemeClr val="dk1"/>
                </a:solidFill>
                <a:latin typeface="Arial"/>
                <a:ea typeface="Arial"/>
                <a:cs typeface="Arial"/>
                <a:sym typeface="Arial"/>
              </a:rPr>
              <a:t>Limited!</a:t>
            </a:r>
            <a:endParaRPr sz="1100"/>
          </a:p>
        </p:txBody>
      </p:sp>
      <p:sp>
        <p:nvSpPr>
          <p:cNvPr id="1094" name="Google Shape;1094;p100"/>
          <p:cNvSpPr/>
          <p:nvPr/>
        </p:nvSpPr>
        <p:spPr>
          <a:xfrm rot="10800000" flipH="1">
            <a:off x="4564500" y="1626875"/>
            <a:ext cx="613500" cy="566700"/>
          </a:xfrm>
          <a:custGeom>
            <a:avLst/>
            <a:gdLst/>
            <a:ahLst/>
            <a:cxnLst/>
            <a:rect l="l" t="t" r="r" b="b"/>
            <a:pathLst>
              <a:path w="120000" h="120000" extrusionOk="0">
                <a:moveTo>
                  <a:pt x="82597" y="100966"/>
                </a:moveTo>
                <a:lnTo>
                  <a:pt x="82597" y="100966"/>
                </a:lnTo>
                <a:cubicBezTo>
                  <a:pt x="62999" y="111316"/>
                  <a:pt x="38685" y="106979"/>
                  <a:pt x="24081" y="90528"/>
                </a:cubicBezTo>
                <a:cubicBezTo>
                  <a:pt x="9476" y="74077"/>
                  <a:pt x="8489" y="49914"/>
                  <a:pt x="21705" y="32375"/>
                </a:cubicBezTo>
                <a:cubicBezTo>
                  <a:pt x="34921" y="14836"/>
                  <a:pt x="58803" y="8614"/>
                  <a:pt x="79183" y="17399"/>
                </a:cubicBezTo>
                <a:cubicBezTo>
                  <a:pt x="99564" y="26185"/>
                  <a:pt x="110988" y="47628"/>
                  <a:pt x="106679" y="69007"/>
                </a:cubicBezTo>
                <a:lnTo>
                  <a:pt x="115580" y="77567"/>
                </a:lnTo>
                <a:lnTo>
                  <a:pt x="91556" y="90345"/>
                </a:lnTo>
                <a:lnTo>
                  <a:pt x="92272" y="55153"/>
                </a:lnTo>
                <a:lnTo>
                  <a:pt x="101074" y="63617"/>
                </a:lnTo>
                <a:lnTo>
                  <a:pt x="101074" y="63617"/>
                </a:lnTo>
                <a:cubicBezTo>
                  <a:pt x="102794" y="45520"/>
                  <a:pt x="91527" y="28609"/>
                  <a:pt x="73720" y="22564"/>
                </a:cubicBezTo>
                <a:cubicBezTo>
                  <a:pt x="55914" y="16519"/>
                  <a:pt x="36116" y="22883"/>
                  <a:pt x="25659" y="38014"/>
                </a:cubicBezTo>
                <a:cubicBezTo>
                  <a:pt x="15201" y="53145"/>
                  <a:pt x="16754" y="73178"/>
                  <a:pt x="29429" y="86647"/>
                </a:cubicBezTo>
                <a:cubicBezTo>
                  <a:pt x="42104" y="100117"/>
                  <a:pt x="62663" y="103583"/>
                  <a:pt x="79340" y="95062"/>
                </a:cubicBezTo>
                <a:close/>
              </a:path>
            </a:pathLst>
          </a:custGeom>
          <a:solidFill>
            <a:schemeClr val="accent1"/>
          </a:solidFill>
          <a:ln w="12700" cap="flat" cmpd="sng">
            <a:solidFill>
              <a:srgbClr val="41414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095" name="Google Shape;1095;p100"/>
          <p:cNvSpPr txBox="1"/>
          <p:nvPr/>
        </p:nvSpPr>
        <p:spPr>
          <a:xfrm>
            <a:off x="4722800" y="1768350"/>
            <a:ext cx="287100" cy="2535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600" b="1">
                <a:solidFill>
                  <a:schemeClr val="dk1"/>
                </a:solidFill>
              </a:rPr>
              <a:t>B</a:t>
            </a:r>
            <a:endParaRPr sz="1500" b="1"/>
          </a:p>
        </p:txBody>
      </p:sp>
      <p:sp>
        <p:nvSpPr>
          <p:cNvPr id="1096" name="Google Shape;1096;p100"/>
          <p:cNvSpPr/>
          <p:nvPr/>
        </p:nvSpPr>
        <p:spPr>
          <a:xfrm rot="10800000">
            <a:off x="4585424" y="2899426"/>
            <a:ext cx="704100" cy="642300"/>
          </a:xfrm>
          <a:custGeom>
            <a:avLst/>
            <a:gdLst/>
            <a:ahLst/>
            <a:cxnLst/>
            <a:rect l="l" t="t" r="r" b="b"/>
            <a:pathLst>
              <a:path w="120000" h="120000" extrusionOk="0">
                <a:moveTo>
                  <a:pt x="82395" y="101110"/>
                </a:moveTo>
                <a:cubicBezTo>
                  <a:pt x="62681" y="111325"/>
                  <a:pt x="38341" y="106850"/>
                  <a:pt x="23794" y="90336"/>
                </a:cubicBezTo>
                <a:cubicBezTo>
                  <a:pt x="9247" y="73822"/>
                  <a:pt x="8379" y="49680"/>
                  <a:pt x="21704" y="32213"/>
                </a:cubicBezTo>
                <a:cubicBezTo>
                  <a:pt x="35028" y="14745"/>
                  <a:pt x="58987" y="8618"/>
                  <a:pt x="79386" y="17460"/>
                </a:cubicBezTo>
                <a:cubicBezTo>
                  <a:pt x="99786" y="26303"/>
                  <a:pt x="111177" y="47753"/>
                  <a:pt x="106811" y="69104"/>
                </a:cubicBezTo>
                <a:lnTo>
                  <a:pt x="115611" y="77673"/>
                </a:lnTo>
                <a:lnTo>
                  <a:pt x="91428" y="90603"/>
                </a:lnTo>
                <a:lnTo>
                  <a:pt x="92592" y="55258"/>
                </a:lnTo>
                <a:lnTo>
                  <a:pt x="101295" y="63733"/>
                </a:lnTo>
                <a:cubicBezTo>
                  <a:pt x="103079" y="45657"/>
                  <a:pt x="91822" y="28727"/>
                  <a:pt x="73957" y="22618"/>
                </a:cubicBezTo>
                <a:cubicBezTo>
                  <a:pt x="56092" y="16509"/>
                  <a:pt x="36174" y="22778"/>
                  <a:pt x="25584" y="37842"/>
                </a:cubicBezTo>
                <a:cubicBezTo>
                  <a:pt x="14995" y="52906"/>
                  <a:pt x="16435" y="72926"/>
                  <a:pt x="29080" y="86460"/>
                </a:cubicBezTo>
                <a:cubicBezTo>
                  <a:pt x="41725" y="99995"/>
                  <a:pt x="62353" y="103593"/>
                  <a:pt x="79175" y="95200"/>
                </a:cubicBezTo>
                <a:close/>
              </a:path>
            </a:pathLst>
          </a:custGeom>
          <a:solidFill>
            <a:schemeClr val="accent1"/>
          </a:solidFill>
          <a:ln w="12700" cap="flat" cmpd="sng">
            <a:solidFill>
              <a:srgbClr val="41414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097" name="Google Shape;1097;p100"/>
          <p:cNvSpPr txBox="1"/>
          <p:nvPr/>
        </p:nvSpPr>
        <p:spPr>
          <a:xfrm>
            <a:off x="4728225" y="2972475"/>
            <a:ext cx="418500" cy="4962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600" b="1">
                <a:solidFill>
                  <a:schemeClr val="dk1"/>
                </a:solidFill>
              </a:rPr>
              <a:t>B</a:t>
            </a:r>
            <a:endParaRPr sz="15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9"/>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INCOSE?</a:t>
            </a:r>
            <a:endParaRPr/>
          </a:p>
        </p:txBody>
      </p:sp>
      <p:sp>
        <p:nvSpPr>
          <p:cNvPr id="217" name="Google Shape;217;p39"/>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The International Council on Systems Engineering (INCOSE) is a not-for-profit membership organization founded in 1990. Our mission is to advance the state of the art and practice of systems engineering in industry, academia, and government by promoting transdisciplinary, scaleable approaches to produce technologically appropriate solutions that meet societal needs.</a:t>
            </a:r>
            <a:endParaRPr/>
          </a:p>
        </p:txBody>
      </p:sp>
      <p:sp>
        <p:nvSpPr>
          <p:cNvPr id="218" name="Google Shape;218;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101"/>
          <p:cNvSpPr txBox="1">
            <a:spLocks noGrp="1"/>
          </p:cNvSpPr>
          <p:nvPr>
            <p:ph type="title"/>
          </p:nvPr>
        </p:nvSpPr>
        <p:spPr>
          <a:xfrm>
            <a:off x="265624" y="202054"/>
            <a:ext cx="72009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Utility is a Non-linear Function of Usage</a:t>
            </a:r>
            <a:endParaRPr/>
          </a:p>
        </p:txBody>
      </p:sp>
      <p:sp>
        <p:nvSpPr>
          <p:cNvPr id="1103" name="Google Shape;1103;p101"/>
          <p:cNvSpPr txBox="1">
            <a:spLocks noGrp="1"/>
          </p:cNvSpPr>
          <p:nvPr>
            <p:ph type="sldNum" idx="12"/>
          </p:nvPr>
        </p:nvSpPr>
        <p:spPr>
          <a:xfrm>
            <a:off x="0" y="5416075"/>
            <a:ext cx="685800" cy="345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fld id="{00000000-1234-1234-1234-123412341234}" type="slidenum">
              <a:rPr lang="en"/>
              <a:t>70</a:t>
            </a:fld>
            <a:endParaRPr/>
          </a:p>
        </p:txBody>
      </p:sp>
      <p:cxnSp>
        <p:nvCxnSpPr>
          <p:cNvPr id="1104" name="Google Shape;1104;p101"/>
          <p:cNvCxnSpPr/>
          <p:nvPr/>
        </p:nvCxnSpPr>
        <p:spPr>
          <a:xfrm rot="10800000">
            <a:off x="2666750" y="1395835"/>
            <a:ext cx="0" cy="2400300"/>
          </a:xfrm>
          <a:prstGeom prst="straightConnector1">
            <a:avLst/>
          </a:prstGeom>
          <a:noFill/>
          <a:ln w="50800" cap="rnd" cmpd="sng">
            <a:solidFill>
              <a:schemeClr val="dk1"/>
            </a:solidFill>
            <a:prstDash val="solid"/>
            <a:miter lim="800000"/>
            <a:headEnd type="none" w="sm" len="sm"/>
            <a:tailEnd type="triangle" w="med" len="med"/>
          </a:ln>
        </p:spPr>
      </p:cxnSp>
      <p:cxnSp>
        <p:nvCxnSpPr>
          <p:cNvPr id="1105" name="Google Shape;1105;p101"/>
          <p:cNvCxnSpPr/>
          <p:nvPr/>
        </p:nvCxnSpPr>
        <p:spPr>
          <a:xfrm>
            <a:off x="2666749" y="3796135"/>
            <a:ext cx="4867800" cy="0"/>
          </a:xfrm>
          <a:prstGeom prst="straightConnector1">
            <a:avLst/>
          </a:prstGeom>
          <a:noFill/>
          <a:ln w="50800" cap="rnd" cmpd="sng">
            <a:solidFill>
              <a:schemeClr val="dk1"/>
            </a:solidFill>
            <a:prstDash val="solid"/>
            <a:miter lim="800000"/>
            <a:headEnd type="none" w="sm" len="sm"/>
            <a:tailEnd type="triangle" w="med" len="med"/>
          </a:ln>
        </p:spPr>
      </p:cxnSp>
      <p:sp>
        <p:nvSpPr>
          <p:cNvPr id="1106" name="Google Shape;1106;p101"/>
          <p:cNvSpPr txBox="1"/>
          <p:nvPr/>
        </p:nvSpPr>
        <p:spPr>
          <a:xfrm>
            <a:off x="527131" y="1342279"/>
            <a:ext cx="1772400" cy="715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chemeClr val="dk1"/>
                </a:solidFill>
                <a:latin typeface="Arial"/>
                <a:ea typeface="Arial"/>
                <a:cs typeface="Arial"/>
                <a:sym typeface="Arial"/>
              </a:rPr>
              <a:t>Usefulness to</a:t>
            </a:r>
            <a:endParaRPr sz="1100"/>
          </a:p>
          <a:p>
            <a:pPr marL="0" marR="0" lvl="0" indent="0" algn="l" rtl="0">
              <a:spcBef>
                <a:spcPts val="0"/>
              </a:spcBef>
              <a:spcAft>
                <a:spcPts val="0"/>
              </a:spcAft>
              <a:buNone/>
            </a:pPr>
            <a:r>
              <a:rPr lang="en" sz="2100">
                <a:solidFill>
                  <a:schemeClr val="dk1"/>
                </a:solidFill>
                <a:latin typeface="Arial"/>
                <a:ea typeface="Arial"/>
                <a:cs typeface="Arial"/>
                <a:sym typeface="Arial"/>
              </a:rPr>
              <a:t>all Farmers</a:t>
            </a:r>
            <a:endParaRPr sz="1100"/>
          </a:p>
        </p:txBody>
      </p:sp>
      <p:sp>
        <p:nvSpPr>
          <p:cNvPr id="1107" name="Google Shape;1107;p101"/>
          <p:cNvSpPr/>
          <p:nvPr/>
        </p:nvSpPr>
        <p:spPr>
          <a:xfrm>
            <a:off x="2666749" y="1809564"/>
            <a:ext cx="4181527" cy="1916533"/>
          </a:xfrm>
          <a:custGeom>
            <a:avLst/>
            <a:gdLst/>
            <a:ahLst/>
            <a:cxnLst/>
            <a:rect l="l" t="t" r="r" b="b"/>
            <a:pathLst>
              <a:path w="3484606" h="1631092" extrusionOk="0">
                <a:moveTo>
                  <a:pt x="0" y="0"/>
                </a:moveTo>
                <a:lnTo>
                  <a:pt x="860336" y="28688"/>
                </a:lnTo>
                <a:cubicBezTo>
                  <a:pt x="1150720" y="53402"/>
                  <a:pt x="1533525" y="13019"/>
                  <a:pt x="1742303" y="148281"/>
                </a:cubicBezTo>
                <a:cubicBezTo>
                  <a:pt x="1951081" y="283543"/>
                  <a:pt x="1991497" y="613719"/>
                  <a:pt x="2113005" y="840259"/>
                </a:cubicBezTo>
                <a:cubicBezTo>
                  <a:pt x="2234513" y="1066799"/>
                  <a:pt x="2294239" y="1371599"/>
                  <a:pt x="2471352" y="1507524"/>
                </a:cubicBezTo>
                <a:cubicBezTo>
                  <a:pt x="2685536" y="1618735"/>
                  <a:pt x="3085071" y="1624913"/>
                  <a:pt x="3484606" y="1631092"/>
                </a:cubicBezTo>
              </a:path>
            </a:pathLst>
          </a:custGeom>
          <a:noFill/>
          <a:ln w="50800" cap="flat" cmpd="sng">
            <a:solidFill>
              <a:srgbClr val="0432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08" name="Google Shape;1108;p101"/>
          <p:cNvSpPr txBox="1"/>
          <p:nvPr/>
        </p:nvSpPr>
        <p:spPr>
          <a:xfrm>
            <a:off x="5389592" y="3938271"/>
            <a:ext cx="21633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chemeClr val="dk1"/>
                </a:solidFill>
                <a:latin typeface="Arial"/>
                <a:ea typeface="Arial"/>
                <a:cs typeface="Arial"/>
                <a:sym typeface="Arial"/>
              </a:rPr>
              <a:t>Collective Usage</a:t>
            </a:r>
            <a:endParaRPr sz="1100"/>
          </a:p>
        </p:txBody>
      </p:sp>
      <p:cxnSp>
        <p:nvCxnSpPr>
          <p:cNvPr id="1109" name="Google Shape;1109;p101"/>
          <p:cNvCxnSpPr/>
          <p:nvPr/>
        </p:nvCxnSpPr>
        <p:spPr>
          <a:xfrm flipH="1">
            <a:off x="4998721" y="1700069"/>
            <a:ext cx="1037400" cy="291000"/>
          </a:xfrm>
          <a:prstGeom prst="straightConnector1">
            <a:avLst/>
          </a:prstGeom>
          <a:noFill/>
          <a:ln w="50800" cap="rnd" cmpd="sng">
            <a:solidFill>
              <a:srgbClr val="FF0000"/>
            </a:solidFill>
            <a:prstDash val="solid"/>
            <a:miter lim="800000"/>
            <a:headEnd type="none" w="sm" len="sm"/>
            <a:tailEnd type="triangle" w="med" len="med"/>
          </a:ln>
        </p:spPr>
      </p:cxnSp>
      <p:sp>
        <p:nvSpPr>
          <p:cNvPr id="1110" name="Google Shape;1110;p101"/>
          <p:cNvSpPr txBox="1"/>
          <p:nvPr/>
        </p:nvSpPr>
        <p:spPr>
          <a:xfrm>
            <a:off x="6117593" y="1406493"/>
            <a:ext cx="22977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rgbClr val="FF0000"/>
                </a:solidFill>
                <a:latin typeface="Arial"/>
                <a:ea typeface="Arial"/>
                <a:cs typeface="Arial"/>
                <a:sym typeface="Arial"/>
              </a:rPr>
              <a:t>Overgrazing Point</a:t>
            </a:r>
            <a:endParaRPr sz="1100"/>
          </a:p>
        </p:txBody>
      </p:sp>
      <p:cxnSp>
        <p:nvCxnSpPr>
          <p:cNvPr id="1111" name="Google Shape;1111;p101"/>
          <p:cNvCxnSpPr/>
          <p:nvPr/>
        </p:nvCxnSpPr>
        <p:spPr>
          <a:xfrm flipH="1">
            <a:off x="5812902" y="3152588"/>
            <a:ext cx="1037400" cy="291000"/>
          </a:xfrm>
          <a:prstGeom prst="straightConnector1">
            <a:avLst/>
          </a:prstGeom>
          <a:noFill/>
          <a:ln w="50800" cap="rnd" cmpd="sng">
            <a:solidFill>
              <a:srgbClr val="FF0000"/>
            </a:solidFill>
            <a:prstDash val="solid"/>
            <a:miter lim="800000"/>
            <a:headEnd type="none" w="sm" len="sm"/>
            <a:tailEnd type="triangle" w="med" len="med"/>
          </a:ln>
        </p:spPr>
      </p:cxnSp>
      <p:sp>
        <p:nvSpPr>
          <p:cNvPr id="1112" name="Google Shape;1112;p101"/>
          <p:cNvSpPr txBox="1"/>
          <p:nvPr/>
        </p:nvSpPr>
        <p:spPr>
          <a:xfrm>
            <a:off x="6984338" y="2813382"/>
            <a:ext cx="16677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rgbClr val="FF0000"/>
                </a:solidFill>
                <a:latin typeface="Arial"/>
                <a:ea typeface="Arial"/>
                <a:cs typeface="Arial"/>
                <a:sym typeface="Arial"/>
              </a:rPr>
              <a:t>Uselessness</a:t>
            </a:r>
            <a:endParaRPr sz="11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grpSp>
        <p:nvGrpSpPr>
          <p:cNvPr id="1117" name="Google Shape;1117;p102"/>
          <p:cNvGrpSpPr/>
          <p:nvPr/>
        </p:nvGrpSpPr>
        <p:grpSpPr>
          <a:xfrm>
            <a:off x="1195160" y="777725"/>
            <a:ext cx="6964440" cy="3943381"/>
            <a:chOff x="1021080" y="1371711"/>
            <a:chExt cx="9285920" cy="4999849"/>
          </a:xfrm>
        </p:grpSpPr>
        <p:sp>
          <p:nvSpPr>
            <p:cNvPr id="1118" name="Google Shape;1118;p102"/>
            <p:cNvSpPr/>
            <p:nvPr/>
          </p:nvSpPr>
          <p:spPr>
            <a:xfrm>
              <a:off x="3778433" y="1371711"/>
              <a:ext cx="3420060" cy="1435189"/>
            </a:xfrm>
            <a:custGeom>
              <a:avLst/>
              <a:gdLst/>
              <a:ahLst/>
              <a:cxnLst/>
              <a:rect l="l" t="t" r="r" b="b"/>
              <a:pathLst>
                <a:path w="3919839" h="2042973" extrusionOk="0">
                  <a:moveTo>
                    <a:pt x="0" y="32704"/>
                  </a:moveTo>
                  <a:lnTo>
                    <a:pt x="3780943" y="0"/>
                  </a:lnTo>
                  <a:lnTo>
                    <a:pt x="3919839" y="1880928"/>
                  </a:lnTo>
                  <a:lnTo>
                    <a:pt x="482158" y="2042973"/>
                  </a:lnTo>
                  <a:lnTo>
                    <a:pt x="0" y="32704"/>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119" name="Google Shape;1119;p102"/>
            <p:cNvSpPr/>
            <p:nvPr/>
          </p:nvSpPr>
          <p:spPr>
            <a:xfrm>
              <a:off x="7097162" y="1371724"/>
              <a:ext cx="3137938" cy="2125809"/>
            </a:xfrm>
            <a:custGeom>
              <a:avLst/>
              <a:gdLst/>
              <a:ahLst/>
              <a:cxnLst/>
              <a:rect l="l" t="t" r="r" b="b"/>
              <a:pathLst>
                <a:path w="3565839" h="3114738" extrusionOk="0">
                  <a:moveTo>
                    <a:pt x="0" y="0"/>
                  </a:moveTo>
                  <a:lnTo>
                    <a:pt x="3536168" y="13203"/>
                  </a:lnTo>
                  <a:cubicBezTo>
                    <a:pt x="3538777" y="692251"/>
                    <a:pt x="3563230" y="1097919"/>
                    <a:pt x="3565839" y="1776967"/>
                  </a:cubicBezTo>
                  <a:lnTo>
                    <a:pt x="831623" y="3114738"/>
                  </a:lnTo>
                  <a:lnTo>
                    <a:pt x="128158" y="1939012"/>
                  </a:lnTo>
                  <a:lnTo>
                    <a:pt x="0" y="0"/>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120" name="Google Shape;1120;p102"/>
            <p:cNvSpPr/>
            <p:nvPr/>
          </p:nvSpPr>
          <p:spPr>
            <a:xfrm>
              <a:off x="7352517" y="2587653"/>
              <a:ext cx="2954483" cy="3760996"/>
            </a:xfrm>
            <a:custGeom>
              <a:avLst/>
              <a:gdLst/>
              <a:ahLst/>
              <a:cxnLst/>
              <a:rect l="l" t="t" r="r" b="b"/>
              <a:pathLst>
                <a:path w="3386227" h="5510617" extrusionOk="0">
                  <a:moveTo>
                    <a:pt x="539855" y="1358432"/>
                  </a:moveTo>
                  <a:lnTo>
                    <a:pt x="3298784" y="0"/>
                  </a:lnTo>
                  <a:lnTo>
                    <a:pt x="3386227" y="5456041"/>
                  </a:lnTo>
                  <a:lnTo>
                    <a:pt x="679794" y="5510617"/>
                  </a:lnTo>
                  <a:lnTo>
                    <a:pt x="0" y="3080561"/>
                  </a:lnTo>
                  <a:lnTo>
                    <a:pt x="539855" y="1358432"/>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121" name="Google Shape;1121;p102"/>
            <p:cNvSpPr/>
            <p:nvPr/>
          </p:nvSpPr>
          <p:spPr>
            <a:xfrm>
              <a:off x="3921715" y="4364910"/>
              <a:ext cx="4024678" cy="1993307"/>
            </a:xfrm>
            <a:custGeom>
              <a:avLst/>
              <a:gdLst/>
              <a:ahLst/>
              <a:cxnLst/>
              <a:rect l="l" t="t" r="r" b="b"/>
              <a:pathLst>
                <a:path w="4586528" h="2920597" extrusionOk="0">
                  <a:moveTo>
                    <a:pt x="2278605" y="0"/>
                  </a:moveTo>
                  <a:lnTo>
                    <a:pt x="3892572" y="467639"/>
                  </a:lnTo>
                  <a:lnTo>
                    <a:pt x="4586528" y="2904741"/>
                  </a:lnTo>
                  <a:lnTo>
                    <a:pt x="345296" y="2920597"/>
                  </a:lnTo>
                  <a:lnTo>
                    <a:pt x="0" y="671265"/>
                  </a:lnTo>
                  <a:lnTo>
                    <a:pt x="2278605" y="0"/>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122" name="Google Shape;1122;p102"/>
            <p:cNvSpPr/>
            <p:nvPr/>
          </p:nvSpPr>
          <p:spPr>
            <a:xfrm>
              <a:off x="1021080" y="4098981"/>
              <a:ext cx="3187739" cy="2272580"/>
            </a:xfrm>
            <a:custGeom>
              <a:avLst/>
              <a:gdLst/>
              <a:ahLst/>
              <a:cxnLst/>
              <a:rect l="l" t="t" r="r" b="b"/>
              <a:pathLst>
                <a:path w="3622431" h="3329787" extrusionOk="0">
                  <a:moveTo>
                    <a:pt x="2042497" y="0"/>
                  </a:moveTo>
                  <a:lnTo>
                    <a:pt x="3282476" y="1086774"/>
                  </a:lnTo>
                  <a:lnTo>
                    <a:pt x="3622431" y="3305457"/>
                  </a:lnTo>
                  <a:lnTo>
                    <a:pt x="4868" y="3329787"/>
                  </a:lnTo>
                  <a:cubicBezTo>
                    <a:pt x="352" y="2428829"/>
                    <a:pt x="4516" y="1237754"/>
                    <a:pt x="0" y="336796"/>
                  </a:cubicBezTo>
                  <a:lnTo>
                    <a:pt x="2042497" y="0"/>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123" name="Google Shape;1123;p102"/>
            <p:cNvSpPr/>
            <p:nvPr/>
          </p:nvSpPr>
          <p:spPr>
            <a:xfrm>
              <a:off x="1021080" y="1374661"/>
              <a:ext cx="3177915" cy="2964783"/>
            </a:xfrm>
            <a:custGeom>
              <a:avLst/>
              <a:gdLst/>
              <a:ahLst/>
              <a:cxnLst/>
              <a:rect l="l" t="t" r="r" b="b"/>
              <a:pathLst>
                <a:path w="3621555" h="4344004" extrusionOk="0">
                  <a:moveTo>
                    <a:pt x="3138294" y="23664"/>
                  </a:moveTo>
                  <a:lnTo>
                    <a:pt x="3621555" y="2038175"/>
                  </a:lnTo>
                  <a:lnTo>
                    <a:pt x="2015789" y="4047210"/>
                  </a:lnTo>
                  <a:lnTo>
                    <a:pt x="0" y="4344004"/>
                  </a:lnTo>
                  <a:lnTo>
                    <a:pt x="20403" y="0"/>
                  </a:lnTo>
                  <a:lnTo>
                    <a:pt x="3138294" y="23664"/>
                  </a:lnTo>
                  <a:close/>
                </a:path>
              </a:pathLst>
            </a:custGeom>
            <a:solidFill>
              <a:srgbClr val="009783"/>
            </a:solidFill>
            <a:ln w="12700" cap="flat" cmpd="sng">
              <a:solidFill>
                <a:schemeClr val="lt1"/>
              </a:solidFill>
              <a:prstDash val="solid"/>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124" name="Google Shape;1124;p102"/>
            <p:cNvSpPr/>
            <p:nvPr/>
          </p:nvSpPr>
          <p:spPr>
            <a:xfrm>
              <a:off x="2737100" y="2711354"/>
              <a:ext cx="5081370" cy="2126255"/>
            </a:xfrm>
            <a:custGeom>
              <a:avLst/>
              <a:gdLst/>
              <a:ahLst/>
              <a:cxnLst/>
              <a:rect l="l" t="t" r="r" b="b"/>
              <a:pathLst>
                <a:path w="5006276" h="2209096" extrusionOk="0">
                  <a:moveTo>
                    <a:pt x="1394975" y="110268"/>
                  </a:moveTo>
                  <a:lnTo>
                    <a:pt x="4392819" y="0"/>
                  </a:lnTo>
                  <a:lnTo>
                    <a:pt x="5006276" y="874198"/>
                  </a:lnTo>
                  <a:lnTo>
                    <a:pt x="4543740" y="2079817"/>
                  </a:lnTo>
                  <a:lnTo>
                    <a:pt x="3157032" y="1752967"/>
                  </a:lnTo>
                  <a:lnTo>
                    <a:pt x="1157918" y="2209096"/>
                  </a:lnTo>
                  <a:lnTo>
                    <a:pt x="0" y="1530945"/>
                  </a:lnTo>
                  <a:lnTo>
                    <a:pt x="1394975" y="110268"/>
                  </a:lnTo>
                  <a:close/>
                </a:path>
              </a:pathLst>
            </a:custGeom>
            <a:solidFill>
              <a:srgbClr val="0069AF"/>
            </a:solidFill>
            <a:ln w="38100" cap="flat" cmpd="sng">
              <a:solidFill>
                <a:srgbClr val="F2F2F2"/>
              </a:solidFill>
              <a:prstDash val="dash"/>
              <a:miter lim="800000"/>
              <a:headEnd type="none" w="sm" len="sm"/>
              <a:tailEnd type="none" w="sm" len="sm"/>
            </a:ln>
            <a:effectLst>
              <a:outerShdw blurRad="63500" dist="1143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2400"/>
                <a:buFont typeface="Arial"/>
                <a:buNone/>
              </a:pPr>
              <a:endParaRPr sz="2400" b="0" i="0" u="none" strike="noStrike" cap="none">
                <a:solidFill>
                  <a:srgbClr val="FFFFFF"/>
                </a:solidFill>
                <a:latin typeface="Calibri"/>
                <a:ea typeface="Calibri"/>
                <a:cs typeface="Calibri"/>
                <a:sym typeface="Calibri"/>
              </a:endParaRPr>
            </a:p>
          </p:txBody>
        </p:sp>
      </p:grpSp>
      <p:sp>
        <p:nvSpPr>
          <p:cNvPr id="1125" name="Google Shape;1125;p102"/>
          <p:cNvSpPr txBox="1"/>
          <p:nvPr/>
        </p:nvSpPr>
        <p:spPr>
          <a:xfrm>
            <a:off x="2453012" y="2250882"/>
            <a:ext cx="4156500" cy="808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400" b="1">
                <a:solidFill>
                  <a:schemeClr val="lt1"/>
                </a:solidFill>
                <a:latin typeface="Arial"/>
                <a:ea typeface="Arial"/>
                <a:cs typeface="Arial"/>
                <a:sym typeface="Arial"/>
              </a:rPr>
              <a:t>The Scale-Out</a:t>
            </a:r>
            <a:br>
              <a:rPr lang="en" sz="2400" b="1">
                <a:solidFill>
                  <a:schemeClr val="lt1"/>
                </a:solidFill>
                <a:latin typeface="Arial"/>
                <a:ea typeface="Arial"/>
                <a:cs typeface="Arial"/>
                <a:sym typeface="Arial"/>
              </a:rPr>
            </a:br>
            <a:r>
              <a:rPr lang="en" sz="2400" b="1">
                <a:solidFill>
                  <a:schemeClr val="lt1"/>
                </a:solidFill>
                <a:latin typeface="Arial"/>
                <a:ea typeface="Arial"/>
                <a:cs typeface="Arial"/>
                <a:sym typeface="Arial"/>
              </a:rPr>
              <a:t>Enterprise Database</a:t>
            </a:r>
            <a:endParaRPr sz="1100"/>
          </a:p>
        </p:txBody>
      </p:sp>
      <p:sp>
        <p:nvSpPr>
          <p:cNvPr id="1126" name="Google Shape;1126;p102"/>
          <p:cNvSpPr txBox="1"/>
          <p:nvPr/>
        </p:nvSpPr>
        <p:spPr>
          <a:xfrm>
            <a:off x="1455322" y="2281526"/>
            <a:ext cx="1451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Sales</a:t>
            </a:r>
            <a:endParaRPr sz="1100"/>
          </a:p>
        </p:txBody>
      </p:sp>
      <p:sp>
        <p:nvSpPr>
          <p:cNvPr id="1127" name="Google Shape;1127;p102"/>
          <p:cNvSpPr txBox="1"/>
          <p:nvPr/>
        </p:nvSpPr>
        <p:spPr>
          <a:xfrm>
            <a:off x="3854021" y="1557638"/>
            <a:ext cx="1451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Marketing</a:t>
            </a:r>
            <a:endParaRPr sz="1100"/>
          </a:p>
        </p:txBody>
      </p:sp>
      <p:sp>
        <p:nvSpPr>
          <p:cNvPr id="1128" name="Google Shape;1128;p102"/>
          <p:cNvSpPr txBox="1"/>
          <p:nvPr/>
        </p:nvSpPr>
        <p:spPr>
          <a:xfrm>
            <a:off x="5899869" y="1767576"/>
            <a:ext cx="19023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Product Development</a:t>
            </a:r>
            <a:endParaRPr sz="1100"/>
          </a:p>
        </p:txBody>
      </p:sp>
      <p:sp>
        <p:nvSpPr>
          <p:cNvPr id="1129" name="Google Shape;1129;p102"/>
          <p:cNvSpPr txBox="1"/>
          <p:nvPr/>
        </p:nvSpPr>
        <p:spPr>
          <a:xfrm>
            <a:off x="6609397" y="3204623"/>
            <a:ext cx="14517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Customer Support</a:t>
            </a:r>
            <a:endParaRPr sz="1100"/>
          </a:p>
        </p:txBody>
      </p:sp>
      <p:sp>
        <p:nvSpPr>
          <p:cNvPr id="1130" name="Google Shape;1130;p102"/>
          <p:cNvSpPr txBox="1"/>
          <p:nvPr/>
        </p:nvSpPr>
        <p:spPr>
          <a:xfrm>
            <a:off x="4060391" y="4119583"/>
            <a:ext cx="15660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Research</a:t>
            </a:r>
            <a:endParaRPr sz="1100"/>
          </a:p>
        </p:txBody>
      </p:sp>
      <p:sp>
        <p:nvSpPr>
          <p:cNvPr id="1131" name="Google Shape;1131;p102"/>
          <p:cNvSpPr txBox="1"/>
          <p:nvPr/>
        </p:nvSpPr>
        <p:spPr>
          <a:xfrm>
            <a:off x="1072345" y="3902719"/>
            <a:ext cx="14517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Information Technology</a:t>
            </a:r>
            <a:endParaRPr sz="1100"/>
          </a:p>
        </p:txBody>
      </p:sp>
      <p:pic>
        <p:nvPicPr>
          <p:cNvPr id="1132" name="Google Shape;1132;p102" descr="Marketing with solid fill"/>
          <p:cNvPicPr preferRelativeResize="0"/>
          <p:nvPr/>
        </p:nvPicPr>
        <p:blipFill rotWithShape="1">
          <a:blip r:embed="rId3">
            <a:alphaModFix/>
          </a:blip>
          <a:srcRect/>
          <a:stretch/>
        </p:blipFill>
        <p:spPr>
          <a:xfrm>
            <a:off x="4400151" y="1003218"/>
            <a:ext cx="554440" cy="554440"/>
          </a:xfrm>
          <a:prstGeom prst="rect">
            <a:avLst/>
          </a:prstGeom>
          <a:noFill/>
          <a:ln>
            <a:noFill/>
          </a:ln>
        </p:spPr>
      </p:pic>
      <p:pic>
        <p:nvPicPr>
          <p:cNvPr id="1133" name="Google Shape;1133;p102" descr="Scientist female with solid fill"/>
          <p:cNvPicPr preferRelativeResize="0"/>
          <p:nvPr/>
        </p:nvPicPr>
        <p:blipFill rotWithShape="1">
          <a:blip r:embed="rId4">
            <a:alphaModFix/>
          </a:blip>
          <a:srcRect/>
          <a:stretch/>
        </p:blipFill>
        <p:spPr>
          <a:xfrm>
            <a:off x="4571116" y="3618922"/>
            <a:ext cx="500661" cy="500661"/>
          </a:xfrm>
          <a:prstGeom prst="rect">
            <a:avLst/>
          </a:prstGeom>
          <a:noFill/>
          <a:ln>
            <a:noFill/>
          </a:ln>
        </p:spPr>
      </p:pic>
      <p:pic>
        <p:nvPicPr>
          <p:cNvPr id="1134" name="Google Shape;1134;p102" descr="School boy with solid fill"/>
          <p:cNvPicPr preferRelativeResize="0"/>
          <p:nvPr/>
        </p:nvPicPr>
        <p:blipFill rotWithShape="1">
          <a:blip r:embed="rId5">
            <a:alphaModFix/>
          </a:blip>
          <a:srcRect/>
          <a:stretch/>
        </p:blipFill>
        <p:spPr>
          <a:xfrm>
            <a:off x="1896982" y="1807099"/>
            <a:ext cx="559882" cy="559882"/>
          </a:xfrm>
          <a:prstGeom prst="rect">
            <a:avLst/>
          </a:prstGeom>
          <a:noFill/>
          <a:ln>
            <a:noFill/>
          </a:ln>
        </p:spPr>
      </p:pic>
      <p:pic>
        <p:nvPicPr>
          <p:cNvPr id="1135" name="Google Shape;1135;p102" descr="Call center with solid fill"/>
          <p:cNvPicPr preferRelativeResize="0"/>
          <p:nvPr/>
        </p:nvPicPr>
        <p:blipFill rotWithShape="1">
          <a:blip r:embed="rId6">
            <a:alphaModFix/>
          </a:blip>
          <a:srcRect/>
          <a:stretch/>
        </p:blipFill>
        <p:spPr>
          <a:xfrm>
            <a:off x="7038929" y="2726716"/>
            <a:ext cx="510759" cy="510759"/>
          </a:xfrm>
          <a:prstGeom prst="rect">
            <a:avLst/>
          </a:prstGeom>
          <a:noFill/>
          <a:ln>
            <a:noFill/>
          </a:ln>
        </p:spPr>
      </p:pic>
      <p:pic>
        <p:nvPicPr>
          <p:cNvPr id="1136" name="Google Shape;1136;p102" descr="Programmer male with solid fill"/>
          <p:cNvPicPr preferRelativeResize="0"/>
          <p:nvPr/>
        </p:nvPicPr>
        <p:blipFill rotWithShape="1">
          <a:blip r:embed="rId7">
            <a:alphaModFix/>
          </a:blip>
          <a:srcRect/>
          <a:stretch/>
        </p:blipFill>
        <p:spPr>
          <a:xfrm>
            <a:off x="1520018" y="3440990"/>
            <a:ext cx="462611" cy="462611"/>
          </a:xfrm>
          <a:prstGeom prst="rect">
            <a:avLst/>
          </a:prstGeom>
          <a:noFill/>
          <a:ln>
            <a:noFill/>
          </a:ln>
        </p:spPr>
      </p:pic>
      <p:pic>
        <p:nvPicPr>
          <p:cNvPr id="1137" name="Google Shape;1137;p102" descr="Male profile outline"/>
          <p:cNvPicPr preferRelativeResize="0"/>
          <p:nvPr/>
        </p:nvPicPr>
        <p:blipFill rotWithShape="1">
          <a:blip r:embed="rId8">
            <a:alphaModFix/>
          </a:blip>
          <a:srcRect/>
          <a:stretch/>
        </p:blipFill>
        <p:spPr>
          <a:xfrm>
            <a:off x="6528109" y="991863"/>
            <a:ext cx="577138" cy="577138"/>
          </a:xfrm>
          <a:prstGeom prst="rect">
            <a:avLst/>
          </a:prstGeom>
          <a:noFill/>
          <a:ln>
            <a:noFill/>
          </a:ln>
        </p:spPr>
      </p:pic>
      <p:sp>
        <p:nvSpPr>
          <p:cNvPr id="1138" name="Google Shape;1138;p102"/>
          <p:cNvSpPr txBox="1">
            <a:spLocks noGrp="1"/>
          </p:cNvSpPr>
          <p:nvPr>
            <p:ph type="title"/>
          </p:nvPr>
        </p:nvSpPr>
        <p:spPr>
          <a:xfrm>
            <a:off x="305424" y="282829"/>
            <a:ext cx="7200900" cy="3324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accent6"/>
              </a:buClr>
              <a:buSzPct val="85714"/>
              <a:buFont typeface="Arial"/>
              <a:buNone/>
            </a:pPr>
            <a:r>
              <a:rPr lang="en"/>
              <a:t>Databases are Also Shared Resources</a:t>
            </a:r>
            <a:endParaRPr/>
          </a:p>
        </p:txBody>
      </p:sp>
      <p:sp>
        <p:nvSpPr>
          <p:cNvPr id="1139" name="Google Shape;1139;p102"/>
          <p:cNvSpPr txBox="1">
            <a:spLocks noGrp="1"/>
          </p:cNvSpPr>
          <p:nvPr>
            <p:ph type="sldNum" idx="12"/>
          </p:nvPr>
        </p:nvSpPr>
        <p:spPr>
          <a:xfrm>
            <a:off x="0" y="5416075"/>
            <a:ext cx="685800" cy="138600"/>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888888"/>
              </a:buClr>
              <a:buSzPts val="900"/>
              <a:buFont typeface="Calibri"/>
              <a:buNone/>
            </a:pPr>
            <a:fld id="{00000000-1234-1234-1234-123412341234}" type="slidenum">
              <a:rPr lang="en" sz="900" b="0" i="0" u="none" strike="noStrike" cap="none">
                <a:solidFill>
                  <a:srgbClr val="888888"/>
                </a:solidFill>
                <a:latin typeface="Calibri"/>
                <a:ea typeface="Calibri"/>
                <a:cs typeface="Calibri"/>
                <a:sym typeface="Calibri"/>
              </a:rPr>
              <a:t>71</a:t>
            </a:fld>
            <a:endParaRPr sz="900" b="0" i="0" u="none" strike="noStrike" cap="none">
              <a:solidFill>
                <a:srgbClr val="888888"/>
              </a:solidFill>
              <a:latin typeface="Calibri"/>
              <a:ea typeface="Calibri"/>
              <a:cs typeface="Calibri"/>
              <a:sym typeface="Calibri"/>
            </a:endParaRPr>
          </a:p>
        </p:txBody>
      </p:sp>
      <p:pic>
        <p:nvPicPr>
          <p:cNvPr id="1140" name="Google Shape;1140;p102" descr="Box with solid fill"/>
          <p:cNvPicPr preferRelativeResize="0"/>
          <p:nvPr/>
        </p:nvPicPr>
        <p:blipFill rotWithShape="1">
          <a:blip r:embed="rId9">
            <a:alphaModFix/>
          </a:blip>
          <a:srcRect/>
          <a:stretch/>
        </p:blipFill>
        <p:spPr>
          <a:xfrm>
            <a:off x="6609412" y="1366449"/>
            <a:ext cx="342185" cy="34218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03"/>
          <p:cNvSpPr/>
          <p:nvPr/>
        </p:nvSpPr>
        <p:spPr>
          <a:xfrm>
            <a:off x="1678671" y="1289188"/>
            <a:ext cx="5850000" cy="20724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46" name="Google Shape;1146;p103"/>
          <p:cNvSpPr txBox="1">
            <a:spLocks noGrp="1"/>
          </p:cNvSpPr>
          <p:nvPr>
            <p:ph type="title"/>
          </p:nvPr>
        </p:nvSpPr>
        <p:spPr>
          <a:xfrm>
            <a:off x="471488" y="205383"/>
            <a:ext cx="5915100" cy="7458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6"/>
              </a:buClr>
              <a:buSzPts val="2400"/>
              <a:buFont typeface="Arial"/>
              <a:buNone/>
            </a:pPr>
            <a:r>
              <a:rPr lang="en"/>
              <a:t>Query Response vs. Time of Day</a:t>
            </a:r>
            <a:endParaRPr/>
          </a:p>
        </p:txBody>
      </p:sp>
      <p:sp>
        <p:nvSpPr>
          <p:cNvPr id="1147" name="Google Shape;1147;p103"/>
          <p:cNvSpPr txBox="1">
            <a:spLocks noGrp="1"/>
          </p:cNvSpPr>
          <p:nvPr>
            <p:ph type="sldNum" idx="4294967295"/>
          </p:nvPr>
        </p:nvSpPr>
        <p:spPr>
          <a:xfrm>
            <a:off x="8415338" y="4865237"/>
            <a:ext cx="459300" cy="273900"/>
          </a:xfrm>
          <a:prstGeom prst="rect">
            <a:avLst/>
          </a:prstGeom>
          <a:noFill/>
          <a:ln>
            <a:noFill/>
          </a:ln>
        </p:spPr>
        <p:txBody>
          <a:bodyPr spcFirstLastPara="1" wrap="square" lIns="0" tIns="0" rIns="0" bIns="0" anchor="ctr" anchorCtr="0">
            <a:normAutofit/>
          </a:bodyPr>
          <a:lstStyle/>
          <a:p>
            <a:pPr marL="0" marR="0" lvl="0" indent="0" algn="r" rtl="0">
              <a:lnSpc>
                <a:spcPct val="100000"/>
              </a:lnSpc>
              <a:spcBef>
                <a:spcPts val="0"/>
              </a:spcBef>
              <a:spcAft>
                <a:spcPts val="0"/>
              </a:spcAft>
              <a:buClr>
                <a:srgbClr val="2D2D2D"/>
              </a:buClr>
              <a:buSzPts val="900"/>
              <a:buFont typeface="Arial"/>
              <a:buNone/>
            </a:pPr>
            <a:fld id="{00000000-1234-1234-1234-123412341234}" type="slidenum">
              <a:rPr lang="en" sz="900">
                <a:solidFill>
                  <a:srgbClr val="2D2D2D"/>
                </a:solidFill>
                <a:latin typeface="Arial"/>
                <a:ea typeface="Arial"/>
                <a:cs typeface="Arial"/>
                <a:sym typeface="Arial"/>
              </a:rPr>
              <a:t>72</a:t>
            </a:fld>
            <a:endParaRPr sz="900" b="0" i="0" u="none" strike="noStrike" cap="none">
              <a:solidFill>
                <a:srgbClr val="888888"/>
              </a:solidFill>
              <a:latin typeface="Calibri"/>
              <a:ea typeface="Calibri"/>
              <a:cs typeface="Calibri"/>
              <a:sym typeface="Calibri"/>
            </a:endParaRPr>
          </a:p>
        </p:txBody>
      </p:sp>
      <p:sp>
        <p:nvSpPr>
          <p:cNvPr id="1148" name="Google Shape;1148;p103"/>
          <p:cNvSpPr txBox="1">
            <a:spLocks noGrp="1"/>
          </p:cNvSpPr>
          <p:nvPr>
            <p:ph type="body" idx="4294967295"/>
          </p:nvPr>
        </p:nvSpPr>
        <p:spPr>
          <a:xfrm>
            <a:off x="455115" y="3914481"/>
            <a:ext cx="6213000" cy="520200"/>
          </a:xfrm>
          <a:prstGeom prst="rect">
            <a:avLst/>
          </a:prstGeom>
          <a:noFill/>
          <a:ln>
            <a:noFill/>
          </a:ln>
        </p:spPr>
        <p:txBody>
          <a:bodyPr spcFirstLastPara="1" wrap="square" lIns="0" tIns="0" rIns="0" bIns="0" anchor="t" anchorCtr="0">
            <a:normAutofit fontScale="62500" lnSpcReduction="20000"/>
          </a:bodyPr>
          <a:lstStyle/>
          <a:p>
            <a:pPr marL="254000" lvl="0" indent="-247332" algn="l" rtl="0">
              <a:lnSpc>
                <a:spcPct val="100000"/>
              </a:lnSpc>
              <a:spcBef>
                <a:spcPts val="0"/>
              </a:spcBef>
              <a:spcAft>
                <a:spcPts val="0"/>
              </a:spcAft>
              <a:buClr>
                <a:schemeClr val="dk1"/>
              </a:buClr>
              <a:buSzPct val="77777"/>
              <a:buFont typeface="Arial"/>
              <a:buChar char="•"/>
            </a:pPr>
            <a:r>
              <a:rPr lang="en"/>
              <a:t>Many users fighting for a shared resource with limited capability</a:t>
            </a:r>
            <a:endParaRPr/>
          </a:p>
          <a:p>
            <a:pPr marL="254000" lvl="0" indent="-247332" algn="l" rtl="0">
              <a:lnSpc>
                <a:spcPct val="100000"/>
              </a:lnSpc>
              <a:spcBef>
                <a:spcPts val="500"/>
              </a:spcBef>
              <a:spcAft>
                <a:spcPts val="1200"/>
              </a:spcAft>
              <a:buClr>
                <a:schemeClr val="dk1"/>
              </a:buClr>
              <a:buSzPct val="77777"/>
              <a:buFont typeface="Arial"/>
              <a:buChar char="•"/>
            </a:pPr>
            <a:r>
              <a:rPr lang="en"/>
              <a:t>The more you use it the lower the value to others</a:t>
            </a:r>
            <a:endParaRPr/>
          </a:p>
        </p:txBody>
      </p:sp>
      <p:cxnSp>
        <p:nvCxnSpPr>
          <p:cNvPr id="1149" name="Google Shape;1149;p103"/>
          <p:cNvCxnSpPr/>
          <p:nvPr/>
        </p:nvCxnSpPr>
        <p:spPr>
          <a:xfrm rot="10800000">
            <a:off x="1664717" y="1259170"/>
            <a:ext cx="0" cy="2102400"/>
          </a:xfrm>
          <a:prstGeom prst="straightConnector1">
            <a:avLst/>
          </a:prstGeom>
          <a:noFill/>
          <a:ln w="38100" cap="flat" cmpd="sng">
            <a:solidFill>
              <a:schemeClr val="dk1"/>
            </a:solidFill>
            <a:prstDash val="solid"/>
            <a:miter lim="800000"/>
            <a:headEnd type="none" w="sm" len="sm"/>
            <a:tailEnd type="triangle" w="med" len="med"/>
          </a:ln>
        </p:spPr>
      </p:cxnSp>
      <p:cxnSp>
        <p:nvCxnSpPr>
          <p:cNvPr id="1150" name="Google Shape;1150;p103"/>
          <p:cNvCxnSpPr/>
          <p:nvPr/>
        </p:nvCxnSpPr>
        <p:spPr>
          <a:xfrm>
            <a:off x="1664716" y="3343615"/>
            <a:ext cx="5972100" cy="18000"/>
          </a:xfrm>
          <a:prstGeom prst="straightConnector1">
            <a:avLst/>
          </a:prstGeom>
          <a:noFill/>
          <a:ln w="38100" cap="flat" cmpd="sng">
            <a:solidFill>
              <a:schemeClr val="dk1"/>
            </a:solidFill>
            <a:prstDash val="solid"/>
            <a:miter lim="800000"/>
            <a:headEnd type="none" w="sm" len="sm"/>
            <a:tailEnd type="triangle" w="med" len="med"/>
          </a:ln>
        </p:spPr>
      </p:cxnSp>
      <p:sp>
        <p:nvSpPr>
          <p:cNvPr id="1151" name="Google Shape;1151;p103"/>
          <p:cNvSpPr txBox="1"/>
          <p:nvPr/>
        </p:nvSpPr>
        <p:spPr>
          <a:xfrm>
            <a:off x="346315" y="929185"/>
            <a:ext cx="41358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E87722"/>
              </a:buClr>
              <a:buSzPts val="1400"/>
              <a:buFont typeface="Calibri"/>
              <a:buNone/>
            </a:pPr>
            <a:r>
              <a:rPr lang="en" sz="1400">
                <a:solidFill>
                  <a:schemeClr val="dk1"/>
                </a:solidFill>
                <a:latin typeface="Calibri"/>
                <a:ea typeface="Calibri"/>
                <a:cs typeface="Calibri"/>
                <a:sym typeface="Calibri"/>
              </a:rPr>
              <a:t>Average Query Response Time in Seconds (M-F)</a:t>
            </a:r>
            <a:endParaRPr sz="1100">
              <a:solidFill>
                <a:schemeClr val="dk1"/>
              </a:solidFill>
            </a:endParaRPr>
          </a:p>
        </p:txBody>
      </p:sp>
      <p:sp>
        <p:nvSpPr>
          <p:cNvPr id="1152" name="Google Shape;1152;p103"/>
          <p:cNvSpPr txBox="1"/>
          <p:nvPr/>
        </p:nvSpPr>
        <p:spPr>
          <a:xfrm>
            <a:off x="7575224" y="3214029"/>
            <a:ext cx="9756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E87722"/>
              </a:buClr>
              <a:buSzPts val="1400"/>
              <a:buFont typeface="Calibri"/>
              <a:buNone/>
            </a:pPr>
            <a:r>
              <a:rPr lang="en" sz="1400" b="0" i="0" u="none" strike="noStrike" cap="none">
                <a:solidFill>
                  <a:srgbClr val="E87722"/>
                </a:solidFill>
                <a:latin typeface="Calibri"/>
                <a:ea typeface="Calibri"/>
                <a:cs typeface="Calibri"/>
                <a:sym typeface="Calibri"/>
              </a:rPr>
              <a:t>Time of Day</a:t>
            </a:r>
            <a:endParaRPr sz="1100"/>
          </a:p>
        </p:txBody>
      </p:sp>
      <p:sp>
        <p:nvSpPr>
          <p:cNvPr id="1153" name="Google Shape;1153;p103"/>
          <p:cNvSpPr/>
          <p:nvPr/>
        </p:nvSpPr>
        <p:spPr>
          <a:xfrm>
            <a:off x="1678671" y="1477169"/>
            <a:ext cx="5841655" cy="1670124"/>
          </a:xfrm>
          <a:custGeom>
            <a:avLst/>
            <a:gdLst/>
            <a:ahLst/>
            <a:cxnLst/>
            <a:rect l="l" t="t" r="r" b="b"/>
            <a:pathLst>
              <a:path w="7974956" h="2226832" extrusionOk="0">
                <a:moveTo>
                  <a:pt x="0" y="2176405"/>
                </a:moveTo>
                <a:cubicBezTo>
                  <a:pt x="462988" y="2218845"/>
                  <a:pt x="1186404" y="2153256"/>
                  <a:pt x="1539432" y="1910188"/>
                </a:cubicBezTo>
                <a:cubicBezTo>
                  <a:pt x="1892460" y="1667120"/>
                  <a:pt x="1958050" y="1034371"/>
                  <a:pt x="2118166" y="717996"/>
                </a:cubicBezTo>
                <a:cubicBezTo>
                  <a:pt x="2278283" y="401622"/>
                  <a:pt x="2255134" y="89106"/>
                  <a:pt x="2500131" y="11941"/>
                </a:cubicBezTo>
                <a:cubicBezTo>
                  <a:pt x="2745128" y="-65224"/>
                  <a:pt x="3242840" y="256938"/>
                  <a:pt x="3588151" y="255008"/>
                </a:cubicBezTo>
                <a:cubicBezTo>
                  <a:pt x="3933462" y="253079"/>
                  <a:pt x="4313498" y="-9282"/>
                  <a:pt x="4571999" y="364"/>
                </a:cubicBezTo>
                <a:cubicBezTo>
                  <a:pt x="4830500" y="10010"/>
                  <a:pt x="4963610" y="81389"/>
                  <a:pt x="5139159" y="312883"/>
                </a:cubicBezTo>
                <a:cubicBezTo>
                  <a:pt x="5314708" y="544377"/>
                  <a:pt x="5443959" y="1084528"/>
                  <a:pt x="5625295" y="1389328"/>
                </a:cubicBezTo>
                <a:cubicBezTo>
                  <a:pt x="5806631" y="1694128"/>
                  <a:pt x="5839426" y="2004714"/>
                  <a:pt x="6227178" y="2141681"/>
                </a:cubicBezTo>
                <a:cubicBezTo>
                  <a:pt x="6614930" y="2278648"/>
                  <a:pt x="7086599" y="2215953"/>
                  <a:pt x="7974956" y="2187981"/>
                </a:cubicBezTo>
              </a:path>
            </a:pathLst>
          </a:custGeom>
          <a:noFill/>
          <a:ln w="381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154" name="Google Shape;1154;p103"/>
          <p:cNvSpPr txBox="1"/>
          <p:nvPr/>
        </p:nvSpPr>
        <p:spPr>
          <a:xfrm>
            <a:off x="4184531" y="3358781"/>
            <a:ext cx="4848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NOON</a:t>
            </a:r>
            <a:endParaRPr sz="1100"/>
          </a:p>
        </p:txBody>
      </p:sp>
      <p:sp>
        <p:nvSpPr>
          <p:cNvPr id="1155" name="Google Shape;1155;p103"/>
          <p:cNvSpPr txBox="1"/>
          <p:nvPr/>
        </p:nvSpPr>
        <p:spPr>
          <a:xfrm>
            <a:off x="2706341" y="3358781"/>
            <a:ext cx="4095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8 AM</a:t>
            </a:r>
            <a:endParaRPr sz="1100"/>
          </a:p>
        </p:txBody>
      </p:sp>
      <p:sp>
        <p:nvSpPr>
          <p:cNvPr id="1156" name="Google Shape;1156;p103"/>
          <p:cNvSpPr txBox="1"/>
          <p:nvPr/>
        </p:nvSpPr>
        <p:spPr>
          <a:xfrm>
            <a:off x="6126668" y="3358781"/>
            <a:ext cx="3753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5PM</a:t>
            </a:r>
            <a:endParaRPr sz="1100"/>
          </a:p>
        </p:txBody>
      </p:sp>
      <p:sp>
        <p:nvSpPr>
          <p:cNvPr id="1157" name="Google Shape;1157;p103"/>
          <p:cNvSpPr txBox="1"/>
          <p:nvPr/>
        </p:nvSpPr>
        <p:spPr>
          <a:xfrm>
            <a:off x="1391078" y="3358781"/>
            <a:ext cx="7098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MIDNIGHT</a:t>
            </a:r>
            <a:endParaRPr sz="1100"/>
          </a:p>
        </p:txBody>
      </p:sp>
      <p:sp>
        <p:nvSpPr>
          <p:cNvPr id="1158" name="Google Shape;1158;p103"/>
          <p:cNvSpPr txBox="1"/>
          <p:nvPr/>
        </p:nvSpPr>
        <p:spPr>
          <a:xfrm>
            <a:off x="1319423" y="2169383"/>
            <a:ext cx="223800" cy="2538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5</a:t>
            </a:r>
            <a:endParaRPr sz="1100"/>
          </a:p>
        </p:txBody>
      </p:sp>
      <p:sp>
        <p:nvSpPr>
          <p:cNvPr id="1159" name="Google Shape;1159;p103"/>
          <p:cNvSpPr txBox="1"/>
          <p:nvPr/>
        </p:nvSpPr>
        <p:spPr>
          <a:xfrm>
            <a:off x="1234064" y="1289188"/>
            <a:ext cx="309300" cy="2538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10</a:t>
            </a:r>
            <a:endParaRPr sz="1100"/>
          </a:p>
        </p:txBody>
      </p:sp>
      <p:sp>
        <p:nvSpPr>
          <p:cNvPr id="1160" name="Google Shape;1160;p103"/>
          <p:cNvSpPr txBox="1"/>
          <p:nvPr/>
        </p:nvSpPr>
        <p:spPr>
          <a:xfrm>
            <a:off x="1319423" y="2887517"/>
            <a:ext cx="223800" cy="253800"/>
          </a:xfrm>
          <a:prstGeom prst="rect">
            <a:avLst/>
          </a:prstGeom>
          <a:no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2</a:t>
            </a:r>
            <a:endParaRPr sz="1100"/>
          </a:p>
        </p:txBody>
      </p:sp>
      <p:sp>
        <p:nvSpPr>
          <p:cNvPr id="1161" name="Google Shape;1161;p103"/>
          <p:cNvSpPr txBox="1"/>
          <p:nvPr/>
        </p:nvSpPr>
        <p:spPr>
          <a:xfrm>
            <a:off x="4144857" y="1315392"/>
            <a:ext cx="5415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cap="none">
                <a:solidFill>
                  <a:srgbClr val="000000"/>
                </a:solidFill>
                <a:latin typeface="Arial"/>
                <a:ea typeface="Arial"/>
                <a:cs typeface="Arial"/>
                <a:sym typeface="Arial"/>
              </a:rPr>
              <a:t>LUNCH</a:t>
            </a:r>
            <a:endParaRPr sz="11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04"/>
          <p:cNvSpPr txBox="1">
            <a:spLocks noGrp="1"/>
          </p:cNvSpPr>
          <p:nvPr>
            <p:ph type="title"/>
          </p:nvPr>
        </p:nvSpPr>
        <p:spPr>
          <a:xfrm>
            <a:off x="342900" y="416725"/>
            <a:ext cx="79797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Causal Loop Diagram for </a:t>
            </a:r>
            <a:r>
              <a:rPr lang="en">
                <a:solidFill>
                  <a:schemeClr val="dk2"/>
                </a:solidFill>
              </a:rPr>
              <a:t>Single</a:t>
            </a:r>
            <a:r>
              <a:rPr lang="en"/>
              <a:t> Business Unit</a:t>
            </a:r>
            <a:endParaRPr/>
          </a:p>
        </p:txBody>
      </p:sp>
      <p:sp>
        <p:nvSpPr>
          <p:cNvPr id="1167" name="Google Shape;1167;p104"/>
          <p:cNvSpPr/>
          <p:nvPr/>
        </p:nvSpPr>
        <p:spPr>
          <a:xfrm>
            <a:off x="4490962" y="2314646"/>
            <a:ext cx="1976100" cy="373800"/>
          </a:xfrm>
          <a:prstGeom prst="ellipse">
            <a:avLst/>
          </a:prstGeom>
          <a:solidFill>
            <a:srgbClr val="AFECF4"/>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b="1">
                <a:solidFill>
                  <a:schemeClr val="dk1"/>
                </a:solidFill>
                <a:latin typeface="Arial"/>
                <a:ea typeface="Arial"/>
                <a:cs typeface="Arial"/>
                <a:sym typeface="Arial"/>
              </a:rPr>
              <a:t>MBOs</a:t>
            </a:r>
            <a:endParaRPr sz="1100"/>
          </a:p>
        </p:txBody>
      </p:sp>
      <p:sp>
        <p:nvSpPr>
          <p:cNvPr id="1168" name="Google Shape;1168;p104"/>
          <p:cNvSpPr/>
          <p:nvPr/>
        </p:nvSpPr>
        <p:spPr>
          <a:xfrm>
            <a:off x="3101350" y="1518525"/>
            <a:ext cx="1311300" cy="373800"/>
          </a:xfrm>
          <a:prstGeom prst="ellipse">
            <a:avLst/>
          </a:prstGeom>
          <a:solidFill>
            <a:srgbClr val="AFECF4"/>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b="1">
                <a:solidFill>
                  <a:schemeClr val="dk1"/>
                </a:solidFill>
                <a:latin typeface="Arial"/>
                <a:ea typeface="Arial"/>
                <a:cs typeface="Arial"/>
                <a:sym typeface="Arial"/>
              </a:rPr>
              <a:t>Strategy</a:t>
            </a:r>
            <a:endParaRPr sz="1100"/>
          </a:p>
        </p:txBody>
      </p:sp>
      <p:sp>
        <p:nvSpPr>
          <p:cNvPr id="1169" name="Google Shape;1169;p104"/>
          <p:cNvSpPr/>
          <p:nvPr/>
        </p:nvSpPr>
        <p:spPr>
          <a:xfrm>
            <a:off x="711748" y="2112850"/>
            <a:ext cx="1703400" cy="694500"/>
          </a:xfrm>
          <a:prstGeom prst="ellipse">
            <a:avLst/>
          </a:prstGeom>
          <a:solidFill>
            <a:srgbClr val="AFECF4"/>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b="1">
                <a:solidFill>
                  <a:schemeClr val="dk1"/>
                </a:solidFill>
                <a:latin typeface="Arial"/>
                <a:ea typeface="Arial"/>
                <a:cs typeface="Arial"/>
                <a:sym typeface="Arial"/>
              </a:rPr>
              <a:t>Quartey</a:t>
            </a:r>
            <a:endParaRPr sz="1100"/>
          </a:p>
          <a:p>
            <a:pPr marL="0" marR="0" lvl="0" indent="0" algn="ctr" rtl="0">
              <a:spcBef>
                <a:spcPts val="0"/>
              </a:spcBef>
              <a:spcAft>
                <a:spcPts val="0"/>
              </a:spcAft>
              <a:buNone/>
            </a:pPr>
            <a:r>
              <a:rPr lang="en" sz="1400" b="1">
                <a:solidFill>
                  <a:schemeClr val="dk1"/>
                </a:solidFill>
                <a:latin typeface="Arial"/>
                <a:ea typeface="Arial"/>
                <a:cs typeface="Arial"/>
                <a:sym typeface="Arial"/>
              </a:rPr>
              <a:t>Financial</a:t>
            </a:r>
            <a:endParaRPr sz="1100"/>
          </a:p>
          <a:p>
            <a:pPr marL="0" marR="0" lvl="0" indent="0" algn="ctr" rtl="0">
              <a:spcBef>
                <a:spcPts val="0"/>
              </a:spcBef>
              <a:spcAft>
                <a:spcPts val="0"/>
              </a:spcAft>
              <a:buNone/>
            </a:pPr>
            <a:r>
              <a:rPr lang="en" sz="1400" b="1">
                <a:solidFill>
                  <a:schemeClr val="dk1"/>
                </a:solidFill>
                <a:latin typeface="Arial"/>
                <a:ea typeface="Arial"/>
                <a:cs typeface="Arial"/>
                <a:sym typeface="Arial"/>
              </a:rPr>
              <a:t>Statements</a:t>
            </a:r>
            <a:endParaRPr sz="1100"/>
          </a:p>
        </p:txBody>
      </p:sp>
      <p:cxnSp>
        <p:nvCxnSpPr>
          <p:cNvPr id="1170" name="Google Shape;1170;p104"/>
          <p:cNvCxnSpPr>
            <a:endCxn id="1167" idx="4"/>
          </p:cNvCxnSpPr>
          <p:nvPr/>
        </p:nvCxnSpPr>
        <p:spPr>
          <a:xfrm rot="10800000" flipH="1">
            <a:off x="4501012" y="2688446"/>
            <a:ext cx="978000" cy="530100"/>
          </a:xfrm>
          <a:prstGeom prst="curvedConnector2">
            <a:avLst/>
          </a:prstGeom>
          <a:noFill/>
          <a:ln w="50800" cap="flat" cmpd="sng">
            <a:solidFill>
              <a:srgbClr val="002677"/>
            </a:solidFill>
            <a:prstDash val="solid"/>
            <a:miter lim="800000"/>
            <a:headEnd type="none" w="sm" len="sm"/>
            <a:tailEnd type="triangle" w="med" len="med"/>
          </a:ln>
        </p:spPr>
      </p:cxnSp>
      <p:cxnSp>
        <p:nvCxnSpPr>
          <p:cNvPr id="1171" name="Google Shape;1171;p104"/>
          <p:cNvCxnSpPr>
            <a:stCxn id="1167" idx="0"/>
            <a:endCxn id="1168" idx="6"/>
          </p:cNvCxnSpPr>
          <p:nvPr/>
        </p:nvCxnSpPr>
        <p:spPr>
          <a:xfrm rot="5400000" flipH="1">
            <a:off x="4641112" y="1476746"/>
            <a:ext cx="609300" cy="1066500"/>
          </a:xfrm>
          <a:prstGeom prst="curvedConnector2">
            <a:avLst/>
          </a:prstGeom>
          <a:noFill/>
          <a:ln w="50800" cap="flat" cmpd="sng">
            <a:solidFill>
              <a:srgbClr val="002677"/>
            </a:solidFill>
            <a:prstDash val="solid"/>
            <a:miter lim="800000"/>
            <a:headEnd type="none" w="sm" len="sm"/>
            <a:tailEnd type="triangle" w="med" len="med"/>
          </a:ln>
        </p:spPr>
      </p:cxnSp>
      <p:cxnSp>
        <p:nvCxnSpPr>
          <p:cNvPr id="1172" name="Google Shape;1172;p104"/>
          <p:cNvCxnSpPr>
            <a:stCxn id="1168" idx="2"/>
            <a:endCxn id="1169" idx="0"/>
          </p:cNvCxnSpPr>
          <p:nvPr/>
        </p:nvCxnSpPr>
        <p:spPr>
          <a:xfrm flipH="1">
            <a:off x="1563550" y="1705425"/>
            <a:ext cx="1537800" cy="407400"/>
          </a:xfrm>
          <a:prstGeom prst="curvedConnector2">
            <a:avLst/>
          </a:prstGeom>
          <a:noFill/>
          <a:ln w="50800" cap="flat" cmpd="sng">
            <a:solidFill>
              <a:srgbClr val="002677"/>
            </a:solidFill>
            <a:prstDash val="solid"/>
            <a:miter lim="800000"/>
            <a:headEnd type="none" w="sm" len="sm"/>
            <a:tailEnd type="triangle" w="med" len="med"/>
          </a:ln>
        </p:spPr>
      </p:cxnSp>
      <p:cxnSp>
        <p:nvCxnSpPr>
          <p:cNvPr id="1173" name="Google Shape;1173;p104"/>
          <p:cNvCxnSpPr>
            <a:stCxn id="1169" idx="4"/>
            <a:endCxn id="1174" idx="2"/>
          </p:cNvCxnSpPr>
          <p:nvPr/>
        </p:nvCxnSpPr>
        <p:spPr>
          <a:xfrm rot="-5400000" flipH="1">
            <a:off x="1894198" y="2476600"/>
            <a:ext cx="502500" cy="1164000"/>
          </a:xfrm>
          <a:prstGeom prst="curvedConnector2">
            <a:avLst/>
          </a:prstGeom>
          <a:noFill/>
          <a:ln w="50800" cap="flat" cmpd="sng">
            <a:solidFill>
              <a:srgbClr val="002677"/>
            </a:solidFill>
            <a:prstDash val="solid"/>
            <a:miter lim="800000"/>
            <a:headEnd type="none" w="sm" len="sm"/>
            <a:tailEnd type="triangle" w="med" len="med"/>
          </a:ln>
        </p:spPr>
      </p:cxnSp>
      <p:sp>
        <p:nvSpPr>
          <p:cNvPr id="1175" name="Google Shape;1175;p104"/>
          <p:cNvSpPr txBox="1"/>
          <p:nvPr/>
        </p:nvSpPr>
        <p:spPr>
          <a:xfrm>
            <a:off x="1889948" y="1494125"/>
            <a:ext cx="7407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Delay</a:t>
            </a:r>
            <a:endParaRPr sz="1100"/>
          </a:p>
        </p:txBody>
      </p:sp>
      <p:sp>
        <p:nvSpPr>
          <p:cNvPr id="1176" name="Google Shape;1176;p104"/>
          <p:cNvSpPr txBox="1"/>
          <p:nvPr/>
        </p:nvSpPr>
        <p:spPr>
          <a:xfrm>
            <a:off x="1777413" y="3218487"/>
            <a:ext cx="273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chemeClr val="dk1"/>
                </a:solidFill>
                <a:latin typeface="Arial"/>
                <a:ea typeface="Arial"/>
                <a:cs typeface="Arial"/>
                <a:sym typeface="Arial"/>
              </a:rPr>
              <a:t>+</a:t>
            </a:r>
            <a:endParaRPr sz="1100"/>
          </a:p>
        </p:txBody>
      </p:sp>
      <p:sp>
        <p:nvSpPr>
          <p:cNvPr id="1174" name="Google Shape;1174;p104"/>
          <p:cNvSpPr/>
          <p:nvPr/>
        </p:nvSpPr>
        <p:spPr>
          <a:xfrm>
            <a:off x="2727426" y="2943656"/>
            <a:ext cx="1976100" cy="732600"/>
          </a:xfrm>
          <a:prstGeom prst="ellipse">
            <a:avLst/>
          </a:prstGeom>
          <a:solidFill>
            <a:srgbClr val="AFECF4"/>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b="1">
                <a:solidFill>
                  <a:schemeClr val="dk1"/>
                </a:solidFill>
                <a:latin typeface="Arial"/>
                <a:ea typeface="Arial"/>
                <a:cs typeface="Arial"/>
                <a:sym typeface="Arial"/>
              </a:rPr>
              <a:t>Profits and</a:t>
            </a:r>
            <a:endParaRPr sz="1100"/>
          </a:p>
          <a:p>
            <a:pPr marL="0" marR="0" lvl="0" indent="0" algn="ctr" rtl="0">
              <a:spcBef>
                <a:spcPts val="0"/>
              </a:spcBef>
              <a:spcAft>
                <a:spcPts val="0"/>
              </a:spcAft>
              <a:buNone/>
            </a:pPr>
            <a:r>
              <a:rPr lang="en" sz="1800" b="1">
                <a:solidFill>
                  <a:schemeClr val="dk1"/>
                </a:solidFill>
                <a:latin typeface="Arial"/>
                <a:ea typeface="Arial"/>
                <a:cs typeface="Arial"/>
                <a:sym typeface="Arial"/>
              </a:rPr>
              <a:t>Growth</a:t>
            </a:r>
            <a:endParaRPr sz="1100"/>
          </a:p>
        </p:txBody>
      </p:sp>
      <p:sp>
        <p:nvSpPr>
          <p:cNvPr id="1177" name="Google Shape;1177;p104"/>
          <p:cNvSpPr/>
          <p:nvPr/>
        </p:nvSpPr>
        <p:spPr>
          <a:xfrm flipH="1">
            <a:off x="3101448" y="2061904"/>
            <a:ext cx="865082" cy="775783"/>
          </a:xfrm>
          <a:custGeom>
            <a:avLst/>
            <a:gdLst/>
            <a:ahLst/>
            <a:cxnLst/>
            <a:rect l="l" t="t" r="r" b="b"/>
            <a:pathLst>
              <a:path w="120000" h="120000" extrusionOk="0">
                <a:moveTo>
                  <a:pt x="82118" y="101302"/>
                </a:moveTo>
                <a:cubicBezTo>
                  <a:pt x="62250" y="111334"/>
                  <a:pt x="37875" y="106674"/>
                  <a:pt x="23408" y="90075"/>
                </a:cubicBezTo>
                <a:cubicBezTo>
                  <a:pt x="8940" y="73477"/>
                  <a:pt x="8233" y="49364"/>
                  <a:pt x="21706" y="31994"/>
                </a:cubicBezTo>
                <a:cubicBezTo>
                  <a:pt x="35178" y="14623"/>
                  <a:pt x="59240" y="8625"/>
                  <a:pt x="79664" y="17544"/>
                </a:cubicBezTo>
                <a:cubicBezTo>
                  <a:pt x="100087" y="26463"/>
                  <a:pt x="111431" y="47925"/>
                  <a:pt x="106987" y="69238"/>
                </a:cubicBezTo>
                <a:lnTo>
                  <a:pt x="115650" y="77819"/>
                </a:lnTo>
                <a:lnTo>
                  <a:pt x="91245" y="90949"/>
                </a:lnTo>
                <a:lnTo>
                  <a:pt x="93022" y="55405"/>
                </a:lnTo>
                <a:lnTo>
                  <a:pt x="101591" y="63893"/>
                </a:lnTo>
                <a:lnTo>
                  <a:pt x="101591" y="63893"/>
                </a:lnTo>
                <a:cubicBezTo>
                  <a:pt x="103463" y="45847"/>
                  <a:pt x="92223" y="28889"/>
                  <a:pt x="74281" y="22693"/>
                </a:cubicBezTo>
                <a:cubicBezTo>
                  <a:pt x="56339" y="16496"/>
                  <a:pt x="36257" y="22636"/>
                  <a:pt x="25489" y="37611"/>
                </a:cubicBezTo>
                <a:cubicBezTo>
                  <a:pt x="14722" y="52585"/>
                  <a:pt x="16006" y="72587"/>
                  <a:pt x="28609" y="86207"/>
                </a:cubicBezTo>
                <a:cubicBezTo>
                  <a:pt x="41213" y="99827"/>
                  <a:pt x="61932" y="103604"/>
                  <a:pt x="78948" y="95382"/>
                </a:cubicBezTo>
                <a:close/>
              </a:path>
            </a:pathLst>
          </a:custGeom>
          <a:solidFill>
            <a:schemeClr val="accent1"/>
          </a:solidFill>
          <a:ln w="12700" cap="flat" cmpd="sng">
            <a:solidFill>
              <a:srgbClr val="41414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178" name="Google Shape;1178;p104"/>
          <p:cNvSpPr txBox="1"/>
          <p:nvPr/>
        </p:nvSpPr>
        <p:spPr>
          <a:xfrm>
            <a:off x="3223644" y="2244894"/>
            <a:ext cx="6207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b="1">
                <a:solidFill>
                  <a:schemeClr val="dk1"/>
                </a:solidFill>
              </a:rPr>
              <a:t>R</a:t>
            </a:r>
            <a:endParaRPr sz="1100" b="1"/>
          </a:p>
        </p:txBody>
      </p:sp>
      <p:sp>
        <p:nvSpPr>
          <p:cNvPr id="1179" name="Google Shape;1179;p104"/>
          <p:cNvSpPr txBox="1"/>
          <p:nvPr/>
        </p:nvSpPr>
        <p:spPr>
          <a:xfrm>
            <a:off x="3061730" y="1305879"/>
            <a:ext cx="2730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chemeClr val="dk1"/>
                </a:solidFill>
                <a:latin typeface="Arial"/>
                <a:ea typeface="Arial"/>
                <a:cs typeface="Arial"/>
                <a:sym typeface="Arial"/>
              </a:rPr>
              <a:t>+</a:t>
            </a:r>
            <a:endParaRPr sz="1100"/>
          </a:p>
        </p:txBody>
      </p:sp>
      <p:sp>
        <p:nvSpPr>
          <p:cNvPr id="1180" name="Google Shape;1180;p104"/>
          <p:cNvSpPr txBox="1"/>
          <p:nvPr/>
        </p:nvSpPr>
        <p:spPr>
          <a:xfrm>
            <a:off x="5801126" y="2932200"/>
            <a:ext cx="2882100" cy="402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1100">
                <a:solidFill>
                  <a:schemeClr val="dk1"/>
                </a:solidFill>
                <a:latin typeface="Arial"/>
                <a:ea typeface="Arial"/>
                <a:cs typeface="Arial"/>
                <a:sym typeface="Arial"/>
              </a:rPr>
              <a:t>Reward Executives for Profits and Growth</a:t>
            </a:r>
            <a:endParaRPr sz="1100"/>
          </a:p>
          <a:p>
            <a:pPr marL="0" marR="0" lvl="0" indent="0" algn="l" rtl="0">
              <a:spcBef>
                <a:spcPts val="500"/>
              </a:spcBef>
              <a:spcAft>
                <a:spcPts val="0"/>
              </a:spcAft>
              <a:buNone/>
            </a:pPr>
            <a:r>
              <a:rPr lang="en" sz="1100" b="1">
                <a:solidFill>
                  <a:schemeClr val="dk2"/>
                </a:solidFill>
                <a:latin typeface="Arial"/>
                <a:ea typeface="Arial"/>
                <a:cs typeface="Arial"/>
                <a:sym typeface="Arial"/>
              </a:rPr>
              <a:t>only</a:t>
            </a:r>
            <a:r>
              <a:rPr lang="en" sz="1100">
                <a:solidFill>
                  <a:schemeClr val="dk1"/>
                </a:solidFill>
                <a:latin typeface="Arial"/>
                <a:ea typeface="Arial"/>
                <a:cs typeface="Arial"/>
                <a:sym typeface="Arial"/>
              </a:rPr>
              <a:t> within their own Business Unit.</a:t>
            </a:r>
            <a:endParaRPr sz="11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105"/>
          <p:cNvSpPr txBox="1">
            <a:spLocks noGrp="1"/>
          </p:cNvSpPr>
          <p:nvPr>
            <p:ph type="title"/>
          </p:nvPr>
        </p:nvSpPr>
        <p:spPr>
          <a:xfrm>
            <a:off x="265625" y="113150"/>
            <a:ext cx="82611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Multiple Users of Any Limited Shared Resource</a:t>
            </a:r>
            <a:endParaRPr/>
          </a:p>
        </p:txBody>
      </p:sp>
      <p:pic>
        <p:nvPicPr>
          <p:cNvPr id="1186" name="Google Shape;1186;p105"/>
          <p:cNvPicPr preferRelativeResize="0"/>
          <p:nvPr/>
        </p:nvPicPr>
        <p:blipFill rotWithShape="1">
          <a:blip r:embed="rId3">
            <a:alphaModFix/>
          </a:blip>
          <a:srcRect/>
          <a:stretch/>
        </p:blipFill>
        <p:spPr>
          <a:xfrm>
            <a:off x="3069613" y="888947"/>
            <a:ext cx="3287225" cy="3604790"/>
          </a:xfrm>
          <a:prstGeom prst="rect">
            <a:avLst/>
          </a:prstGeom>
          <a:noFill/>
          <a:ln>
            <a:noFill/>
          </a:ln>
        </p:spPr>
      </p:pic>
      <p:sp>
        <p:nvSpPr>
          <p:cNvPr id="1187" name="Google Shape;1187;p105"/>
          <p:cNvSpPr txBox="1"/>
          <p:nvPr/>
        </p:nvSpPr>
        <p:spPr>
          <a:xfrm>
            <a:off x="4662700" y="4576100"/>
            <a:ext cx="4147500" cy="18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1200" b="1">
                <a:solidFill>
                  <a:schemeClr val="dk1"/>
                </a:solidFill>
              </a:rPr>
              <a:t>Modern B/R notation from diagrams by Peter Senge</a:t>
            </a:r>
            <a:endParaRPr sz="1200" b="1"/>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06"/>
          <p:cNvSpPr/>
          <p:nvPr/>
        </p:nvSpPr>
        <p:spPr>
          <a:xfrm>
            <a:off x="2971041" y="1941576"/>
            <a:ext cx="3586800" cy="16170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93" name="Google Shape;1193;p106"/>
          <p:cNvSpPr txBox="1">
            <a:spLocks noGrp="1"/>
          </p:cNvSpPr>
          <p:nvPr>
            <p:ph type="title"/>
          </p:nvPr>
        </p:nvSpPr>
        <p:spPr>
          <a:xfrm>
            <a:off x="471488" y="205383"/>
            <a:ext cx="5915100" cy="7458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6"/>
              </a:buClr>
              <a:buSzPts val="2400"/>
              <a:buFont typeface="Arial"/>
              <a:buNone/>
            </a:pPr>
            <a:r>
              <a:rPr lang="en"/>
              <a:t>Metcalfe’s Law (Network Effect)</a:t>
            </a:r>
            <a:endParaRPr/>
          </a:p>
        </p:txBody>
      </p:sp>
      <p:sp>
        <p:nvSpPr>
          <p:cNvPr id="1194" name="Google Shape;1194;p106"/>
          <p:cNvSpPr txBox="1">
            <a:spLocks noGrp="1"/>
          </p:cNvSpPr>
          <p:nvPr>
            <p:ph type="sldNum" idx="4294967295"/>
          </p:nvPr>
        </p:nvSpPr>
        <p:spPr>
          <a:xfrm>
            <a:off x="8415338" y="4865237"/>
            <a:ext cx="459300" cy="273900"/>
          </a:xfrm>
          <a:prstGeom prst="rect">
            <a:avLst/>
          </a:prstGeom>
          <a:noFill/>
          <a:ln>
            <a:noFill/>
          </a:ln>
        </p:spPr>
        <p:txBody>
          <a:bodyPr spcFirstLastPara="1" wrap="square" lIns="0" tIns="0" rIns="0" bIns="0" anchor="ctr" anchorCtr="0">
            <a:normAutofit/>
          </a:bodyPr>
          <a:lstStyle/>
          <a:p>
            <a:pPr marL="0" marR="0" lvl="0" indent="0" algn="r" rtl="0">
              <a:lnSpc>
                <a:spcPct val="100000"/>
              </a:lnSpc>
              <a:spcBef>
                <a:spcPts val="0"/>
              </a:spcBef>
              <a:spcAft>
                <a:spcPts val="0"/>
              </a:spcAft>
              <a:buClr>
                <a:srgbClr val="2D2D2D"/>
              </a:buClr>
              <a:buSzPts val="900"/>
              <a:buFont typeface="Arial"/>
              <a:buNone/>
            </a:pPr>
            <a:fld id="{00000000-1234-1234-1234-123412341234}" type="slidenum">
              <a:rPr lang="en" sz="900">
                <a:solidFill>
                  <a:srgbClr val="2D2D2D"/>
                </a:solidFill>
                <a:latin typeface="Arial"/>
                <a:ea typeface="Arial"/>
                <a:cs typeface="Arial"/>
                <a:sym typeface="Arial"/>
              </a:rPr>
              <a:t>75</a:t>
            </a:fld>
            <a:endParaRPr sz="900" b="0" i="0" u="none" strike="noStrike" cap="none">
              <a:solidFill>
                <a:srgbClr val="888888"/>
              </a:solidFill>
              <a:latin typeface="Calibri"/>
              <a:ea typeface="Calibri"/>
              <a:cs typeface="Calibri"/>
              <a:sym typeface="Calibri"/>
            </a:endParaRPr>
          </a:p>
        </p:txBody>
      </p:sp>
      <p:sp>
        <p:nvSpPr>
          <p:cNvPr id="1195" name="Google Shape;1195;p106"/>
          <p:cNvSpPr txBox="1">
            <a:spLocks noGrp="1"/>
          </p:cNvSpPr>
          <p:nvPr>
            <p:ph type="body" idx="4294967295"/>
          </p:nvPr>
        </p:nvSpPr>
        <p:spPr>
          <a:xfrm>
            <a:off x="2852074" y="1023813"/>
            <a:ext cx="5494800" cy="8109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ct val="100000"/>
              <a:buNone/>
            </a:pPr>
            <a:r>
              <a:rPr lang="en" sz="1500" i="1"/>
              <a:t>The value of a telecommunications network is proportional to the square of the number of connected users of the system (n</a:t>
            </a:r>
            <a:r>
              <a:rPr lang="en" sz="1500" i="1" baseline="30000"/>
              <a:t>2</a:t>
            </a:r>
            <a:r>
              <a:rPr lang="en" sz="1500" i="1"/>
              <a:t>).</a:t>
            </a:r>
            <a:endParaRPr/>
          </a:p>
          <a:p>
            <a:pPr marL="0" lvl="0" indent="0" algn="l" rtl="0">
              <a:lnSpc>
                <a:spcPct val="100000"/>
              </a:lnSpc>
              <a:spcBef>
                <a:spcPts val="500"/>
              </a:spcBef>
              <a:spcAft>
                <a:spcPts val="0"/>
              </a:spcAft>
              <a:buClr>
                <a:schemeClr val="dk1"/>
              </a:buClr>
              <a:buSzPct val="100000"/>
              <a:buNone/>
            </a:pPr>
            <a:endParaRPr sz="1500" i="1"/>
          </a:p>
          <a:p>
            <a:pPr marL="0" lvl="0" indent="0" algn="l" rtl="0">
              <a:lnSpc>
                <a:spcPct val="100000"/>
              </a:lnSpc>
              <a:spcBef>
                <a:spcPts val="500"/>
              </a:spcBef>
              <a:spcAft>
                <a:spcPts val="1200"/>
              </a:spcAft>
              <a:buClr>
                <a:schemeClr val="dk1"/>
              </a:buClr>
              <a:buSzPct val="100000"/>
              <a:buNone/>
            </a:pPr>
            <a:endParaRPr sz="1500" i="1"/>
          </a:p>
        </p:txBody>
      </p:sp>
      <p:pic>
        <p:nvPicPr>
          <p:cNvPr id="1196" name="Google Shape;1196;p106"/>
          <p:cNvPicPr preferRelativeResize="0"/>
          <p:nvPr/>
        </p:nvPicPr>
        <p:blipFill rotWithShape="1">
          <a:blip r:embed="rId3">
            <a:alphaModFix/>
          </a:blip>
          <a:srcRect/>
          <a:stretch/>
        </p:blipFill>
        <p:spPr>
          <a:xfrm>
            <a:off x="473957" y="1111117"/>
            <a:ext cx="1561997" cy="3592592"/>
          </a:xfrm>
          <a:prstGeom prst="rect">
            <a:avLst/>
          </a:prstGeom>
          <a:noFill/>
          <a:ln>
            <a:noFill/>
          </a:ln>
        </p:spPr>
      </p:pic>
      <p:cxnSp>
        <p:nvCxnSpPr>
          <p:cNvPr id="1197" name="Google Shape;1197;p106"/>
          <p:cNvCxnSpPr/>
          <p:nvPr/>
        </p:nvCxnSpPr>
        <p:spPr>
          <a:xfrm>
            <a:off x="2956001" y="3553792"/>
            <a:ext cx="3658200" cy="0"/>
          </a:xfrm>
          <a:prstGeom prst="straightConnector1">
            <a:avLst/>
          </a:prstGeom>
          <a:noFill/>
          <a:ln w="38100" cap="flat" cmpd="sng">
            <a:solidFill>
              <a:schemeClr val="dk1"/>
            </a:solidFill>
            <a:prstDash val="solid"/>
            <a:miter lim="800000"/>
            <a:headEnd type="none" w="sm" len="sm"/>
            <a:tailEnd type="triangle" w="med" len="med"/>
          </a:ln>
        </p:spPr>
      </p:cxnSp>
      <p:cxnSp>
        <p:nvCxnSpPr>
          <p:cNvPr id="1198" name="Google Shape;1198;p106"/>
          <p:cNvCxnSpPr/>
          <p:nvPr/>
        </p:nvCxnSpPr>
        <p:spPr>
          <a:xfrm rot="10800000">
            <a:off x="2956001" y="1884592"/>
            <a:ext cx="0" cy="1669200"/>
          </a:xfrm>
          <a:prstGeom prst="straightConnector1">
            <a:avLst/>
          </a:prstGeom>
          <a:noFill/>
          <a:ln w="38100" cap="flat" cmpd="sng">
            <a:solidFill>
              <a:schemeClr val="dk1"/>
            </a:solidFill>
            <a:prstDash val="solid"/>
            <a:miter lim="800000"/>
            <a:headEnd type="none" w="sm" len="sm"/>
            <a:tailEnd type="triangle" w="med" len="med"/>
          </a:ln>
        </p:spPr>
      </p:cxnSp>
      <p:sp>
        <p:nvSpPr>
          <p:cNvPr id="1199" name="Google Shape;1199;p106"/>
          <p:cNvSpPr/>
          <p:nvPr/>
        </p:nvSpPr>
        <p:spPr>
          <a:xfrm>
            <a:off x="2999843" y="1941576"/>
            <a:ext cx="3537284" cy="1580558"/>
          </a:xfrm>
          <a:custGeom>
            <a:avLst/>
            <a:gdLst/>
            <a:ahLst/>
            <a:cxnLst/>
            <a:rect l="l" t="t" r="r" b="b"/>
            <a:pathLst>
              <a:path w="3537284" h="2249905" extrusionOk="0">
                <a:moveTo>
                  <a:pt x="0" y="2249905"/>
                </a:moveTo>
                <a:cubicBezTo>
                  <a:pt x="556460" y="2234865"/>
                  <a:pt x="1112921" y="2219826"/>
                  <a:pt x="1515979" y="2129589"/>
                </a:cubicBezTo>
                <a:cubicBezTo>
                  <a:pt x="1919037" y="2039352"/>
                  <a:pt x="2153652" y="1921042"/>
                  <a:pt x="2418347" y="1708484"/>
                </a:cubicBezTo>
                <a:cubicBezTo>
                  <a:pt x="2683042" y="1495926"/>
                  <a:pt x="2917658" y="1138989"/>
                  <a:pt x="3104147" y="854242"/>
                </a:cubicBezTo>
                <a:cubicBezTo>
                  <a:pt x="3290637" y="569495"/>
                  <a:pt x="3413960" y="284747"/>
                  <a:pt x="3537284" y="0"/>
                </a:cubicBezTo>
              </a:path>
            </a:pathLst>
          </a:custGeom>
          <a:noFill/>
          <a:ln w="38100" cap="flat" cmpd="sng">
            <a:solidFill>
              <a:srgbClr val="E8772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200" name="Google Shape;1200;p106"/>
          <p:cNvSpPr txBox="1"/>
          <p:nvPr/>
        </p:nvSpPr>
        <p:spPr>
          <a:xfrm>
            <a:off x="2706413" y="1688202"/>
            <a:ext cx="4992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E87722"/>
              </a:buClr>
              <a:buSzPts val="800"/>
              <a:buFont typeface="Arial"/>
              <a:buNone/>
            </a:pPr>
            <a:r>
              <a:rPr lang="en" sz="800" b="1" cap="none">
                <a:solidFill>
                  <a:srgbClr val="E87722"/>
                </a:solidFill>
                <a:latin typeface="Arial"/>
                <a:ea typeface="Arial"/>
                <a:cs typeface="Arial"/>
                <a:sym typeface="Arial"/>
              </a:rPr>
              <a:t>VALUE</a:t>
            </a:r>
            <a:endParaRPr sz="1100"/>
          </a:p>
        </p:txBody>
      </p:sp>
      <p:sp>
        <p:nvSpPr>
          <p:cNvPr id="1201" name="Google Shape;1201;p106"/>
          <p:cNvSpPr txBox="1"/>
          <p:nvPr/>
        </p:nvSpPr>
        <p:spPr>
          <a:xfrm>
            <a:off x="3981165" y="3604675"/>
            <a:ext cx="1275900" cy="192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E87722"/>
              </a:buClr>
              <a:buSzPts val="800"/>
              <a:buFont typeface="Arial"/>
              <a:buNone/>
            </a:pPr>
            <a:r>
              <a:rPr lang="en" sz="800" b="1" i="0" u="none" strike="noStrike" cap="none">
                <a:solidFill>
                  <a:srgbClr val="E87722"/>
                </a:solidFill>
                <a:latin typeface="Arial"/>
                <a:ea typeface="Arial"/>
                <a:cs typeface="Arial"/>
                <a:sym typeface="Arial"/>
              </a:rPr>
              <a:t>NUMBER OF DEVICES</a:t>
            </a:r>
            <a:endParaRPr sz="1100"/>
          </a:p>
        </p:txBody>
      </p:sp>
      <p:sp>
        <p:nvSpPr>
          <p:cNvPr id="1202" name="Google Shape;1202;p106"/>
          <p:cNvSpPr txBox="1"/>
          <p:nvPr/>
        </p:nvSpPr>
        <p:spPr>
          <a:xfrm>
            <a:off x="5821251" y="1606348"/>
            <a:ext cx="25296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A5A5A5"/>
              </a:buClr>
              <a:buSzPts val="900"/>
              <a:buFont typeface="Arial"/>
              <a:buNone/>
            </a:pPr>
            <a:r>
              <a:rPr lang="en" sz="900" b="0" i="1" u="none" strike="noStrike" cap="none">
                <a:solidFill>
                  <a:srgbClr val="A5A5A5"/>
                </a:solidFill>
                <a:latin typeface="Arial"/>
                <a:ea typeface="Arial"/>
                <a:cs typeface="Arial"/>
                <a:sym typeface="Arial"/>
              </a:rPr>
              <a:t>https://en.wikipedia.org/wiki/Metcalfe%27s_law</a:t>
            </a:r>
            <a:endParaRPr sz="1100"/>
          </a:p>
        </p:txBody>
      </p:sp>
      <p:sp>
        <p:nvSpPr>
          <p:cNvPr id="1203" name="Google Shape;1203;p106"/>
          <p:cNvSpPr txBox="1"/>
          <p:nvPr/>
        </p:nvSpPr>
        <p:spPr>
          <a:xfrm>
            <a:off x="2941299" y="3959110"/>
            <a:ext cx="3594000" cy="623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 sz="1800" b="0" i="1" u="none" strike="noStrike" cap="none">
                <a:solidFill>
                  <a:srgbClr val="000000"/>
                </a:solidFill>
                <a:latin typeface="Calibri"/>
                <a:ea typeface="Calibri"/>
                <a:cs typeface="Calibri"/>
                <a:sym typeface="Calibri"/>
              </a:rPr>
              <a:t>The </a:t>
            </a:r>
            <a:r>
              <a:rPr lang="en" sz="1800" b="0" i="1" u="none" strike="noStrike" cap="none">
                <a:solidFill>
                  <a:srgbClr val="ED7D31"/>
                </a:solidFill>
                <a:latin typeface="Calibri"/>
                <a:ea typeface="Calibri"/>
                <a:cs typeface="Calibri"/>
                <a:sym typeface="Calibri"/>
              </a:rPr>
              <a:t>more</a:t>
            </a:r>
            <a:r>
              <a:rPr lang="en" sz="1800" b="0" i="1" u="none" strike="noStrike" cap="none">
                <a:solidFill>
                  <a:srgbClr val="000000"/>
                </a:solidFill>
                <a:latin typeface="Calibri"/>
                <a:ea typeface="Calibri"/>
                <a:cs typeface="Calibri"/>
                <a:sym typeface="Calibri"/>
              </a:rPr>
              <a:t> everyone uses a standard, the </a:t>
            </a:r>
            <a:r>
              <a:rPr lang="en" sz="1800" b="0" i="1" u="none" strike="noStrike" cap="none">
                <a:solidFill>
                  <a:srgbClr val="ED7D31"/>
                </a:solidFill>
                <a:latin typeface="Calibri"/>
                <a:ea typeface="Calibri"/>
                <a:cs typeface="Calibri"/>
                <a:sym typeface="Calibri"/>
              </a:rPr>
              <a:t>more</a:t>
            </a:r>
            <a:r>
              <a:rPr lang="en" sz="1800" b="0" i="1" u="none" strike="noStrike" cap="none">
                <a:solidFill>
                  <a:srgbClr val="000000"/>
                </a:solidFill>
                <a:latin typeface="Calibri"/>
                <a:ea typeface="Calibri"/>
                <a:cs typeface="Calibri"/>
                <a:sym typeface="Calibri"/>
              </a:rPr>
              <a:t> valuable it becomes.</a:t>
            </a:r>
            <a:endParaRPr sz="1800" b="0" i="0" u="none" strike="noStrike" cap="none">
              <a:solidFill>
                <a:srgbClr val="000000"/>
              </a:solidFill>
              <a:latin typeface="Calibri"/>
              <a:ea typeface="Calibri"/>
              <a:cs typeface="Calibri"/>
              <a:sym typeface="Calibri"/>
            </a:endParaRPr>
          </a:p>
        </p:txBody>
      </p:sp>
      <p:cxnSp>
        <p:nvCxnSpPr>
          <p:cNvPr id="1204" name="Google Shape;1204;p106"/>
          <p:cNvCxnSpPr/>
          <p:nvPr/>
        </p:nvCxnSpPr>
        <p:spPr>
          <a:xfrm>
            <a:off x="2529840" y="1132285"/>
            <a:ext cx="0" cy="3508200"/>
          </a:xfrm>
          <a:prstGeom prst="straightConnector1">
            <a:avLst/>
          </a:prstGeom>
          <a:noFill/>
          <a:ln w="12700" cap="rnd" cmpd="sng">
            <a:solidFill>
              <a:srgbClr val="9C9C9C"/>
            </a:solidFill>
            <a:prstDash val="solid"/>
            <a:miter lim="800000"/>
            <a:headEnd type="none" w="sm" len="sm"/>
            <a:tailEnd type="none" w="sm" len="sm"/>
          </a:ln>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107"/>
          <p:cNvSpPr txBox="1">
            <a:spLocks noGrp="1"/>
          </p:cNvSpPr>
          <p:nvPr>
            <p:ph type="title"/>
          </p:nvPr>
        </p:nvSpPr>
        <p:spPr>
          <a:xfrm>
            <a:off x="301572" y="306925"/>
            <a:ext cx="5898300" cy="3186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accent6"/>
              </a:buClr>
              <a:buSzPct val="85714"/>
              <a:buFont typeface="Arial"/>
              <a:buNone/>
            </a:pPr>
            <a:r>
              <a:rPr lang="en"/>
              <a:t>Network Effects (Metcalfe’s Law)</a:t>
            </a:r>
            <a:endParaRPr/>
          </a:p>
        </p:txBody>
      </p:sp>
      <p:sp>
        <p:nvSpPr>
          <p:cNvPr id="1210" name="Google Shape;1210;p107"/>
          <p:cNvSpPr txBox="1"/>
          <p:nvPr/>
        </p:nvSpPr>
        <p:spPr>
          <a:xfrm>
            <a:off x="1432682" y="2095058"/>
            <a:ext cx="1122000" cy="254100"/>
          </a:xfrm>
          <a:prstGeom prst="rect">
            <a:avLst/>
          </a:prstGeom>
          <a:no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D2D2D"/>
              </a:buClr>
              <a:buSzPts val="1200"/>
              <a:buFont typeface="Arial"/>
              <a:buNone/>
            </a:pPr>
            <a:r>
              <a:rPr lang="en" sz="1200">
                <a:solidFill>
                  <a:srgbClr val="2D2D2D"/>
                </a:solidFill>
                <a:latin typeface="Arial"/>
                <a:ea typeface="Arial"/>
                <a:cs typeface="Arial"/>
                <a:sym typeface="Arial"/>
              </a:rPr>
              <a:t>Increased Use</a:t>
            </a:r>
            <a:endParaRPr sz="1100"/>
          </a:p>
        </p:txBody>
      </p:sp>
      <p:sp>
        <p:nvSpPr>
          <p:cNvPr id="1211" name="Google Shape;1211;p107"/>
          <p:cNvSpPr/>
          <p:nvPr/>
        </p:nvSpPr>
        <p:spPr>
          <a:xfrm>
            <a:off x="2816139" y="3924637"/>
            <a:ext cx="1099500" cy="4929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High Cost Per Device</a:t>
            </a:r>
            <a:endParaRPr sz="1100"/>
          </a:p>
        </p:txBody>
      </p:sp>
      <p:sp>
        <p:nvSpPr>
          <p:cNvPr id="1212" name="Google Shape;1212;p107"/>
          <p:cNvSpPr/>
          <p:nvPr/>
        </p:nvSpPr>
        <p:spPr>
          <a:xfrm>
            <a:off x="5007452" y="1568759"/>
            <a:ext cx="1299300" cy="5247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More Devices</a:t>
            </a:r>
            <a:endParaRPr sz="1100"/>
          </a:p>
          <a:p>
            <a:pPr marL="0" marR="0" lvl="0" indent="0" algn="ctr" rtl="0">
              <a:spcBef>
                <a:spcPts val="0"/>
              </a:spcBef>
              <a:spcAft>
                <a:spcPts val="0"/>
              </a:spcAft>
              <a:buNone/>
            </a:pPr>
            <a:r>
              <a:rPr lang="en" sz="1200">
                <a:solidFill>
                  <a:srgbClr val="2D2D2D"/>
                </a:solidFill>
                <a:latin typeface="Arial"/>
                <a:ea typeface="Arial"/>
                <a:cs typeface="Arial"/>
                <a:sym typeface="Arial"/>
              </a:rPr>
              <a:t>Manufactured </a:t>
            </a:r>
            <a:endParaRPr sz="1100"/>
          </a:p>
        </p:txBody>
      </p:sp>
      <p:sp>
        <p:nvSpPr>
          <p:cNvPr id="1213" name="Google Shape;1213;p107"/>
          <p:cNvSpPr/>
          <p:nvPr/>
        </p:nvSpPr>
        <p:spPr>
          <a:xfrm>
            <a:off x="2862116" y="961689"/>
            <a:ext cx="1080600" cy="5145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Lower Cost</a:t>
            </a:r>
            <a:br>
              <a:rPr lang="en" sz="1200">
                <a:solidFill>
                  <a:srgbClr val="2D2D2D"/>
                </a:solidFill>
                <a:latin typeface="Arial"/>
                <a:ea typeface="Arial"/>
                <a:cs typeface="Arial"/>
                <a:sym typeface="Arial"/>
              </a:rPr>
            </a:br>
            <a:r>
              <a:rPr lang="en" sz="1200">
                <a:solidFill>
                  <a:srgbClr val="2D2D2D"/>
                </a:solidFill>
                <a:latin typeface="Arial"/>
                <a:ea typeface="Arial"/>
                <a:cs typeface="Arial"/>
                <a:sym typeface="Arial"/>
              </a:rPr>
              <a:t>Per Device</a:t>
            </a:r>
            <a:endParaRPr sz="1100"/>
          </a:p>
        </p:txBody>
      </p:sp>
      <p:sp>
        <p:nvSpPr>
          <p:cNvPr id="1214" name="Google Shape;1214;p107"/>
          <p:cNvSpPr/>
          <p:nvPr/>
        </p:nvSpPr>
        <p:spPr>
          <a:xfrm>
            <a:off x="5044816" y="3231895"/>
            <a:ext cx="1299300" cy="5145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Users Can’t Communicate</a:t>
            </a:r>
            <a:endParaRPr sz="1100"/>
          </a:p>
        </p:txBody>
      </p:sp>
      <p:sp>
        <p:nvSpPr>
          <p:cNvPr id="1215" name="Google Shape;1215;p107"/>
          <p:cNvSpPr txBox="1"/>
          <p:nvPr/>
        </p:nvSpPr>
        <p:spPr>
          <a:xfrm>
            <a:off x="5657005" y="2743008"/>
            <a:ext cx="1200300" cy="254100"/>
          </a:xfrm>
          <a:prstGeom prst="rect">
            <a:avLst/>
          </a:prstGeom>
          <a:no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D2D2D"/>
              </a:buClr>
              <a:buSzPts val="1200"/>
              <a:buFont typeface="Arial"/>
              <a:buNone/>
            </a:pPr>
            <a:r>
              <a:rPr lang="en" sz="1200">
                <a:solidFill>
                  <a:srgbClr val="2D2D2D"/>
                </a:solidFill>
                <a:latin typeface="Arial"/>
                <a:ea typeface="Arial"/>
                <a:cs typeface="Arial"/>
                <a:sym typeface="Arial"/>
              </a:rPr>
              <a:t>Lower Adoption</a:t>
            </a:r>
            <a:endParaRPr sz="1100"/>
          </a:p>
        </p:txBody>
      </p:sp>
      <p:sp>
        <p:nvSpPr>
          <p:cNvPr id="1216" name="Google Shape;1216;p107"/>
          <p:cNvSpPr txBox="1"/>
          <p:nvPr/>
        </p:nvSpPr>
        <p:spPr>
          <a:xfrm>
            <a:off x="5503141" y="2222015"/>
            <a:ext cx="1234200" cy="254100"/>
          </a:xfrm>
          <a:prstGeom prst="rect">
            <a:avLst/>
          </a:prstGeom>
          <a:no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D2D2D"/>
              </a:buClr>
              <a:buSzPts val="1200"/>
              <a:buFont typeface="Arial"/>
              <a:buNone/>
            </a:pPr>
            <a:r>
              <a:rPr lang="en" sz="1200">
                <a:solidFill>
                  <a:srgbClr val="2D2D2D"/>
                </a:solidFill>
                <a:latin typeface="Arial"/>
                <a:ea typeface="Arial"/>
                <a:cs typeface="Arial"/>
                <a:sym typeface="Arial"/>
              </a:rPr>
              <a:t>Higher Adoption</a:t>
            </a:r>
            <a:endParaRPr sz="1100"/>
          </a:p>
        </p:txBody>
      </p:sp>
      <p:sp>
        <p:nvSpPr>
          <p:cNvPr id="1217" name="Google Shape;1217;p107"/>
          <p:cNvSpPr/>
          <p:nvPr/>
        </p:nvSpPr>
        <p:spPr>
          <a:xfrm>
            <a:off x="496176" y="1544218"/>
            <a:ext cx="1317600" cy="5145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Higher Adoption</a:t>
            </a:r>
            <a:endParaRPr sz="1100"/>
          </a:p>
        </p:txBody>
      </p:sp>
      <p:sp>
        <p:nvSpPr>
          <p:cNvPr id="1218" name="Google Shape;1218;p107"/>
          <p:cNvSpPr/>
          <p:nvPr/>
        </p:nvSpPr>
        <p:spPr>
          <a:xfrm>
            <a:off x="407312" y="3127306"/>
            <a:ext cx="1317600" cy="5193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Use Alternate Standards</a:t>
            </a:r>
            <a:endParaRPr sz="1100"/>
          </a:p>
        </p:txBody>
      </p:sp>
      <p:sp>
        <p:nvSpPr>
          <p:cNvPr id="1219" name="Google Shape;1219;p107"/>
          <p:cNvSpPr txBox="1"/>
          <p:nvPr/>
        </p:nvSpPr>
        <p:spPr>
          <a:xfrm>
            <a:off x="1428930" y="2842037"/>
            <a:ext cx="1197600" cy="254100"/>
          </a:xfrm>
          <a:prstGeom prst="rect">
            <a:avLst/>
          </a:prstGeom>
          <a:no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D2D2D"/>
              </a:buClr>
              <a:buSzPts val="1200"/>
              <a:buFont typeface="Arial"/>
              <a:buNone/>
            </a:pPr>
            <a:r>
              <a:rPr lang="en" sz="1200">
                <a:solidFill>
                  <a:srgbClr val="2D2D2D"/>
                </a:solidFill>
                <a:latin typeface="Arial"/>
                <a:ea typeface="Arial"/>
                <a:cs typeface="Arial"/>
                <a:sym typeface="Arial"/>
              </a:rPr>
              <a:t>Decreased Use</a:t>
            </a:r>
            <a:endParaRPr sz="1100"/>
          </a:p>
        </p:txBody>
      </p:sp>
      <p:sp>
        <p:nvSpPr>
          <p:cNvPr id="1220" name="Google Shape;1220;p107"/>
          <p:cNvSpPr/>
          <p:nvPr/>
        </p:nvSpPr>
        <p:spPr>
          <a:xfrm>
            <a:off x="2653542" y="2460119"/>
            <a:ext cx="1497900" cy="5145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Networking</a:t>
            </a:r>
            <a:endParaRPr sz="1100"/>
          </a:p>
          <a:p>
            <a:pPr marL="0" marR="0" lvl="0" indent="0" algn="ctr" rtl="0">
              <a:spcBef>
                <a:spcPts val="0"/>
              </a:spcBef>
              <a:spcAft>
                <a:spcPts val="0"/>
              </a:spcAft>
              <a:buNone/>
            </a:pPr>
            <a:r>
              <a:rPr lang="en" sz="1200">
                <a:solidFill>
                  <a:srgbClr val="2D2D2D"/>
                </a:solidFill>
                <a:latin typeface="Arial"/>
                <a:ea typeface="Arial"/>
                <a:cs typeface="Arial"/>
                <a:sym typeface="Arial"/>
              </a:rPr>
              <a:t>Standard</a:t>
            </a:r>
            <a:endParaRPr sz="1100"/>
          </a:p>
        </p:txBody>
      </p:sp>
      <p:sp>
        <p:nvSpPr>
          <p:cNvPr id="1221" name="Google Shape;1221;p107"/>
          <p:cNvSpPr txBox="1"/>
          <p:nvPr/>
        </p:nvSpPr>
        <p:spPr>
          <a:xfrm>
            <a:off x="6720351" y="381601"/>
            <a:ext cx="2121900" cy="136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The value of any device on a network standard grows exponentially as the number of connections increase. </a:t>
            </a:r>
            <a:endParaRPr sz="1100"/>
          </a:p>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22" name="Google Shape;1222;p107"/>
          <p:cNvSpPr/>
          <p:nvPr/>
        </p:nvSpPr>
        <p:spPr>
          <a:xfrm>
            <a:off x="3027029" y="1783637"/>
            <a:ext cx="289800" cy="276900"/>
          </a:xfrm>
          <a:prstGeom prst="plus">
            <a:avLst>
              <a:gd name="adj" fmla="val 34773"/>
            </a:avLst>
          </a:prstGeom>
          <a:solidFill>
            <a:srgbClr val="00B050"/>
          </a:solidFill>
          <a:ln w="12700" cap="flat" cmpd="sng">
            <a:solidFill>
              <a:srgbClr val="007C8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223" name="Google Shape;1223;p107"/>
          <p:cNvSpPr/>
          <p:nvPr/>
        </p:nvSpPr>
        <p:spPr>
          <a:xfrm>
            <a:off x="2940320" y="3397604"/>
            <a:ext cx="289800" cy="80400"/>
          </a:xfrm>
          <a:prstGeom prst="rect">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cxnSp>
        <p:nvCxnSpPr>
          <p:cNvPr id="1224" name="Google Shape;1224;p107"/>
          <p:cNvCxnSpPr>
            <a:stCxn id="1214" idx="2"/>
            <a:endCxn id="1211" idx="3"/>
          </p:cNvCxnSpPr>
          <p:nvPr/>
        </p:nvCxnSpPr>
        <p:spPr>
          <a:xfrm rot="5400000">
            <a:off x="4592716" y="3069445"/>
            <a:ext cx="424800" cy="1778700"/>
          </a:xfrm>
          <a:prstGeom prst="curvedConnector2">
            <a:avLst/>
          </a:prstGeom>
          <a:noFill/>
          <a:ln w="50800" cap="flat" cmpd="sng">
            <a:solidFill>
              <a:srgbClr val="002677"/>
            </a:solidFill>
            <a:prstDash val="solid"/>
            <a:miter lim="800000"/>
            <a:headEnd type="none" w="sm" len="sm"/>
            <a:tailEnd type="triangle" w="med" len="med"/>
          </a:ln>
        </p:spPr>
      </p:cxnSp>
      <p:cxnSp>
        <p:nvCxnSpPr>
          <p:cNvPr id="1225" name="Google Shape;1225;p107"/>
          <p:cNvCxnSpPr>
            <a:stCxn id="1211" idx="1"/>
            <a:endCxn id="1218" idx="2"/>
          </p:cNvCxnSpPr>
          <p:nvPr/>
        </p:nvCxnSpPr>
        <p:spPr>
          <a:xfrm rot="10800000">
            <a:off x="1066239" y="3646687"/>
            <a:ext cx="1749900" cy="524400"/>
          </a:xfrm>
          <a:prstGeom prst="curvedConnector2">
            <a:avLst/>
          </a:prstGeom>
          <a:noFill/>
          <a:ln w="50800" cap="flat" cmpd="sng">
            <a:solidFill>
              <a:srgbClr val="002677"/>
            </a:solidFill>
            <a:prstDash val="solid"/>
            <a:miter lim="800000"/>
            <a:headEnd type="none" w="sm" len="sm"/>
            <a:tailEnd type="triangle" w="med" len="med"/>
          </a:ln>
        </p:spPr>
      </p:cxnSp>
      <p:cxnSp>
        <p:nvCxnSpPr>
          <p:cNvPr id="1226" name="Google Shape;1226;p107"/>
          <p:cNvCxnSpPr>
            <a:stCxn id="1218" idx="0"/>
            <a:endCxn id="1220" idx="1"/>
          </p:cNvCxnSpPr>
          <p:nvPr/>
        </p:nvCxnSpPr>
        <p:spPr>
          <a:xfrm rot="-5400000">
            <a:off x="1654861" y="2128756"/>
            <a:ext cx="409800" cy="1587300"/>
          </a:xfrm>
          <a:prstGeom prst="curvedConnector2">
            <a:avLst/>
          </a:prstGeom>
          <a:noFill/>
          <a:ln w="50800" cap="flat" cmpd="sng">
            <a:solidFill>
              <a:srgbClr val="002677"/>
            </a:solidFill>
            <a:prstDash val="solid"/>
            <a:miter lim="800000"/>
            <a:headEnd type="none" w="sm" len="sm"/>
            <a:tailEnd type="triangle" w="med" len="med"/>
          </a:ln>
        </p:spPr>
      </p:cxnSp>
      <p:cxnSp>
        <p:nvCxnSpPr>
          <p:cNvPr id="1227" name="Google Shape;1227;p107"/>
          <p:cNvCxnSpPr>
            <a:stCxn id="1220" idx="3"/>
            <a:endCxn id="1214" idx="0"/>
          </p:cNvCxnSpPr>
          <p:nvPr/>
        </p:nvCxnSpPr>
        <p:spPr>
          <a:xfrm>
            <a:off x="4151442" y="2717369"/>
            <a:ext cx="1542900" cy="514500"/>
          </a:xfrm>
          <a:prstGeom prst="curvedConnector2">
            <a:avLst/>
          </a:prstGeom>
          <a:noFill/>
          <a:ln w="50800" cap="flat" cmpd="sng">
            <a:solidFill>
              <a:srgbClr val="002677"/>
            </a:solidFill>
            <a:prstDash val="solid"/>
            <a:miter lim="800000"/>
            <a:headEnd type="none" w="sm" len="sm"/>
            <a:tailEnd type="triangle" w="med" len="med"/>
          </a:ln>
        </p:spPr>
      </p:cxnSp>
      <p:cxnSp>
        <p:nvCxnSpPr>
          <p:cNvPr id="1228" name="Google Shape;1228;p107"/>
          <p:cNvCxnSpPr>
            <a:stCxn id="1220" idx="3"/>
            <a:endCxn id="1212" idx="2"/>
          </p:cNvCxnSpPr>
          <p:nvPr/>
        </p:nvCxnSpPr>
        <p:spPr>
          <a:xfrm rot="10800000" flipH="1">
            <a:off x="4151442" y="2093369"/>
            <a:ext cx="1505700" cy="624000"/>
          </a:xfrm>
          <a:prstGeom prst="curvedConnector2">
            <a:avLst/>
          </a:prstGeom>
          <a:noFill/>
          <a:ln w="50800" cap="flat" cmpd="sng">
            <a:solidFill>
              <a:srgbClr val="002677"/>
            </a:solidFill>
            <a:prstDash val="solid"/>
            <a:miter lim="800000"/>
            <a:headEnd type="none" w="sm" len="sm"/>
            <a:tailEnd type="triangle" w="med" len="med"/>
          </a:ln>
        </p:spPr>
      </p:cxnSp>
      <p:cxnSp>
        <p:nvCxnSpPr>
          <p:cNvPr id="1229" name="Google Shape;1229;p107"/>
          <p:cNvCxnSpPr>
            <a:stCxn id="1212" idx="0"/>
            <a:endCxn id="1213" idx="3"/>
          </p:cNvCxnSpPr>
          <p:nvPr/>
        </p:nvCxnSpPr>
        <p:spPr>
          <a:xfrm rot="5400000" flipH="1">
            <a:off x="4624952" y="536608"/>
            <a:ext cx="349800" cy="1714500"/>
          </a:xfrm>
          <a:prstGeom prst="curvedConnector2">
            <a:avLst/>
          </a:prstGeom>
          <a:noFill/>
          <a:ln w="50800" cap="flat" cmpd="sng">
            <a:solidFill>
              <a:srgbClr val="002677"/>
            </a:solidFill>
            <a:prstDash val="solid"/>
            <a:miter lim="800000"/>
            <a:headEnd type="none" w="sm" len="sm"/>
            <a:tailEnd type="triangle" w="med" len="med"/>
          </a:ln>
        </p:spPr>
      </p:cxnSp>
      <p:cxnSp>
        <p:nvCxnSpPr>
          <p:cNvPr id="1230" name="Google Shape;1230;p107"/>
          <p:cNvCxnSpPr>
            <a:stCxn id="1213" idx="1"/>
            <a:endCxn id="1217" idx="0"/>
          </p:cNvCxnSpPr>
          <p:nvPr/>
        </p:nvCxnSpPr>
        <p:spPr>
          <a:xfrm flipH="1">
            <a:off x="1155116" y="1218939"/>
            <a:ext cx="1707000" cy="325200"/>
          </a:xfrm>
          <a:prstGeom prst="curvedConnector2">
            <a:avLst/>
          </a:prstGeom>
          <a:noFill/>
          <a:ln w="50800" cap="flat" cmpd="sng">
            <a:solidFill>
              <a:srgbClr val="002677"/>
            </a:solidFill>
            <a:prstDash val="solid"/>
            <a:miter lim="800000"/>
            <a:headEnd type="none" w="sm" len="sm"/>
            <a:tailEnd type="triangle" w="med" len="med"/>
          </a:ln>
        </p:spPr>
      </p:cxnSp>
      <p:cxnSp>
        <p:nvCxnSpPr>
          <p:cNvPr id="1231" name="Google Shape;1231;p107"/>
          <p:cNvCxnSpPr>
            <a:stCxn id="1217" idx="2"/>
            <a:endCxn id="1220" idx="1"/>
          </p:cNvCxnSpPr>
          <p:nvPr/>
        </p:nvCxnSpPr>
        <p:spPr>
          <a:xfrm rot="-5400000" flipH="1">
            <a:off x="1574826" y="1638868"/>
            <a:ext cx="658800" cy="1498500"/>
          </a:xfrm>
          <a:prstGeom prst="curvedConnector2">
            <a:avLst/>
          </a:prstGeom>
          <a:noFill/>
          <a:ln w="50800" cap="flat" cmpd="sng">
            <a:solidFill>
              <a:srgbClr val="002677"/>
            </a:solidFill>
            <a:prstDash val="solid"/>
            <a:miter lim="800000"/>
            <a:headEnd type="none" w="sm" len="sm"/>
            <a:tailEnd type="triangle" w="med" len="med"/>
          </a:ln>
        </p:spPr>
      </p:cxnSp>
      <p:grpSp>
        <p:nvGrpSpPr>
          <p:cNvPr id="1232" name="Google Shape;1232;p107"/>
          <p:cNvGrpSpPr/>
          <p:nvPr/>
        </p:nvGrpSpPr>
        <p:grpSpPr>
          <a:xfrm>
            <a:off x="3467014" y="1722886"/>
            <a:ext cx="425925" cy="422325"/>
            <a:chOff x="7820119" y="1498443"/>
            <a:chExt cx="567900" cy="563100"/>
          </a:xfrm>
        </p:grpSpPr>
        <p:sp>
          <p:nvSpPr>
            <p:cNvPr id="1233" name="Google Shape;1233;p107"/>
            <p:cNvSpPr/>
            <p:nvPr/>
          </p:nvSpPr>
          <p:spPr>
            <a:xfrm flipH="1">
              <a:off x="7820119" y="1498443"/>
              <a:ext cx="567900" cy="563100"/>
            </a:xfrm>
            <a:custGeom>
              <a:avLst/>
              <a:gdLst/>
              <a:ahLst/>
              <a:cxnLst/>
              <a:rect l="l" t="t" r="r" b="b"/>
              <a:pathLst>
                <a:path w="120000" h="120000" extrusionOk="0">
                  <a:moveTo>
                    <a:pt x="83733" y="100082"/>
                  </a:moveTo>
                  <a:cubicBezTo>
                    <a:pt x="64824" y="111224"/>
                    <a:pt x="40685" y="107706"/>
                    <a:pt x="25762" y="91632"/>
                  </a:cubicBezTo>
                  <a:cubicBezTo>
                    <a:pt x="10839" y="75557"/>
                    <a:pt x="9171" y="51278"/>
                    <a:pt x="21756" y="33324"/>
                  </a:cubicBezTo>
                  <a:cubicBezTo>
                    <a:pt x="34341" y="15369"/>
                    <a:pt x="57773" y="8598"/>
                    <a:pt x="78030" y="17063"/>
                  </a:cubicBezTo>
                  <a:cubicBezTo>
                    <a:pt x="98287" y="25527"/>
                    <a:pt x="109885" y="46937"/>
                    <a:pt x="105885" y="68479"/>
                  </a:cubicBezTo>
                  <a:lnTo>
                    <a:pt x="115386" y="76990"/>
                  </a:lnTo>
                  <a:lnTo>
                    <a:pt x="92179" y="88828"/>
                  </a:lnTo>
                  <a:lnTo>
                    <a:pt x="90366" y="54576"/>
                  </a:lnTo>
                  <a:lnTo>
                    <a:pt x="99755" y="62987"/>
                  </a:lnTo>
                  <a:lnTo>
                    <a:pt x="99755" y="62987"/>
                  </a:lnTo>
                  <a:cubicBezTo>
                    <a:pt x="101137" y="44760"/>
                    <a:pt x="89839" y="27950"/>
                    <a:pt x="72390" y="22269"/>
                  </a:cubicBezTo>
                  <a:cubicBezTo>
                    <a:pt x="54941" y="16588"/>
                    <a:pt x="35852" y="23506"/>
                    <a:pt x="26152" y="39025"/>
                  </a:cubicBezTo>
                  <a:cubicBezTo>
                    <a:pt x="16452" y="54544"/>
                    <a:pt x="18648" y="74652"/>
                    <a:pt x="31473" y="87731"/>
                  </a:cubicBezTo>
                  <a:cubicBezTo>
                    <a:pt x="44297" y="100810"/>
                    <a:pt x="64434" y="103479"/>
                    <a:pt x="80248" y="94196"/>
                  </a:cubicBezTo>
                  <a:close/>
                </a:path>
              </a:pathLst>
            </a:custGeom>
            <a:solidFill>
              <a:schemeClr val="accent1"/>
            </a:solidFill>
            <a:ln w="12700" cap="flat" cmpd="sng">
              <a:solidFill>
                <a:srgbClr val="41414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234" name="Google Shape;1234;p107"/>
            <p:cNvSpPr txBox="1"/>
            <p:nvPr/>
          </p:nvSpPr>
          <p:spPr>
            <a:xfrm>
              <a:off x="7900280" y="1545715"/>
              <a:ext cx="407400" cy="4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a:solidFill>
                    <a:schemeClr val="dk1"/>
                  </a:solidFill>
                  <a:latin typeface="Arial"/>
                  <a:ea typeface="Arial"/>
                  <a:cs typeface="Arial"/>
                  <a:sym typeface="Arial"/>
                </a:rPr>
                <a:t>R</a:t>
              </a:r>
              <a:endParaRPr sz="1100"/>
            </a:p>
          </p:txBody>
        </p:sp>
      </p:grpSp>
      <p:grpSp>
        <p:nvGrpSpPr>
          <p:cNvPr id="1235" name="Google Shape;1235;p107"/>
          <p:cNvGrpSpPr/>
          <p:nvPr/>
        </p:nvGrpSpPr>
        <p:grpSpPr>
          <a:xfrm>
            <a:off x="3438984" y="3223290"/>
            <a:ext cx="476550" cy="452475"/>
            <a:chOff x="5209519" y="4258868"/>
            <a:chExt cx="635400" cy="603300"/>
          </a:xfrm>
        </p:grpSpPr>
        <p:sp>
          <p:nvSpPr>
            <p:cNvPr id="1236" name="Google Shape;1236;p107"/>
            <p:cNvSpPr/>
            <p:nvPr/>
          </p:nvSpPr>
          <p:spPr>
            <a:xfrm>
              <a:off x="5209519" y="4258868"/>
              <a:ext cx="635400" cy="603300"/>
            </a:xfrm>
            <a:custGeom>
              <a:avLst/>
              <a:gdLst/>
              <a:ahLst/>
              <a:cxnLst/>
              <a:rect l="l" t="t" r="r" b="b"/>
              <a:pathLst>
                <a:path w="120000" h="120000" extrusionOk="0">
                  <a:moveTo>
                    <a:pt x="70836" y="13638"/>
                  </a:moveTo>
                  <a:lnTo>
                    <a:pt x="70836" y="13638"/>
                  </a:lnTo>
                  <a:cubicBezTo>
                    <a:pt x="93509" y="18800"/>
                    <a:pt x="109211" y="39210"/>
                    <a:pt x="108158" y="62153"/>
                  </a:cubicBezTo>
                  <a:cubicBezTo>
                    <a:pt x="107105" y="85095"/>
                    <a:pt x="89599" y="104021"/>
                    <a:pt x="66546" y="107139"/>
                  </a:cubicBezTo>
                  <a:cubicBezTo>
                    <a:pt x="43493" y="110258"/>
                    <a:pt x="21473" y="96679"/>
                    <a:pt x="14205" y="74862"/>
                  </a:cubicBezTo>
                  <a:cubicBezTo>
                    <a:pt x="6936" y="53045"/>
                    <a:pt x="16495" y="29218"/>
                    <a:pt x="36924" y="18225"/>
                  </a:cubicBezTo>
                  <a:lnTo>
                    <a:pt x="35118" y="6208"/>
                  </a:lnTo>
                  <a:lnTo>
                    <a:pt x="53588" y="17336"/>
                  </a:lnTo>
                  <a:lnTo>
                    <a:pt x="40128" y="39544"/>
                  </a:lnTo>
                  <a:lnTo>
                    <a:pt x="38331" y="27583"/>
                  </a:lnTo>
                  <a:lnTo>
                    <a:pt x="38331" y="27583"/>
                  </a:lnTo>
                  <a:cubicBezTo>
                    <a:pt x="22481" y="37612"/>
                    <a:pt x="16086" y="57114"/>
                    <a:pt x="23038" y="74219"/>
                  </a:cubicBezTo>
                  <a:cubicBezTo>
                    <a:pt x="29991" y="91325"/>
                    <a:pt x="48366" y="101298"/>
                    <a:pt x="66979" y="98068"/>
                  </a:cubicBezTo>
                  <a:cubicBezTo>
                    <a:pt x="85592" y="94838"/>
                    <a:pt x="99290" y="79299"/>
                    <a:pt x="99735" y="60910"/>
                  </a:cubicBezTo>
                  <a:cubicBezTo>
                    <a:pt x="100180" y="42521"/>
                    <a:pt x="87249" y="26372"/>
                    <a:pt x="68813" y="22294"/>
                  </a:cubicBezTo>
                  <a:close/>
                </a:path>
              </a:pathLst>
            </a:custGeom>
            <a:solidFill>
              <a:schemeClr val="accent1"/>
            </a:solidFill>
            <a:ln w="12700" cap="flat" cmpd="sng">
              <a:solidFill>
                <a:srgbClr val="41414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237" name="Google Shape;1237;p107"/>
            <p:cNvSpPr txBox="1"/>
            <p:nvPr/>
          </p:nvSpPr>
          <p:spPr>
            <a:xfrm>
              <a:off x="5340372" y="4343625"/>
              <a:ext cx="390000" cy="4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a:solidFill>
                    <a:schemeClr val="dk1"/>
                  </a:solidFill>
                  <a:latin typeface="Arial"/>
                  <a:ea typeface="Arial"/>
                  <a:cs typeface="Arial"/>
                  <a:sym typeface="Arial"/>
                </a:rPr>
                <a:t>B</a:t>
              </a:r>
              <a:endParaRPr sz="1100"/>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108"/>
          <p:cNvSpPr txBox="1">
            <a:spLocks noGrp="1"/>
          </p:cNvSpPr>
          <p:nvPr>
            <p:ph type="title"/>
          </p:nvPr>
        </p:nvSpPr>
        <p:spPr>
          <a:xfrm>
            <a:off x="310925" y="187975"/>
            <a:ext cx="8550600" cy="387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6"/>
              </a:buClr>
              <a:buSzPts val="2400"/>
              <a:buFont typeface="Arial"/>
              <a:buNone/>
            </a:pPr>
            <a:r>
              <a:rPr lang="en"/>
              <a:t>HuggingFace - $2 Billion Evaluation in 5 Years!</a:t>
            </a:r>
            <a:endParaRPr/>
          </a:p>
        </p:txBody>
      </p:sp>
      <p:grpSp>
        <p:nvGrpSpPr>
          <p:cNvPr id="1243" name="Google Shape;1243;p108"/>
          <p:cNvGrpSpPr/>
          <p:nvPr/>
        </p:nvGrpSpPr>
        <p:grpSpPr>
          <a:xfrm>
            <a:off x="1065795" y="2680512"/>
            <a:ext cx="425925" cy="422325"/>
            <a:chOff x="7820119" y="1498443"/>
            <a:chExt cx="567900" cy="563100"/>
          </a:xfrm>
        </p:grpSpPr>
        <p:sp>
          <p:nvSpPr>
            <p:cNvPr id="1244" name="Google Shape;1244;p108"/>
            <p:cNvSpPr/>
            <p:nvPr/>
          </p:nvSpPr>
          <p:spPr>
            <a:xfrm flipH="1">
              <a:off x="7820119" y="1498443"/>
              <a:ext cx="567900" cy="563100"/>
            </a:xfrm>
            <a:custGeom>
              <a:avLst/>
              <a:gdLst/>
              <a:ahLst/>
              <a:cxnLst/>
              <a:rect l="l" t="t" r="r" b="b"/>
              <a:pathLst>
                <a:path w="120000" h="120000" extrusionOk="0">
                  <a:moveTo>
                    <a:pt x="83733" y="100082"/>
                  </a:moveTo>
                  <a:cubicBezTo>
                    <a:pt x="64824" y="111224"/>
                    <a:pt x="40685" y="107706"/>
                    <a:pt x="25762" y="91632"/>
                  </a:cubicBezTo>
                  <a:cubicBezTo>
                    <a:pt x="10839" y="75557"/>
                    <a:pt x="9171" y="51278"/>
                    <a:pt x="21756" y="33324"/>
                  </a:cubicBezTo>
                  <a:cubicBezTo>
                    <a:pt x="34341" y="15369"/>
                    <a:pt x="57773" y="8598"/>
                    <a:pt x="78030" y="17063"/>
                  </a:cubicBezTo>
                  <a:cubicBezTo>
                    <a:pt x="98287" y="25527"/>
                    <a:pt x="109885" y="46937"/>
                    <a:pt x="105885" y="68479"/>
                  </a:cubicBezTo>
                  <a:lnTo>
                    <a:pt x="115386" y="76990"/>
                  </a:lnTo>
                  <a:lnTo>
                    <a:pt x="92179" y="88828"/>
                  </a:lnTo>
                  <a:lnTo>
                    <a:pt x="90366" y="54576"/>
                  </a:lnTo>
                  <a:lnTo>
                    <a:pt x="99755" y="62987"/>
                  </a:lnTo>
                  <a:lnTo>
                    <a:pt x="99755" y="62987"/>
                  </a:lnTo>
                  <a:cubicBezTo>
                    <a:pt x="101137" y="44760"/>
                    <a:pt x="89839" y="27950"/>
                    <a:pt x="72390" y="22269"/>
                  </a:cubicBezTo>
                  <a:cubicBezTo>
                    <a:pt x="54941" y="16588"/>
                    <a:pt x="35852" y="23506"/>
                    <a:pt x="26152" y="39025"/>
                  </a:cubicBezTo>
                  <a:cubicBezTo>
                    <a:pt x="16452" y="54544"/>
                    <a:pt x="18648" y="74652"/>
                    <a:pt x="31473" y="87731"/>
                  </a:cubicBezTo>
                  <a:cubicBezTo>
                    <a:pt x="44297" y="100810"/>
                    <a:pt x="64434" y="103479"/>
                    <a:pt x="80248" y="94196"/>
                  </a:cubicBezTo>
                  <a:close/>
                </a:path>
              </a:pathLst>
            </a:custGeom>
            <a:solidFill>
              <a:schemeClr val="accent1"/>
            </a:solidFill>
            <a:ln w="12700" cap="flat" cmpd="sng">
              <a:solidFill>
                <a:srgbClr val="41414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245" name="Google Shape;1245;p108"/>
            <p:cNvSpPr txBox="1"/>
            <p:nvPr/>
          </p:nvSpPr>
          <p:spPr>
            <a:xfrm>
              <a:off x="7900280" y="1545715"/>
              <a:ext cx="407400" cy="461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a:solidFill>
                    <a:schemeClr val="dk1"/>
                  </a:solidFill>
                  <a:latin typeface="Arial"/>
                  <a:ea typeface="Arial"/>
                  <a:cs typeface="Arial"/>
                  <a:sym typeface="Arial"/>
                </a:rPr>
                <a:t>R</a:t>
              </a:r>
              <a:endParaRPr sz="1100"/>
            </a:p>
          </p:txBody>
        </p:sp>
      </p:grpSp>
      <p:sp>
        <p:nvSpPr>
          <p:cNvPr id="1246" name="Google Shape;1246;p108"/>
          <p:cNvSpPr txBox="1"/>
          <p:nvPr/>
        </p:nvSpPr>
        <p:spPr>
          <a:xfrm>
            <a:off x="266251" y="1726375"/>
            <a:ext cx="1877400" cy="495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1400" b="1">
                <a:solidFill>
                  <a:schemeClr val="dk1"/>
                </a:solidFill>
                <a:latin typeface="Arial"/>
                <a:ea typeface="Arial"/>
                <a:cs typeface="Arial"/>
                <a:sym typeface="Arial"/>
              </a:rPr>
              <a:t>51K</a:t>
            </a:r>
            <a:r>
              <a:rPr lang="en" sz="1400">
                <a:solidFill>
                  <a:schemeClr val="dk1"/>
                </a:solidFill>
                <a:latin typeface="Arial"/>
                <a:ea typeface="Arial"/>
                <a:cs typeface="Arial"/>
                <a:sym typeface="Arial"/>
              </a:rPr>
              <a:t> machine learning</a:t>
            </a:r>
            <a:endParaRPr sz="1100"/>
          </a:p>
          <a:p>
            <a:pPr marL="0" marR="0" lvl="0" indent="0" algn="l" rtl="0">
              <a:spcBef>
                <a:spcPts val="500"/>
              </a:spcBef>
              <a:spcAft>
                <a:spcPts val="0"/>
              </a:spcAft>
              <a:buNone/>
            </a:pPr>
            <a:r>
              <a:rPr lang="en" sz="1400">
                <a:solidFill>
                  <a:schemeClr val="dk1"/>
                </a:solidFill>
                <a:latin typeface="Arial"/>
                <a:ea typeface="Arial"/>
                <a:cs typeface="Arial"/>
                <a:sym typeface="Arial"/>
              </a:rPr>
              <a:t>models in June 2022</a:t>
            </a:r>
            <a:endParaRPr sz="1100"/>
          </a:p>
        </p:txBody>
      </p:sp>
      <p:pic>
        <p:nvPicPr>
          <p:cNvPr id="1247" name="Google Shape;1247;p108"/>
          <p:cNvPicPr preferRelativeResize="0"/>
          <p:nvPr/>
        </p:nvPicPr>
        <p:blipFill>
          <a:blip r:embed="rId3">
            <a:alphaModFix/>
          </a:blip>
          <a:stretch>
            <a:fillRect/>
          </a:stretch>
        </p:blipFill>
        <p:spPr>
          <a:xfrm>
            <a:off x="2304676" y="1011801"/>
            <a:ext cx="6712599" cy="3311325"/>
          </a:xfrm>
          <a:prstGeom prst="rect">
            <a:avLst/>
          </a:prstGeom>
          <a:noFill/>
          <a:ln w="19050" cap="flat" cmpd="sng">
            <a:solidFill>
              <a:schemeClr val="dk2"/>
            </a:solidFill>
            <a:prstDash val="solid"/>
            <a:round/>
            <a:headEnd type="none" w="sm" len="sm"/>
            <a:tailEnd type="none" w="sm" len="sm"/>
          </a:ln>
        </p:spPr>
      </p:pic>
      <p:sp>
        <p:nvSpPr>
          <p:cNvPr id="1248" name="Google Shape;1248;p108"/>
          <p:cNvSpPr txBox="1"/>
          <p:nvPr/>
        </p:nvSpPr>
        <p:spPr>
          <a:xfrm>
            <a:off x="266251" y="3371875"/>
            <a:ext cx="1877400" cy="495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b="1">
                <a:solidFill>
                  <a:schemeClr val="dk1"/>
                </a:solidFill>
              </a:rPr>
              <a:t>616K</a:t>
            </a:r>
            <a:r>
              <a:rPr lang="en" sz="1400">
                <a:solidFill>
                  <a:schemeClr val="dk1"/>
                </a:solidFill>
                <a:latin typeface="Arial"/>
                <a:ea typeface="Arial"/>
                <a:cs typeface="Arial"/>
                <a:sym typeface="Arial"/>
              </a:rPr>
              <a:t> machine learning</a:t>
            </a:r>
            <a:endParaRPr sz="1100"/>
          </a:p>
          <a:p>
            <a:pPr marL="0" marR="0" lvl="0" indent="0" algn="l" rtl="0">
              <a:spcBef>
                <a:spcPts val="500"/>
              </a:spcBef>
              <a:spcAft>
                <a:spcPts val="0"/>
              </a:spcAft>
              <a:buNone/>
            </a:pPr>
            <a:r>
              <a:rPr lang="en" sz="1400">
                <a:solidFill>
                  <a:schemeClr val="dk1"/>
                </a:solidFill>
                <a:latin typeface="Arial"/>
                <a:ea typeface="Arial"/>
                <a:cs typeface="Arial"/>
                <a:sym typeface="Arial"/>
              </a:rPr>
              <a:t>models in </a:t>
            </a:r>
            <a:r>
              <a:rPr lang="en">
                <a:solidFill>
                  <a:schemeClr val="dk1"/>
                </a:solidFill>
              </a:rPr>
              <a:t>April of</a:t>
            </a:r>
            <a:r>
              <a:rPr lang="en" sz="1400">
                <a:solidFill>
                  <a:schemeClr val="dk1"/>
                </a:solidFill>
                <a:latin typeface="Arial"/>
                <a:ea typeface="Arial"/>
                <a:cs typeface="Arial"/>
                <a:sym typeface="Arial"/>
              </a:rPr>
              <a:t> 202</a:t>
            </a:r>
            <a:r>
              <a:rPr lang="en">
                <a:solidFill>
                  <a:schemeClr val="dk1"/>
                </a:solidFill>
              </a:rPr>
              <a:t>4</a:t>
            </a:r>
            <a:endParaRPr sz="1100"/>
          </a:p>
        </p:txBody>
      </p:sp>
      <p:sp>
        <p:nvSpPr>
          <p:cNvPr id="1249" name="Google Shape;1249;p108"/>
          <p:cNvSpPr/>
          <p:nvPr/>
        </p:nvSpPr>
        <p:spPr>
          <a:xfrm>
            <a:off x="6259850" y="828300"/>
            <a:ext cx="426000" cy="7815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109"/>
          <p:cNvSpPr/>
          <p:nvPr/>
        </p:nvSpPr>
        <p:spPr>
          <a:xfrm>
            <a:off x="-78311" y="1452371"/>
            <a:ext cx="9144000" cy="1371600"/>
          </a:xfrm>
          <a:prstGeom prst="rect">
            <a:avLst/>
          </a:prstGeom>
          <a:solidFill>
            <a:srgbClr val="DDDDDE">
              <a:alpha val="2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55" name="Google Shape;1255;p109"/>
          <p:cNvSpPr/>
          <p:nvPr/>
        </p:nvSpPr>
        <p:spPr>
          <a:xfrm>
            <a:off x="3527612" y="1704851"/>
            <a:ext cx="2057700" cy="869700"/>
          </a:xfrm>
          <a:prstGeom prst="rect">
            <a:avLst/>
          </a:prstGeom>
          <a:solidFill>
            <a:srgbClr val="F8F8F8"/>
          </a:solid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56" name="Google Shape;1256;p109"/>
          <p:cNvSpPr txBox="1">
            <a:spLocks noGrp="1"/>
          </p:cNvSpPr>
          <p:nvPr>
            <p:ph type="title"/>
          </p:nvPr>
        </p:nvSpPr>
        <p:spPr>
          <a:xfrm>
            <a:off x="471488" y="205383"/>
            <a:ext cx="5915100" cy="7458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6"/>
              </a:buClr>
              <a:buSzPts val="2400"/>
              <a:buFont typeface="Arial"/>
              <a:buNone/>
            </a:pPr>
            <a:r>
              <a:rPr lang="en" b="1"/>
              <a:t>Connected Data Strategy</a:t>
            </a:r>
            <a:endParaRPr/>
          </a:p>
        </p:txBody>
      </p:sp>
      <p:sp>
        <p:nvSpPr>
          <p:cNvPr id="1257" name="Google Shape;1257;p109"/>
          <p:cNvSpPr txBox="1">
            <a:spLocks noGrp="1"/>
          </p:cNvSpPr>
          <p:nvPr>
            <p:ph type="body" idx="4294967295"/>
          </p:nvPr>
        </p:nvSpPr>
        <p:spPr>
          <a:xfrm>
            <a:off x="1222131" y="2958587"/>
            <a:ext cx="6699900" cy="687900"/>
          </a:xfrm>
          <a:prstGeom prst="rect">
            <a:avLst/>
          </a:prstGeom>
          <a:noFill/>
          <a:ln>
            <a:noFill/>
          </a:ln>
        </p:spPr>
        <p:txBody>
          <a:bodyPr spcFirstLastPara="1" wrap="square" lIns="171450" tIns="89150" rIns="171450" bIns="89150" anchor="t" anchorCtr="0">
            <a:spAutoFit/>
          </a:bodyPr>
          <a:lstStyle/>
          <a:p>
            <a:pPr marL="0" lvl="0" indent="0" algn="ctr" rtl="0">
              <a:lnSpc>
                <a:spcPct val="100000"/>
              </a:lnSpc>
              <a:spcBef>
                <a:spcPts val="0"/>
              </a:spcBef>
              <a:spcAft>
                <a:spcPts val="1200"/>
              </a:spcAft>
              <a:buClr>
                <a:srgbClr val="E87722"/>
              </a:buClr>
              <a:buSzPts val="1500"/>
              <a:buNone/>
            </a:pPr>
            <a:r>
              <a:rPr lang="en" sz="1500" b="1">
                <a:solidFill>
                  <a:srgbClr val="E87722"/>
                </a:solidFill>
              </a:rPr>
              <a:t>Connected Data Strategy: </a:t>
            </a:r>
            <a:r>
              <a:rPr lang="en" sz="1500" i="1">
                <a:solidFill>
                  <a:srgbClr val="2D2D2D"/>
                </a:solidFill>
              </a:rPr>
              <a:t>An </a:t>
            </a:r>
            <a:r>
              <a:rPr lang="en" sz="1500" b="1" i="1">
                <a:solidFill>
                  <a:srgbClr val="2D2D2D"/>
                </a:solidFill>
              </a:rPr>
              <a:t>Enterprise Data Strategy </a:t>
            </a:r>
            <a:r>
              <a:rPr lang="en" sz="1500" i="1">
                <a:solidFill>
                  <a:srgbClr val="2D2D2D"/>
                </a:solidFill>
              </a:rPr>
              <a:t>pattern that brings </a:t>
            </a:r>
            <a:r>
              <a:rPr lang="en" sz="1500" b="1" i="1">
                <a:solidFill>
                  <a:srgbClr val="2D2D2D"/>
                </a:solidFill>
              </a:rPr>
              <a:t>focus</a:t>
            </a:r>
            <a:r>
              <a:rPr lang="en" sz="1500" i="1">
                <a:solidFill>
                  <a:srgbClr val="2D2D2D"/>
                </a:solidFill>
              </a:rPr>
              <a:t> to the business </a:t>
            </a:r>
            <a:r>
              <a:rPr lang="en" sz="1500" b="1" i="1">
                <a:solidFill>
                  <a:srgbClr val="2D2D2D"/>
                </a:solidFill>
              </a:rPr>
              <a:t>value</a:t>
            </a:r>
            <a:r>
              <a:rPr lang="en" sz="1500" i="1">
                <a:solidFill>
                  <a:srgbClr val="2D2D2D"/>
                </a:solidFill>
              </a:rPr>
              <a:t> of connecting disparate silos of data</a:t>
            </a:r>
            <a:r>
              <a:rPr lang="en" sz="1800" i="1">
                <a:solidFill>
                  <a:srgbClr val="2D2D2D"/>
                </a:solidFill>
              </a:rPr>
              <a:t>.</a:t>
            </a:r>
            <a:endParaRPr/>
          </a:p>
        </p:txBody>
      </p:sp>
      <p:grpSp>
        <p:nvGrpSpPr>
          <p:cNvPr id="1258" name="Google Shape;1258;p109"/>
          <p:cNvGrpSpPr/>
          <p:nvPr/>
        </p:nvGrpSpPr>
        <p:grpSpPr>
          <a:xfrm>
            <a:off x="7095977" y="1630061"/>
            <a:ext cx="1457295" cy="1043490"/>
            <a:chOff x="3505200" y="4267200"/>
            <a:chExt cx="1676400" cy="1600200"/>
          </a:xfrm>
        </p:grpSpPr>
        <p:sp>
          <p:nvSpPr>
            <p:cNvPr id="1259" name="Google Shape;1259;p109"/>
            <p:cNvSpPr/>
            <p:nvPr/>
          </p:nvSpPr>
          <p:spPr>
            <a:xfrm>
              <a:off x="4191000" y="4267200"/>
              <a:ext cx="228600" cy="228600"/>
            </a:xfrm>
            <a:prstGeom prst="ellipse">
              <a:avLst/>
            </a:prstGeom>
            <a:solidFill>
              <a:srgbClr val="FFC000"/>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60" name="Google Shape;1260;p109"/>
            <p:cNvSpPr/>
            <p:nvPr/>
          </p:nvSpPr>
          <p:spPr>
            <a:xfrm>
              <a:off x="3886200" y="4724400"/>
              <a:ext cx="228600" cy="228600"/>
            </a:xfrm>
            <a:prstGeom prst="ellipse">
              <a:avLst/>
            </a:prstGeom>
            <a:solidFill>
              <a:srgbClr val="E87722"/>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61" name="Google Shape;1261;p109"/>
            <p:cNvSpPr/>
            <p:nvPr/>
          </p:nvSpPr>
          <p:spPr>
            <a:xfrm>
              <a:off x="4191000" y="5105400"/>
              <a:ext cx="228600" cy="228600"/>
            </a:xfrm>
            <a:prstGeom prst="ellipse">
              <a:avLst/>
            </a:prstGeom>
            <a:solidFill>
              <a:srgbClr val="7030A0"/>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62" name="Google Shape;1262;p109"/>
            <p:cNvSpPr/>
            <p:nvPr/>
          </p:nvSpPr>
          <p:spPr>
            <a:xfrm>
              <a:off x="4724400" y="4495800"/>
              <a:ext cx="228600" cy="228600"/>
            </a:xfrm>
            <a:prstGeom prst="ellipse">
              <a:avLst/>
            </a:prstGeom>
            <a:solidFill>
              <a:srgbClr val="0069AF"/>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63" name="Google Shape;1263;p109"/>
            <p:cNvSpPr/>
            <p:nvPr/>
          </p:nvSpPr>
          <p:spPr>
            <a:xfrm>
              <a:off x="4648200" y="4953000"/>
              <a:ext cx="228600" cy="228600"/>
            </a:xfrm>
            <a:prstGeom prst="ellipse">
              <a:avLst/>
            </a:prstGeom>
            <a:solidFill>
              <a:srgbClr val="FFFF00"/>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64" name="Google Shape;1264;p109"/>
            <p:cNvSpPr/>
            <p:nvPr/>
          </p:nvSpPr>
          <p:spPr>
            <a:xfrm>
              <a:off x="3581400" y="5257800"/>
              <a:ext cx="228600" cy="228600"/>
            </a:xfrm>
            <a:prstGeom prst="ellipse">
              <a:avLst/>
            </a:prstGeom>
            <a:solidFill>
              <a:srgbClr val="009783"/>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65" name="Google Shape;1265;p109"/>
            <p:cNvSpPr/>
            <p:nvPr/>
          </p:nvSpPr>
          <p:spPr>
            <a:xfrm>
              <a:off x="4419600" y="5486400"/>
              <a:ext cx="228600" cy="228600"/>
            </a:xfrm>
            <a:prstGeom prst="ellipse">
              <a:avLst/>
            </a:prstGeom>
            <a:solidFill>
              <a:srgbClr val="0070C0"/>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66" name="Google Shape;1266;p109"/>
            <p:cNvSpPr/>
            <p:nvPr/>
          </p:nvSpPr>
          <p:spPr>
            <a:xfrm>
              <a:off x="3505200" y="4572000"/>
              <a:ext cx="228600" cy="228600"/>
            </a:xfrm>
            <a:prstGeom prst="ellipse">
              <a:avLst/>
            </a:prstGeom>
            <a:solidFill>
              <a:srgbClr val="A5A5A5"/>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67" name="Google Shape;1267;p109"/>
            <p:cNvSpPr/>
            <p:nvPr/>
          </p:nvSpPr>
          <p:spPr>
            <a:xfrm>
              <a:off x="4953000" y="5334000"/>
              <a:ext cx="228600" cy="228600"/>
            </a:xfrm>
            <a:prstGeom prst="ellipse">
              <a:avLst/>
            </a:prstGeom>
            <a:solidFill>
              <a:srgbClr val="009783"/>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cxnSp>
          <p:nvCxnSpPr>
            <p:cNvPr id="1268" name="Google Shape;1268;p109"/>
            <p:cNvCxnSpPr>
              <a:stCxn id="1266" idx="7"/>
              <a:endCxn id="1259" idx="2"/>
            </p:cNvCxnSpPr>
            <p:nvPr/>
          </p:nvCxnSpPr>
          <p:spPr>
            <a:xfrm rot="10800000" flipH="1">
              <a:off x="3700322" y="4381378"/>
              <a:ext cx="490800" cy="224100"/>
            </a:xfrm>
            <a:prstGeom prst="straightConnector1">
              <a:avLst/>
            </a:prstGeom>
            <a:noFill/>
            <a:ln w="9525" cap="flat" cmpd="sng">
              <a:solidFill>
                <a:schemeClr val="dk1"/>
              </a:solidFill>
              <a:prstDash val="solid"/>
              <a:miter lim="800000"/>
              <a:headEnd type="none" w="sm" len="sm"/>
              <a:tailEnd type="triangle" w="med" len="med"/>
            </a:ln>
          </p:spPr>
        </p:cxnSp>
        <p:cxnSp>
          <p:nvCxnSpPr>
            <p:cNvPr id="1269" name="Google Shape;1269;p109"/>
            <p:cNvCxnSpPr>
              <a:stCxn id="1259" idx="6"/>
              <a:endCxn id="1262" idx="2"/>
            </p:cNvCxnSpPr>
            <p:nvPr/>
          </p:nvCxnSpPr>
          <p:spPr>
            <a:xfrm>
              <a:off x="4419600" y="4381500"/>
              <a:ext cx="304800" cy="228600"/>
            </a:xfrm>
            <a:prstGeom prst="straightConnector1">
              <a:avLst/>
            </a:prstGeom>
            <a:noFill/>
            <a:ln w="9525" cap="flat" cmpd="sng">
              <a:solidFill>
                <a:schemeClr val="dk1"/>
              </a:solidFill>
              <a:prstDash val="solid"/>
              <a:miter lim="800000"/>
              <a:headEnd type="none" w="sm" len="sm"/>
              <a:tailEnd type="triangle" w="med" len="med"/>
            </a:ln>
          </p:spPr>
        </p:cxnSp>
        <p:cxnSp>
          <p:nvCxnSpPr>
            <p:cNvPr id="1270" name="Google Shape;1270;p109"/>
            <p:cNvCxnSpPr>
              <a:stCxn id="1262" idx="3"/>
              <a:endCxn id="1263" idx="0"/>
            </p:cNvCxnSpPr>
            <p:nvPr/>
          </p:nvCxnSpPr>
          <p:spPr>
            <a:xfrm>
              <a:off x="4757878" y="4690922"/>
              <a:ext cx="4500" cy="262200"/>
            </a:xfrm>
            <a:prstGeom prst="straightConnector1">
              <a:avLst/>
            </a:prstGeom>
            <a:noFill/>
            <a:ln w="9525" cap="flat" cmpd="sng">
              <a:solidFill>
                <a:schemeClr val="dk1"/>
              </a:solidFill>
              <a:prstDash val="solid"/>
              <a:miter lim="800000"/>
              <a:headEnd type="none" w="sm" len="sm"/>
              <a:tailEnd type="triangle" w="med" len="med"/>
            </a:ln>
          </p:spPr>
        </p:cxnSp>
        <p:cxnSp>
          <p:nvCxnSpPr>
            <p:cNvPr id="1271" name="Google Shape;1271;p109"/>
            <p:cNvCxnSpPr>
              <a:stCxn id="1263" idx="5"/>
              <a:endCxn id="1267" idx="1"/>
            </p:cNvCxnSpPr>
            <p:nvPr/>
          </p:nvCxnSpPr>
          <p:spPr>
            <a:xfrm>
              <a:off x="4843322" y="5148122"/>
              <a:ext cx="143100" cy="219300"/>
            </a:xfrm>
            <a:prstGeom prst="straightConnector1">
              <a:avLst/>
            </a:prstGeom>
            <a:noFill/>
            <a:ln w="9525" cap="flat" cmpd="sng">
              <a:solidFill>
                <a:schemeClr val="dk1"/>
              </a:solidFill>
              <a:prstDash val="solid"/>
              <a:miter lim="800000"/>
              <a:headEnd type="none" w="sm" len="sm"/>
              <a:tailEnd type="triangle" w="med" len="med"/>
            </a:ln>
          </p:spPr>
        </p:cxnSp>
        <p:cxnSp>
          <p:nvCxnSpPr>
            <p:cNvPr id="1272" name="Google Shape;1272;p109"/>
            <p:cNvCxnSpPr>
              <a:stCxn id="1267" idx="2"/>
              <a:endCxn id="1265" idx="6"/>
            </p:cNvCxnSpPr>
            <p:nvPr/>
          </p:nvCxnSpPr>
          <p:spPr>
            <a:xfrm flipH="1">
              <a:off x="4648200" y="5448300"/>
              <a:ext cx="304800" cy="152400"/>
            </a:xfrm>
            <a:prstGeom prst="straightConnector1">
              <a:avLst/>
            </a:prstGeom>
            <a:noFill/>
            <a:ln w="9525" cap="flat" cmpd="sng">
              <a:solidFill>
                <a:schemeClr val="dk1"/>
              </a:solidFill>
              <a:prstDash val="solid"/>
              <a:miter lim="800000"/>
              <a:headEnd type="none" w="sm" len="sm"/>
              <a:tailEnd type="triangle" w="med" len="med"/>
            </a:ln>
          </p:spPr>
        </p:cxnSp>
        <p:cxnSp>
          <p:nvCxnSpPr>
            <p:cNvPr id="1273" name="Google Shape;1273;p109"/>
            <p:cNvCxnSpPr>
              <a:endCxn id="1261" idx="5"/>
            </p:cNvCxnSpPr>
            <p:nvPr/>
          </p:nvCxnSpPr>
          <p:spPr>
            <a:xfrm rot="10800000">
              <a:off x="4386122" y="5300522"/>
              <a:ext cx="105000" cy="219300"/>
            </a:xfrm>
            <a:prstGeom prst="straightConnector1">
              <a:avLst/>
            </a:prstGeom>
            <a:noFill/>
            <a:ln w="9525" cap="flat" cmpd="sng">
              <a:solidFill>
                <a:schemeClr val="dk1"/>
              </a:solidFill>
              <a:prstDash val="solid"/>
              <a:miter lim="800000"/>
              <a:headEnd type="none" w="sm" len="sm"/>
              <a:tailEnd type="triangle" w="med" len="med"/>
            </a:ln>
          </p:spPr>
        </p:cxnSp>
        <p:cxnSp>
          <p:nvCxnSpPr>
            <p:cNvPr id="1274" name="Google Shape;1274;p109"/>
            <p:cNvCxnSpPr>
              <a:stCxn id="1261" idx="1"/>
              <a:endCxn id="1260" idx="5"/>
            </p:cNvCxnSpPr>
            <p:nvPr/>
          </p:nvCxnSpPr>
          <p:spPr>
            <a:xfrm rot="10800000">
              <a:off x="4081378" y="4919578"/>
              <a:ext cx="143100" cy="219300"/>
            </a:xfrm>
            <a:prstGeom prst="straightConnector1">
              <a:avLst/>
            </a:prstGeom>
            <a:noFill/>
            <a:ln w="9525" cap="flat" cmpd="sng">
              <a:solidFill>
                <a:schemeClr val="dk1"/>
              </a:solidFill>
              <a:prstDash val="solid"/>
              <a:miter lim="800000"/>
              <a:headEnd type="none" w="sm" len="sm"/>
              <a:tailEnd type="triangle" w="med" len="med"/>
            </a:ln>
          </p:spPr>
        </p:cxnSp>
        <p:cxnSp>
          <p:nvCxnSpPr>
            <p:cNvPr id="1275" name="Google Shape;1275;p109"/>
            <p:cNvCxnSpPr>
              <a:stCxn id="1260" idx="3"/>
              <a:endCxn id="1264" idx="7"/>
            </p:cNvCxnSpPr>
            <p:nvPr/>
          </p:nvCxnSpPr>
          <p:spPr>
            <a:xfrm flipH="1">
              <a:off x="3776578" y="4919522"/>
              <a:ext cx="143100" cy="371700"/>
            </a:xfrm>
            <a:prstGeom prst="straightConnector1">
              <a:avLst/>
            </a:prstGeom>
            <a:noFill/>
            <a:ln w="9525" cap="flat" cmpd="sng">
              <a:solidFill>
                <a:schemeClr val="dk1"/>
              </a:solidFill>
              <a:prstDash val="solid"/>
              <a:miter lim="800000"/>
              <a:headEnd type="none" w="sm" len="sm"/>
              <a:tailEnd type="triangle" w="med" len="med"/>
            </a:ln>
          </p:spPr>
        </p:cxnSp>
        <p:cxnSp>
          <p:nvCxnSpPr>
            <p:cNvPr id="1276" name="Google Shape;1276;p109"/>
            <p:cNvCxnSpPr>
              <a:stCxn id="1266" idx="4"/>
              <a:endCxn id="1264" idx="1"/>
            </p:cNvCxnSpPr>
            <p:nvPr/>
          </p:nvCxnSpPr>
          <p:spPr>
            <a:xfrm flipH="1">
              <a:off x="3615000" y="4800600"/>
              <a:ext cx="4500" cy="490800"/>
            </a:xfrm>
            <a:prstGeom prst="straightConnector1">
              <a:avLst/>
            </a:prstGeom>
            <a:noFill/>
            <a:ln w="9525" cap="flat" cmpd="sng">
              <a:solidFill>
                <a:schemeClr val="dk1"/>
              </a:solidFill>
              <a:prstDash val="solid"/>
              <a:miter lim="800000"/>
              <a:headEnd type="none" w="sm" len="sm"/>
              <a:tailEnd type="triangle" w="med" len="med"/>
            </a:ln>
          </p:spPr>
        </p:cxnSp>
        <p:cxnSp>
          <p:nvCxnSpPr>
            <p:cNvPr id="1277" name="Google Shape;1277;p109"/>
            <p:cNvCxnSpPr>
              <a:stCxn id="1261" idx="7"/>
              <a:endCxn id="1259" idx="4"/>
            </p:cNvCxnSpPr>
            <p:nvPr/>
          </p:nvCxnSpPr>
          <p:spPr>
            <a:xfrm rot="10800000">
              <a:off x="4305422" y="4495678"/>
              <a:ext cx="80700" cy="643200"/>
            </a:xfrm>
            <a:prstGeom prst="straightConnector1">
              <a:avLst/>
            </a:prstGeom>
            <a:noFill/>
            <a:ln w="9525" cap="flat" cmpd="sng">
              <a:solidFill>
                <a:schemeClr val="dk1"/>
              </a:solidFill>
              <a:prstDash val="solid"/>
              <a:miter lim="800000"/>
              <a:headEnd type="none" w="sm" len="sm"/>
              <a:tailEnd type="triangle" w="med" len="med"/>
            </a:ln>
          </p:spPr>
        </p:cxnSp>
        <p:cxnSp>
          <p:nvCxnSpPr>
            <p:cNvPr id="1278" name="Google Shape;1278;p109"/>
            <p:cNvCxnSpPr>
              <a:stCxn id="1261" idx="3"/>
              <a:endCxn id="1264" idx="6"/>
            </p:cNvCxnSpPr>
            <p:nvPr/>
          </p:nvCxnSpPr>
          <p:spPr>
            <a:xfrm flipH="1">
              <a:off x="3809878" y="5300522"/>
              <a:ext cx="414600" cy="71700"/>
            </a:xfrm>
            <a:prstGeom prst="straightConnector1">
              <a:avLst/>
            </a:prstGeom>
            <a:noFill/>
            <a:ln w="9525" cap="flat" cmpd="sng">
              <a:solidFill>
                <a:schemeClr val="dk1"/>
              </a:solidFill>
              <a:prstDash val="solid"/>
              <a:miter lim="800000"/>
              <a:headEnd type="none" w="sm" len="sm"/>
              <a:tailEnd type="triangle" w="med" len="med"/>
            </a:ln>
          </p:spPr>
        </p:cxnSp>
        <p:sp>
          <p:nvSpPr>
            <p:cNvPr id="1279" name="Google Shape;1279;p109"/>
            <p:cNvSpPr/>
            <p:nvPr/>
          </p:nvSpPr>
          <p:spPr>
            <a:xfrm>
              <a:off x="3962400" y="5638800"/>
              <a:ext cx="228600" cy="228600"/>
            </a:xfrm>
            <a:prstGeom prst="ellipse">
              <a:avLst/>
            </a:prstGeom>
            <a:solidFill>
              <a:srgbClr val="C00000"/>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cxnSp>
          <p:nvCxnSpPr>
            <p:cNvPr id="1280" name="Google Shape;1280;p109"/>
            <p:cNvCxnSpPr>
              <a:stCxn id="1279" idx="7"/>
              <a:endCxn id="1261" idx="4"/>
            </p:cNvCxnSpPr>
            <p:nvPr/>
          </p:nvCxnSpPr>
          <p:spPr>
            <a:xfrm rot="10800000" flipH="1">
              <a:off x="4157522" y="5333878"/>
              <a:ext cx="147900" cy="338400"/>
            </a:xfrm>
            <a:prstGeom prst="straightConnector1">
              <a:avLst/>
            </a:prstGeom>
            <a:noFill/>
            <a:ln w="9525" cap="flat" cmpd="sng">
              <a:solidFill>
                <a:schemeClr val="dk1"/>
              </a:solidFill>
              <a:prstDash val="solid"/>
              <a:miter lim="800000"/>
              <a:headEnd type="none" w="sm" len="sm"/>
              <a:tailEnd type="triangle" w="med" len="med"/>
            </a:ln>
          </p:spPr>
        </p:cxnSp>
      </p:grpSp>
      <p:sp>
        <p:nvSpPr>
          <p:cNvPr id="1281" name="Google Shape;1281;p109"/>
          <p:cNvSpPr txBox="1"/>
          <p:nvPr/>
        </p:nvSpPr>
        <p:spPr>
          <a:xfrm>
            <a:off x="6107155" y="1918373"/>
            <a:ext cx="5667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55565A"/>
              </a:buClr>
              <a:buSzPts val="1500"/>
              <a:buFont typeface="Arial"/>
              <a:buNone/>
            </a:pPr>
            <a:r>
              <a:rPr lang="en" sz="1500" b="0" i="0" u="none" strike="noStrike" cap="none">
                <a:solidFill>
                  <a:srgbClr val="55565A"/>
                </a:solidFill>
                <a:latin typeface="Arial"/>
                <a:ea typeface="Arial"/>
                <a:cs typeface="Arial"/>
                <a:sym typeface="Arial"/>
              </a:rPr>
              <a:t>$$$$</a:t>
            </a:r>
            <a:endParaRPr sz="1100"/>
          </a:p>
        </p:txBody>
      </p:sp>
      <p:sp>
        <p:nvSpPr>
          <p:cNvPr id="1282" name="Google Shape;1282;p109"/>
          <p:cNvSpPr txBox="1"/>
          <p:nvPr/>
        </p:nvSpPr>
        <p:spPr>
          <a:xfrm>
            <a:off x="2584324" y="2436303"/>
            <a:ext cx="2454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55565A"/>
              </a:buClr>
              <a:buSzPts val="1500"/>
              <a:buFont typeface="Arial"/>
              <a:buNone/>
            </a:pPr>
            <a:r>
              <a:rPr lang="en" sz="1500" b="0" i="0" u="none" strike="noStrike" cap="none">
                <a:solidFill>
                  <a:srgbClr val="55565A"/>
                </a:solidFill>
                <a:latin typeface="Arial"/>
                <a:ea typeface="Arial"/>
                <a:cs typeface="Arial"/>
                <a:sym typeface="Arial"/>
              </a:rPr>
              <a:t>$</a:t>
            </a:r>
            <a:endParaRPr sz="1100"/>
          </a:p>
        </p:txBody>
      </p:sp>
      <p:grpSp>
        <p:nvGrpSpPr>
          <p:cNvPr id="1283" name="Google Shape;1283;p109"/>
          <p:cNvGrpSpPr/>
          <p:nvPr/>
        </p:nvGrpSpPr>
        <p:grpSpPr>
          <a:xfrm>
            <a:off x="2169650" y="1700245"/>
            <a:ext cx="4766309" cy="857855"/>
            <a:chOff x="2273083" y="4103261"/>
            <a:chExt cx="6355079" cy="996000"/>
          </a:xfrm>
        </p:grpSpPr>
        <p:sp>
          <p:nvSpPr>
            <p:cNvPr id="1284" name="Google Shape;1284;p109"/>
            <p:cNvSpPr txBox="1"/>
            <p:nvPr/>
          </p:nvSpPr>
          <p:spPr>
            <a:xfrm>
              <a:off x="2273083" y="4768874"/>
              <a:ext cx="1370400" cy="294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7F7F7F"/>
                </a:buClr>
                <a:buSzPts val="1200"/>
                <a:buFont typeface="Arial"/>
                <a:buNone/>
              </a:pPr>
              <a:r>
                <a:rPr lang="en" sz="1200" b="0" i="0" u="none" strike="noStrike" cap="none">
                  <a:solidFill>
                    <a:srgbClr val="7F7F7F"/>
                  </a:solidFill>
                  <a:latin typeface="Arial"/>
                  <a:ea typeface="Arial"/>
                  <a:cs typeface="Arial"/>
                  <a:sym typeface="Arial"/>
                </a:rPr>
                <a:t>Lower Value</a:t>
              </a:r>
              <a:endParaRPr sz="1100"/>
            </a:p>
          </p:txBody>
        </p:sp>
        <p:sp>
          <p:nvSpPr>
            <p:cNvPr id="1285" name="Google Shape;1285;p109"/>
            <p:cNvSpPr txBox="1"/>
            <p:nvPr/>
          </p:nvSpPr>
          <p:spPr>
            <a:xfrm>
              <a:off x="7211262" y="4140637"/>
              <a:ext cx="1416900" cy="2949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7F7F7F"/>
                </a:buClr>
                <a:buSzPts val="1200"/>
                <a:buFont typeface="Arial"/>
                <a:buNone/>
              </a:pPr>
              <a:r>
                <a:rPr lang="en" sz="1200" b="0" i="0" u="none" strike="noStrike" cap="none">
                  <a:solidFill>
                    <a:srgbClr val="7F7F7F"/>
                  </a:solidFill>
                  <a:latin typeface="Arial"/>
                  <a:ea typeface="Arial"/>
                  <a:cs typeface="Arial"/>
                  <a:sym typeface="Arial"/>
                </a:rPr>
                <a:t>Higher Value</a:t>
              </a:r>
              <a:endParaRPr sz="1100"/>
            </a:p>
          </p:txBody>
        </p:sp>
        <p:sp>
          <p:nvSpPr>
            <p:cNvPr id="1286" name="Google Shape;1286;p109"/>
            <p:cNvSpPr txBox="1"/>
            <p:nvPr/>
          </p:nvSpPr>
          <p:spPr>
            <a:xfrm>
              <a:off x="4092827" y="4200651"/>
              <a:ext cx="2829300" cy="723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69AF"/>
                </a:buClr>
                <a:buSzPts val="1800"/>
                <a:buFont typeface="Calibri"/>
                <a:buNone/>
              </a:pPr>
              <a:r>
                <a:rPr lang="en" sz="1800" b="1" i="0" u="none" strike="noStrike" cap="none">
                  <a:solidFill>
                    <a:srgbClr val="0069AF"/>
                  </a:solidFill>
                  <a:latin typeface="Calibri"/>
                  <a:ea typeface="Calibri"/>
                  <a:cs typeface="Calibri"/>
                  <a:sym typeface="Calibri"/>
                </a:rPr>
                <a:t>How much value?</a:t>
              </a:r>
              <a:endParaRPr sz="1100"/>
            </a:p>
            <a:p>
              <a:pPr marL="0" marR="0" lvl="0" indent="0" algn="ctr" rtl="0">
                <a:lnSpc>
                  <a:spcPct val="100000"/>
                </a:lnSpc>
                <a:spcBef>
                  <a:spcPts val="0"/>
                </a:spcBef>
                <a:spcAft>
                  <a:spcPts val="0"/>
                </a:spcAft>
                <a:buClr>
                  <a:srgbClr val="0069AF"/>
                </a:buClr>
                <a:buSzPts val="1800"/>
                <a:buFont typeface="Calibri"/>
                <a:buNone/>
              </a:pPr>
              <a:r>
                <a:rPr lang="en" sz="1800" b="1" i="0" u="none" strike="noStrike" cap="none">
                  <a:solidFill>
                    <a:srgbClr val="0069AF"/>
                  </a:solidFill>
                  <a:latin typeface="Calibri"/>
                  <a:ea typeface="Calibri"/>
                  <a:cs typeface="Calibri"/>
                  <a:sym typeface="Calibri"/>
                </a:rPr>
                <a:t>At what cost?</a:t>
              </a:r>
              <a:endParaRPr sz="1100"/>
            </a:p>
          </p:txBody>
        </p:sp>
        <p:cxnSp>
          <p:nvCxnSpPr>
            <p:cNvPr id="1287" name="Google Shape;1287;p109"/>
            <p:cNvCxnSpPr/>
            <p:nvPr/>
          </p:nvCxnSpPr>
          <p:spPr>
            <a:xfrm>
              <a:off x="4083699" y="4103261"/>
              <a:ext cx="0" cy="996000"/>
            </a:xfrm>
            <a:prstGeom prst="straightConnector1">
              <a:avLst/>
            </a:prstGeom>
            <a:noFill/>
            <a:ln w="28575" cap="rnd" cmpd="sng">
              <a:solidFill>
                <a:schemeClr val="dk1"/>
              </a:solidFill>
              <a:prstDash val="solid"/>
              <a:miter lim="800000"/>
              <a:headEnd type="none" w="sm" len="sm"/>
              <a:tailEnd type="none" w="sm" len="sm"/>
            </a:ln>
          </p:spPr>
        </p:cxnSp>
        <p:cxnSp>
          <p:nvCxnSpPr>
            <p:cNvPr id="1288" name="Google Shape;1288;p109"/>
            <p:cNvCxnSpPr/>
            <p:nvPr/>
          </p:nvCxnSpPr>
          <p:spPr>
            <a:xfrm>
              <a:off x="6816766" y="4103261"/>
              <a:ext cx="0" cy="996000"/>
            </a:xfrm>
            <a:prstGeom prst="straightConnector1">
              <a:avLst/>
            </a:prstGeom>
            <a:noFill/>
            <a:ln w="28575" cap="rnd" cmpd="sng">
              <a:solidFill>
                <a:schemeClr val="dk1"/>
              </a:solidFill>
              <a:prstDash val="solid"/>
              <a:miter lim="800000"/>
              <a:headEnd type="none" w="sm" len="sm"/>
              <a:tailEnd type="none" w="sm" len="sm"/>
            </a:ln>
          </p:spPr>
        </p:cxnSp>
        <p:cxnSp>
          <p:nvCxnSpPr>
            <p:cNvPr id="1289" name="Google Shape;1289;p109"/>
            <p:cNvCxnSpPr/>
            <p:nvPr/>
          </p:nvCxnSpPr>
          <p:spPr>
            <a:xfrm rot="10800000">
              <a:off x="3628427" y="4916257"/>
              <a:ext cx="464400" cy="0"/>
            </a:xfrm>
            <a:prstGeom prst="straightConnector1">
              <a:avLst/>
            </a:prstGeom>
            <a:noFill/>
            <a:ln w="19050" cap="rnd" cmpd="sng">
              <a:solidFill>
                <a:schemeClr val="dk1"/>
              </a:solidFill>
              <a:prstDash val="solid"/>
              <a:miter lim="800000"/>
              <a:headEnd type="none" w="sm" len="sm"/>
              <a:tailEnd type="triangle" w="med" len="med"/>
            </a:ln>
          </p:spPr>
        </p:cxnSp>
        <p:cxnSp>
          <p:nvCxnSpPr>
            <p:cNvPr id="1290" name="Google Shape;1290;p109"/>
            <p:cNvCxnSpPr/>
            <p:nvPr/>
          </p:nvCxnSpPr>
          <p:spPr>
            <a:xfrm>
              <a:off x="6816766" y="4291799"/>
              <a:ext cx="464400" cy="0"/>
            </a:xfrm>
            <a:prstGeom prst="straightConnector1">
              <a:avLst/>
            </a:prstGeom>
            <a:noFill/>
            <a:ln w="19050" cap="rnd" cmpd="sng">
              <a:solidFill>
                <a:schemeClr val="dk1"/>
              </a:solidFill>
              <a:prstDash val="solid"/>
              <a:miter lim="800000"/>
              <a:headEnd type="none" w="sm" len="sm"/>
              <a:tailEnd type="triangle" w="med" len="med"/>
            </a:ln>
          </p:spPr>
        </p:cxnSp>
      </p:grpSp>
      <p:grpSp>
        <p:nvGrpSpPr>
          <p:cNvPr id="1291" name="Google Shape;1291;p109"/>
          <p:cNvGrpSpPr/>
          <p:nvPr/>
        </p:nvGrpSpPr>
        <p:grpSpPr>
          <a:xfrm>
            <a:off x="713670" y="1630061"/>
            <a:ext cx="1457295" cy="1043490"/>
            <a:chOff x="3505200" y="4267200"/>
            <a:chExt cx="1676400" cy="1600200"/>
          </a:xfrm>
        </p:grpSpPr>
        <p:sp>
          <p:nvSpPr>
            <p:cNvPr id="1292" name="Google Shape;1292;p109"/>
            <p:cNvSpPr/>
            <p:nvPr/>
          </p:nvSpPr>
          <p:spPr>
            <a:xfrm>
              <a:off x="4191000" y="4267200"/>
              <a:ext cx="228600" cy="228600"/>
            </a:xfrm>
            <a:prstGeom prst="ellipse">
              <a:avLst/>
            </a:prstGeom>
            <a:solidFill>
              <a:srgbClr val="FFC000"/>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93" name="Google Shape;1293;p109"/>
            <p:cNvSpPr/>
            <p:nvPr/>
          </p:nvSpPr>
          <p:spPr>
            <a:xfrm>
              <a:off x="3886200" y="4724400"/>
              <a:ext cx="228600" cy="228600"/>
            </a:xfrm>
            <a:prstGeom prst="ellipse">
              <a:avLst/>
            </a:prstGeom>
            <a:solidFill>
              <a:srgbClr val="E87722"/>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94" name="Google Shape;1294;p109"/>
            <p:cNvSpPr/>
            <p:nvPr/>
          </p:nvSpPr>
          <p:spPr>
            <a:xfrm>
              <a:off x="4191000" y="5105400"/>
              <a:ext cx="228600" cy="228600"/>
            </a:xfrm>
            <a:prstGeom prst="ellipse">
              <a:avLst/>
            </a:prstGeom>
            <a:solidFill>
              <a:srgbClr val="7030A0"/>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95" name="Google Shape;1295;p109"/>
            <p:cNvSpPr/>
            <p:nvPr/>
          </p:nvSpPr>
          <p:spPr>
            <a:xfrm>
              <a:off x="4724400" y="4495800"/>
              <a:ext cx="228600" cy="228600"/>
            </a:xfrm>
            <a:prstGeom prst="ellipse">
              <a:avLst/>
            </a:prstGeom>
            <a:solidFill>
              <a:srgbClr val="0069AF"/>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96" name="Google Shape;1296;p109"/>
            <p:cNvSpPr/>
            <p:nvPr/>
          </p:nvSpPr>
          <p:spPr>
            <a:xfrm>
              <a:off x="4648200" y="4953000"/>
              <a:ext cx="228600" cy="228600"/>
            </a:xfrm>
            <a:prstGeom prst="ellipse">
              <a:avLst/>
            </a:prstGeom>
            <a:solidFill>
              <a:srgbClr val="FFFF00"/>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97" name="Google Shape;1297;p109"/>
            <p:cNvSpPr/>
            <p:nvPr/>
          </p:nvSpPr>
          <p:spPr>
            <a:xfrm>
              <a:off x="3581400" y="5257800"/>
              <a:ext cx="228600" cy="228600"/>
            </a:xfrm>
            <a:prstGeom prst="ellipse">
              <a:avLst/>
            </a:prstGeom>
            <a:solidFill>
              <a:srgbClr val="009783"/>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98" name="Google Shape;1298;p109"/>
            <p:cNvSpPr/>
            <p:nvPr/>
          </p:nvSpPr>
          <p:spPr>
            <a:xfrm>
              <a:off x="4419600" y="5486400"/>
              <a:ext cx="228600" cy="228600"/>
            </a:xfrm>
            <a:prstGeom prst="ellipse">
              <a:avLst/>
            </a:prstGeom>
            <a:solidFill>
              <a:srgbClr val="0070C0"/>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299" name="Google Shape;1299;p109"/>
            <p:cNvSpPr/>
            <p:nvPr/>
          </p:nvSpPr>
          <p:spPr>
            <a:xfrm>
              <a:off x="3505200" y="4572000"/>
              <a:ext cx="228600" cy="228600"/>
            </a:xfrm>
            <a:prstGeom prst="ellipse">
              <a:avLst/>
            </a:prstGeom>
            <a:solidFill>
              <a:srgbClr val="A5A5A5"/>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sp>
          <p:nvSpPr>
            <p:cNvPr id="1300" name="Google Shape;1300;p109"/>
            <p:cNvSpPr/>
            <p:nvPr/>
          </p:nvSpPr>
          <p:spPr>
            <a:xfrm>
              <a:off x="4953000" y="5334000"/>
              <a:ext cx="228600" cy="228600"/>
            </a:xfrm>
            <a:prstGeom prst="ellipse">
              <a:avLst/>
            </a:prstGeom>
            <a:solidFill>
              <a:srgbClr val="009783"/>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cxnSp>
          <p:nvCxnSpPr>
            <p:cNvPr id="1301" name="Google Shape;1301;p109"/>
            <p:cNvCxnSpPr>
              <a:stCxn id="1299" idx="7"/>
              <a:endCxn id="1292" idx="2"/>
            </p:cNvCxnSpPr>
            <p:nvPr/>
          </p:nvCxnSpPr>
          <p:spPr>
            <a:xfrm rot="10800000" flipH="1">
              <a:off x="3700322" y="4381378"/>
              <a:ext cx="490800" cy="224100"/>
            </a:xfrm>
            <a:prstGeom prst="straightConnector1">
              <a:avLst/>
            </a:prstGeom>
            <a:noFill/>
            <a:ln>
              <a:noFill/>
            </a:ln>
          </p:spPr>
        </p:cxnSp>
        <p:cxnSp>
          <p:nvCxnSpPr>
            <p:cNvPr id="1302" name="Google Shape;1302;p109"/>
            <p:cNvCxnSpPr>
              <a:stCxn id="1292" idx="6"/>
              <a:endCxn id="1295" idx="2"/>
            </p:cNvCxnSpPr>
            <p:nvPr/>
          </p:nvCxnSpPr>
          <p:spPr>
            <a:xfrm>
              <a:off x="4419600" y="4381500"/>
              <a:ext cx="304800" cy="228600"/>
            </a:xfrm>
            <a:prstGeom prst="straightConnector1">
              <a:avLst/>
            </a:prstGeom>
            <a:noFill/>
            <a:ln>
              <a:noFill/>
            </a:ln>
          </p:spPr>
        </p:cxnSp>
        <p:cxnSp>
          <p:nvCxnSpPr>
            <p:cNvPr id="1303" name="Google Shape;1303;p109"/>
            <p:cNvCxnSpPr>
              <a:stCxn id="1295" idx="3"/>
              <a:endCxn id="1296" idx="0"/>
            </p:cNvCxnSpPr>
            <p:nvPr/>
          </p:nvCxnSpPr>
          <p:spPr>
            <a:xfrm>
              <a:off x="4757878" y="4690922"/>
              <a:ext cx="4500" cy="262200"/>
            </a:xfrm>
            <a:prstGeom prst="straightConnector1">
              <a:avLst/>
            </a:prstGeom>
            <a:noFill/>
            <a:ln>
              <a:noFill/>
            </a:ln>
          </p:spPr>
        </p:cxnSp>
        <p:cxnSp>
          <p:nvCxnSpPr>
            <p:cNvPr id="1304" name="Google Shape;1304;p109"/>
            <p:cNvCxnSpPr>
              <a:stCxn id="1296" idx="5"/>
              <a:endCxn id="1300" idx="1"/>
            </p:cNvCxnSpPr>
            <p:nvPr/>
          </p:nvCxnSpPr>
          <p:spPr>
            <a:xfrm>
              <a:off x="4843322" y="5148122"/>
              <a:ext cx="143100" cy="219300"/>
            </a:xfrm>
            <a:prstGeom prst="straightConnector1">
              <a:avLst/>
            </a:prstGeom>
            <a:noFill/>
            <a:ln>
              <a:noFill/>
            </a:ln>
          </p:spPr>
        </p:cxnSp>
        <p:cxnSp>
          <p:nvCxnSpPr>
            <p:cNvPr id="1305" name="Google Shape;1305;p109"/>
            <p:cNvCxnSpPr>
              <a:stCxn id="1300" idx="2"/>
              <a:endCxn id="1298" idx="6"/>
            </p:cNvCxnSpPr>
            <p:nvPr/>
          </p:nvCxnSpPr>
          <p:spPr>
            <a:xfrm flipH="1">
              <a:off x="4648200" y="5448300"/>
              <a:ext cx="304800" cy="152400"/>
            </a:xfrm>
            <a:prstGeom prst="straightConnector1">
              <a:avLst/>
            </a:prstGeom>
            <a:noFill/>
            <a:ln>
              <a:noFill/>
            </a:ln>
          </p:spPr>
        </p:cxnSp>
        <p:cxnSp>
          <p:nvCxnSpPr>
            <p:cNvPr id="1306" name="Google Shape;1306;p109"/>
            <p:cNvCxnSpPr>
              <a:endCxn id="1294" idx="5"/>
            </p:cNvCxnSpPr>
            <p:nvPr/>
          </p:nvCxnSpPr>
          <p:spPr>
            <a:xfrm rot="10800000">
              <a:off x="4386122" y="5300522"/>
              <a:ext cx="105000" cy="219300"/>
            </a:xfrm>
            <a:prstGeom prst="straightConnector1">
              <a:avLst/>
            </a:prstGeom>
            <a:noFill/>
            <a:ln>
              <a:noFill/>
            </a:ln>
          </p:spPr>
        </p:cxnSp>
        <p:cxnSp>
          <p:nvCxnSpPr>
            <p:cNvPr id="1307" name="Google Shape;1307;p109"/>
            <p:cNvCxnSpPr>
              <a:stCxn id="1294" idx="1"/>
              <a:endCxn id="1293" idx="5"/>
            </p:cNvCxnSpPr>
            <p:nvPr/>
          </p:nvCxnSpPr>
          <p:spPr>
            <a:xfrm rot="10800000">
              <a:off x="4081378" y="4919578"/>
              <a:ext cx="143100" cy="219300"/>
            </a:xfrm>
            <a:prstGeom prst="straightConnector1">
              <a:avLst/>
            </a:prstGeom>
            <a:noFill/>
            <a:ln>
              <a:noFill/>
            </a:ln>
          </p:spPr>
        </p:cxnSp>
        <p:cxnSp>
          <p:nvCxnSpPr>
            <p:cNvPr id="1308" name="Google Shape;1308;p109"/>
            <p:cNvCxnSpPr>
              <a:stCxn id="1293" idx="3"/>
              <a:endCxn id="1297" idx="7"/>
            </p:cNvCxnSpPr>
            <p:nvPr/>
          </p:nvCxnSpPr>
          <p:spPr>
            <a:xfrm flipH="1">
              <a:off x="3776578" y="4919522"/>
              <a:ext cx="143100" cy="371700"/>
            </a:xfrm>
            <a:prstGeom prst="straightConnector1">
              <a:avLst/>
            </a:prstGeom>
            <a:noFill/>
            <a:ln>
              <a:noFill/>
            </a:ln>
          </p:spPr>
        </p:cxnSp>
        <p:cxnSp>
          <p:nvCxnSpPr>
            <p:cNvPr id="1309" name="Google Shape;1309;p109"/>
            <p:cNvCxnSpPr>
              <a:stCxn id="1299" idx="4"/>
              <a:endCxn id="1297" idx="1"/>
            </p:cNvCxnSpPr>
            <p:nvPr/>
          </p:nvCxnSpPr>
          <p:spPr>
            <a:xfrm flipH="1">
              <a:off x="3615000" y="4800600"/>
              <a:ext cx="4500" cy="490800"/>
            </a:xfrm>
            <a:prstGeom prst="straightConnector1">
              <a:avLst/>
            </a:prstGeom>
            <a:noFill/>
            <a:ln>
              <a:noFill/>
            </a:ln>
          </p:spPr>
        </p:cxnSp>
        <p:cxnSp>
          <p:nvCxnSpPr>
            <p:cNvPr id="1310" name="Google Shape;1310;p109"/>
            <p:cNvCxnSpPr>
              <a:stCxn id="1294" idx="7"/>
              <a:endCxn id="1292" idx="4"/>
            </p:cNvCxnSpPr>
            <p:nvPr/>
          </p:nvCxnSpPr>
          <p:spPr>
            <a:xfrm rot="10800000">
              <a:off x="4305422" y="4495678"/>
              <a:ext cx="80700" cy="643200"/>
            </a:xfrm>
            <a:prstGeom prst="straightConnector1">
              <a:avLst/>
            </a:prstGeom>
            <a:noFill/>
            <a:ln>
              <a:noFill/>
            </a:ln>
          </p:spPr>
        </p:cxnSp>
        <p:cxnSp>
          <p:nvCxnSpPr>
            <p:cNvPr id="1311" name="Google Shape;1311;p109"/>
            <p:cNvCxnSpPr>
              <a:stCxn id="1294" idx="3"/>
              <a:endCxn id="1297" idx="6"/>
            </p:cNvCxnSpPr>
            <p:nvPr/>
          </p:nvCxnSpPr>
          <p:spPr>
            <a:xfrm flipH="1">
              <a:off x="3809878" y="5300522"/>
              <a:ext cx="414600" cy="71700"/>
            </a:xfrm>
            <a:prstGeom prst="straightConnector1">
              <a:avLst/>
            </a:prstGeom>
            <a:noFill/>
            <a:ln>
              <a:noFill/>
            </a:ln>
          </p:spPr>
        </p:cxnSp>
        <p:sp>
          <p:nvSpPr>
            <p:cNvPr id="1312" name="Google Shape;1312;p109"/>
            <p:cNvSpPr/>
            <p:nvPr/>
          </p:nvSpPr>
          <p:spPr>
            <a:xfrm>
              <a:off x="3962400" y="5638800"/>
              <a:ext cx="228600" cy="228600"/>
            </a:xfrm>
            <a:prstGeom prst="ellipse">
              <a:avLst/>
            </a:prstGeom>
            <a:solidFill>
              <a:srgbClr val="C00000"/>
            </a:solidFill>
            <a:ln>
              <a:noFill/>
            </a:ln>
            <a:effectLst>
              <a:outerShdw blurRad="50800" dist="38100" dir="5400000" algn="t" rotWithShape="0">
                <a:srgbClr val="000000">
                  <a:alpha val="40000"/>
                </a:srgbClr>
              </a:outerShdw>
            </a:effectLst>
          </p:spPr>
          <p:txBody>
            <a:bodyPr spcFirstLastPara="1" wrap="square" lIns="59625" tIns="29825" rIns="59625" bIns="29825" anchor="t"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1" i="0" u="none" strike="noStrike" cap="none">
                <a:solidFill>
                  <a:srgbClr val="55565A"/>
                </a:solidFill>
                <a:latin typeface="Arial Narrow"/>
                <a:ea typeface="Arial Narrow"/>
                <a:cs typeface="Arial Narrow"/>
                <a:sym typeface="Arial Narrow"/>
              </a:endParaRPr>
            </a:p>
          </p:txBody>
        </p:sp>
        <p:cxnSp>
          <p:nvCxnSpPr>
            <p:cNvPr id="1313" name="Google Shape;1313;p109"/>
            <p:cNvCxnSpPr>
              <a:stCxn id="1312" idx="7"/>
              <a:endCxn id="1294" idx="4"/>
            </p:cNvCxnSpPr>
            <p:nvPr/>
          </p:nvCxnSpPr>
          <p:spPr>
            <a:xfrm rot="10800000" flipH="1">
              <a:off x="4157522" y="5333878"/>
              <a:ext cx="147900" cy="338400"/>
            </a:xfrm>
            <a:prstGeom prst="straightConnector1">
              <a:avLst/>
            </a:prstGeom>
            <a:noFill/>
            <a:ln>
              <a:noFill/>
            </a:ln>
          </p:spPr>
        </p:cxn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110"/>
          <p:cNvSpPr txBox="1">
            <a:spLocks noGrp="1"/>
          </p:cNvSpPr>
          <p:nvPr>
            <p:ph type="title"/>
          </p:nvPr>
        </p:nvSpPr>
        <p:spPr>
          <a:xfrm>
            <a:off x="471500" y="205375"/>
            <a:ext cx="7016100" cy="7458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accent6"/>
              </a:buClr>
              <a:buSzPct val="85714"/>
              <a:buFont typeface="Arial"/>
              <a:buNone/>
            </a:pPr>
            <a:r>
              <a:rPr lang="en">
                <a:latin typeface="Arial"/>
                <a:ea typeface="Arial"/>
                <a:cs typeface="Arial"/>
                <a:sym typeface="Arial"/>
              </a:rPr>
              <a:t>Goal: Objective Weighing of Pros and Cons</a:t>
            </a:r>
            <a:endParaRPr/>
          </a:p>
        </p:txBody>
      </p:sp>
      <p:sp>
        <p:nvSpPr>
          <p:cNvPr id="1319" name="Google Shape;1319;p110"/>
          <p:cNvSpPr txBox="1">
            <a:spLocks noGrp="1"/>
          </p:cNvSpPr>
          <p:nvPr>
            <p:ph type="body" idx="4294967295"/>
          </p:nvPr>
        </p:nvSpPr>
        <p:spPr>
          <a:xfrm>
            <a:off x="894600" y="3565925"/>
            <a:ext cx="7055400" cy="1495800"/>
          </a:xfrm>
          <a:prstGeom prst="rect">
            <a:avLst/>
          </a:prstGeom>
          <a:noFill/>
          <a:ln>
            <a:noFill/>
          </a:ln>
        </p:spPr>
        <p:txBody>
          <a:bodyPr spcFirstLastPara="1" wrap="square" lIns="0" tIns="0" rIns="0" bIns="0" anchor="t" anchorCtr="0">
            <a:noAutofit/>
          </a:bodyPr>
          <a:lstStyle/>
          <a:p>
            <a:pPr marL="0" lvl="0" indent="-19050" algn="l" rtl="0">
              <a:lnSpc>
                <a:spcPct val="100000"/>
              </a:lnSpc>
              <a:spcBef>
                <a:spcPts val="0"/>
              </a:spcBef>
              <a:spcAft>
                <a:spcPts val="0"/>
              </a:spcAft>
              <a:buClr>
                <a:schemeClr val="dk1"/>
              </a:buClr>
              <a:buSzPts val="1500"/>
              <a:buFont typeface="Arial"/>
              <a:buChar char="•"/>
            </a:pPr>
            <a:r>
              <a:rPr lang="en" sz="1500">
                <a:latin typeface="Arial"/>
                <a:ea typeface="Arial"/>
                <a:cs typeface="Arial"/>
                <a:sym typeface="Arial"/>
              </a:rPr>
              <a:t>We are starting to learn the benefits of connected data: Customer 360</a:t>
            </a:r>
            <a:endParaRPr sz="2100"/>
          </a:p>
          <a:p>
            <a:pPr marL="0" lvl="0" indent="-19050" algn="l" rtl="0">
              <a:lnSpc>
                <a:spcPct val="100000"/>
              </a:lnSpc>
              <a:spcBef>
                <a:spcPts val="300"/>
              </a:spcBef>
              <a:spcAft>
                <a:spcPts val="0"/>
              </a:spcAft>
              <a:buClr>
                <a:schemeClr val="dk1"/>
              </a:buClr>
              <a:buSzPts val="1500"/>
              <a:buFont typeface="Arial"/>
              <a:buChar char="•"/>
            </a:pPr>
            <a:r>
              <a:rPr lang="en" sz="1500">
                <a:latin typeface="Arial"/>
                <a:ea typeface="Arial"/>
                <a:cs typeface="Arial"/>
                <a:sym typeface="Arial"/>
              </a:rPr>
              <a:t>It takes time and effort to create high-quality connected data</a:t>
            </a:r>
            <a:endParaRPr sz="2100"/>
          </a:p>
          <a:p>
            <a:pPr marL="0" lvl="0" indent="-19050" algn="l" rtl="0">
              <a:lnSpc>
                <a:spcPct val="100000"/>
              </a:lnSpc>
              <a:spcBef>
                <a:spcPts val="300"/>
              </a:spcBef>
              <a:spcAft>
                <a:spcPts val="0"/>
              </a:spcAft>
              <a:buClr>
                <a:schemeClr val="dk1"/>
              </a:buClr>
              <a:buSzPts val="1500"/>
              <a:buFont typeface="Arial"/>
              <a:buChar char="•"/>
            </a:pPr>
            <a:r>
              <a:rPr lang="en" sz="1500">
                <a:latin typeface="Arial"/>
                <a:ea typeface="Arial"/>
                <a:cs typeface="Arial"/>
                <a:sym typeface="Arial"/>
              </a:rPr>
              <a:t>Can we objectively measure each of the pros and cons?</a:t>
            </a:r>
            <a:endParaRPr sz="2100"/>
          </a:p>
          <a:p>
            <a:pPr marL="0" lvl="0" indent="-19050" algn="l" rtl="0">
              <a:lnSpc>
                <a:spcPct val="100000"/>
              </a:lnSpc>
              <a:spcBef>
                <a:spcPts val="300"/>
              </a:spcBef>
              <a:spcAft>
                <a:spcPts val="0"/>
              </a:spcAft>
              <a:buClr>
                <a:schemeClr val="dk1"/>
              </a:buClr>
              <a:buSzPts val="1500"/>
              <a:buFont typeface="Arial"/>
              <a:buChar char="•"/>
            </a:pPr>
            <a:r>
              <a:rPr lang="en" sz="1500" b="1">
                <a:latin typeface="Arial"/>
                <a:ea typeface="Arial"/>
                <a:cs typeface="Arial"/>
                <a:sym typeface="Arial"/>
              </a:rPr>
              <a:t>What is the value of “new insights?”</a:t>
            </a:r>
            <a:endParaRPr sz="2100"/>
          </a:p>
          <a:p>
            <a:pPr marL="0" lvl="0" indent="-19050" algn="l" rtl="0">
              <a:lnSpc>
                <a:spcPct val="100000"/>
              </a:lnSpc>
              <a:spcBef>
                <a:spcPts val="300"/>
              </a:spcBef>
              <a:spcAft>
                <a:spcPts val="0"/>
              </a:spcAft>
              <a:buClr>
                <a:schemeClr val="dk1"/>
              </a:buClr>
              <a:buSzPts val="1500"/>
              <a:buFont typeface="Arial"/>
              <a:buChar char="•"/>
            </a:pPr>
            <a:r>
              <a:rPr lang="en" sz="1500">
                <a:latin typeface="Arial"/>
                <a:ea typeface="Arial"/>
                <a:cs typeface="Arial"/>
                <a:sym typeface="Arial"/>
              </a:rPr>
              <a:t>How is our decision making driven by what is easy to measure?</a:t>
            </a:r>
            <a:endParaRPr sz="2100"/>
          </a:p>
        </p:txBody>
      </p:sp>
      <p:sp>
        <p:nvSpPr>
          <p:cNvPr id="1320" name="Google Shape;1320;p110"/>
          <p:cNvSpPr/>
          <p:nvPr/>
        </p:nvSpPr>
        <p:spPr>
          <a:xfrm>
            <a:off x="7069017" y="1015678"/>
            <a:ext cx="204000" cy="1092300"/>
          </a:xfrm>
          <a:prstGeom prst="rightBrace">
            <a:avLst>
              <a:gd name="adj1" fmla="val 26695"/>
              <a:gd name="adj2" fmla="val 50000"/>
            </a:avLst>
          </a:prstGeom>
          <a:noFill/>
          <a:ln w="28575" cap="rnd"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110"/>
          <p:cNvSpPr txBox="1"/>
          <p:nvPr/>
        </p:nvSpPr>
        <p:spPr>
          <a:xfrm>
            <a:off x="7273200" y="1409991"/>
            <a:ext cx="12939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Easy to measure</a:t>
            </a:r>
            <a:endParaRPr sz="1100"/>
          </a:p>
        </p:txBody>
      </p:sp>
      <p:grpSp>
        <p:nvGrpSpPr>
          <p:cNvPr id="1322" name="Google Shape;1322;p110"/>
          <p:cNvGrpSpPr/>
          <p:nvPr/>
        </p:nvGrpSpPr>
        <p:grpSpPr>
          <a:xfrm>
            <a:off x="1917213" y="817457"/>
            <a:ext cx="5010150" cy="2526247"/>
            <a:chOff x="2682793" y="1389421"/>
            <a:chExt cx="6680200" cy="3368330"/>
          </a:xfrm>
        </p:grpSpPr>
        <p:pic>
          <p:nvPicPr>
            <p:cNvPr id="1323" name="Google Shape;1323;p110"/>
            <p:cNvPicPr preferRelativeResize="0"/>
            <p:nvPr/>
          </p:nvPicPr>
          <p:blipFill rotWithShape="1">
            <a:blip r:embed="rId3">
              <a:alphaModFix/>
            </a:blip>
            <a:srcRect/>
            <a:stretch/>
          </p:blipFill>
          <p:spPr>
            <a:xfrm>
              <a:off x="2682793" y="2840051"/>
              <a:ext cx="6680200" cy="1917700"/>
            </a:xfrm>
            <a:prstGeom prst="rect">
              <a:avLst/>
            </a:prstGeom>
            <a:noFill/>
            <a:ln>
              <a:noFill/>
            </a:ln>
          </p:spPr>
        </p:pic>
        <p:sp>
          <p:nvSpPr>
            <p:cNvPr id="1324" name="Google Shape;1324;p110"/>
            <p:cNvSpPr/>
            <p:nvPr/>
          </p:nvSpPr>
          <p:spPr>
            <a:xfrm>
              <a:off x="2897902" y="2988894"/>
              <a:ext cx="1908900" cy="483000"/>
            </a:xfrm>
            <a:prstGeom prst="rect">
              <a:avLst/>
            </a:prstGeom>
            <a:solidFill>
              <a:schemeClr val="lt2"/>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chemeClr val="dk1"/>
                  </a:solidFill>
                  <a:latin typeface="Arial"/>
                  <a:ea typeface="Arial"/>
                  <a:cs typeface="Arial"/>
                  <a:sym typeface="Arial"/>
                </a:rPr>
                <a:t>Member Journey</a:t>
              </a:r>
              <a:endParaRPr sz="1100">
                <a:solidFill>
                  <a:schemeClr val="dk1"/>
                </a:solidFill>
              </a:endParaRPr>
            </a:p>
          </p:txBody>
        </p:sp>
        <p:sp>
          <p:nvSpPr>
            <p:cNvPr id="1325" name="Google Shape;1325;p110"/>
            <p:cNvSpPr/>
            <p:nvPr/>
          </p:nvSpPr>
          <p:spPr>
            <a:xfrm>
              <a:off x="2897903" y="2443083"/>
              <a:ext cx="1908900" cy="545700"/>
            </a:xfrm>
            <a:prstGeom prst="rect">
              <a:avLst/>
            </a:prstGeom>
            <a:solidFill>
              <a:schemeClr val="lt2"/>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chemeClr val="dk1"/>
                  </a:solidFill>
                  <a:latin typeface="Arial"/>
                  <a:ea typeface="Arial"/>
                  <a:cs typeface="Arial"/>
                  <a:sym typeface="Arial"/>
                </a:rPr>
                <a:t>Data Science</a:t>
              </a:r>
              <a:endParaRPr sz="1100">
                <a:solidFill>
                  <a:schemeClr val="dk1"/>
                </a:solidFill>
              </a:endParaRPr>
            </a:p>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chemeClr val="dk1"/>
                  </a:solidFill>
                  <a:latin typeface="Arial"/>
                  <a:ea typeface="Arial"/>
                  <a:cs typeface="Arial"/>
                  <a:sym typeface="Arial"/>
                </a:rPr>
                <a:t>Productivity</a:t>
              </a:r>
              <a:endParaRPr sz="1100">
                <a:solidFill>
                  <a:schemeClr val="dk1"/>
                </a:solidFill>
              </a:endParaRPr>
            </a:p>
          </p:txBody>
        </p:sp>
        <p:sp>
          <p:nvSpPr>
            <p:cNvPr id="1326" name="Google Shape;1326;p110"/>
            <p:cNvSpPr/>
            <p:nvPr/>
          </p:nvSpPr>
          <p:spPr>
            <a:xfrm>
              <a:off x="2897902" y="1960192"/>
              <a:ext cx="1908900" cy="488400"/>
            </a:xfrm>
            <a:prstGeom prst="rect">
              <a:avLst/>
            </a:prstGeom>
            <a:solidFill>
              <a:schemeClr val="lt2"/>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 sz="1100" b="0" i="0" u="none" strike="noStrike" cap="none">
                  <a:solidFill>
                    <a:schemeClr val="dk1"/>
                  </a:solidFill>
                  <a:latin typeface="Arial"/>
                  <a:ea typeface="Arial"/>
                  <a:cs typeface="Arial"/>
                  <a:sym typeface="Arial"/>
                </a:rPr>
                <a:t>New Insights</a:t>
              </a:r>
              <a:endParaRPr sz="1100">
                <a:solidFill>
                  <a:schemeClr val="dk1"/>
                </a:solidFill>
              </a:endParaRPr>
            </a:p>
          </p:txBody>
        </p:sp>
        <p:sp>
          <p:nvSpPr>
            <p:cNvPr id="1327" name="Google Shape;1327;p110"/>
            <p:cNvSpPr/>
            <p:nvPr/>
          </p:nvSpPr>
          <p:spPr>
            <a:xfrm>
              <a:off x="7192110" y="2352286"/>
              <a:ext cx="1908900" cy="483000"/>
            </a:xfrm>
            <a:prstGeom prst="rect">
              <a:avLst/>
            </a:prstGeom>
            <a:solidFill>
              <a:srgbClr val="007C89"/>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 sz="1100" b="0" i="0" u="none" strike="noStrike" cap="none">
                  <a:solidFill>
                    <a:schemeClr val="lt1"/>
                  </a:solidFill>
                  <a:latin typeface="Arial"/>
                  <a:ea typeface="Arial"/>
                  <a:cs typeface="Arial"/>
                  <a:sym typeface="Arial"/>
                </a:rPr>
                <a:t>CDC Cost</a:t>
              </a:r>
              <a:endParaRPr sz="1100"/>
            </a:p>
          </p:txBody>
        </p:sp>
        <p:sp>
          <p:nvSpPr>
            <p:cNvPr id="1328" name="Google Shape;1328;p110"/>
            <p:cNvSpPr/>
            <p:nvPr/>
          </p:nvSpPr>
          <p:spPr>
            <a:xfrm>
              <a:off x="7192110" y="1870965"/>
              <a:ext cx="1908900" cy="483000"/>
            </a:xfrm>
            <a:prstGeom prst="rect">
              <a:avLst/>
            </a:prstGeom>
            <a:solidFill>
              <a:srgbClr val="007C89"/>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 sz="1100" b="0" i="0" u="none" strike="noStrike" cap="none">
                  <a:solidFill>
                    <a:schemeClr val="lt1"/>
                  </a:solidFill>
                  <a:latin typeface="Arial"/>
                  <a:ea typeface="Arial"/>
                  <a:cs typeface="Arial"/>
                  <a:sym typeface="Arial"/>
                </a:rPr>
                <a:t>Kafka</a:t>
              </a:r>
              <a:br>
                <a:rPr lang="en" sz="1100" b="0" i="0" u="none" strike="noStrike" cap="none">
                  <a:solidFill>
                    <a:schemeClr val="lt1"/>
                  </a:solidFill>
                  <a:latin typeface="Arial"/>
                  <a:ea typeface="Arial"/>
                  <a:cs typeface="Arial"/>
                  <a:sym typeface="Arial"/>
                </a:rPr>
              </a:br>
              <a:r>
                <a:rPr lang="en" sz="1100" b="0" i="0" u="none" strike="noStrike" cap="none">
                  <a:solidFill>
                    <a:schemeClr val="lt1"/>
                  </a:solidFill>
                  <a:latin typeface="Arial"/>
                  <a:ea typeface="Arial"/>
                  <a:cs typeface="Arial"/>
                  <a:sym typeface="Arial"/>
                </a:rPr>
                <a:t>Streaming Cost</a:t>
              </a:r>
              <a:endParaRPr sz="1100"/>
            </a:p>
          </p:txBody>
        </p:sp>
        <p:sp>
          <p:nvSpPr>
            <p:cNvPr id="1329" name="Google Shape;1329;p110"/>
            <p:cNvSpPr/>
            <p:nvPr/>
          </p:nvSpPr>
          <p:spPr>
            <a:xfrm>
              <a:off x="7192110" y="1389421"/>
              <a:ext cx="1908900" cy="483000"/>
            </a:xfrm>
            <a:prstGeom prst="rect">
              <a:avLst/>
            </a:prstGeom>
            <a:solidFill>
              <a:srgbClr val="007C89"/>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 sz="1100" b="0" i="0" u="none" strike="noStrike" cap="none">
                  <a:solidFill>
                    <a:schemeClr val="lt1"/>
                  </a:solidFill>
                  <a:latin typeface="Arial"/>
                  <a:ea typeface="Arial"/>
                  <a:cs typeface="Arial"/>
                  <a:sym typeface="Arial"/>
                </a:rPr>
                <a:t>Graph Cost</a:t>
              </a:r>
              <a:endParaRPr sz="1100"/>
            </a:p>
          </p:txBody>
        </p:sp>
        <p:sp>
          <p:nvSpPr>
            <p:cNvPr id="1330" name="Google Shape;1330;p110"/>
            <p:cNvSpPr/>
            <p:nvPr/>
          </p:nvSpPr>
          <p:spPr>
            <a:xfrm>
              <a:off x="2944202" y="3564093"/>
              <a:ext cx="1908900" cy="3939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Arial"/>
                  <a:ea typeface="Arial"/>
                  <a:cs typeface="Arial"/>
                  <a:sym typeface="Arial"/>
                </a:rPr>
                <a:t>Pros</a:t>
              </a:r>
              <a:endParaRPr sz="1100"/>
            </a:p>
          </p:txBody>
        </p:sp>
        <p:sp>
          <p:nvSpPr>
            <p:cNvPr id="1331" name="Google Shape;1331;p110"/>
            <p:cNvSpPr/>
            <p:nvPr/>
          </p:nvSpPr>
          <p:spPr>
            <a:xfrm>
              <a:off x="7241882" y="2934173"/>
              <a:ext cx="1908900" cy="3939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000000"/>
                  </a:solidFill>
                  <a:latin typeface="Arial"/>
                  <a:ea typeface="Arial"/>
                  <a:cs typeface="Arial"/>
                  <a:sym typeface="Arial"/>
                </a:rPr>
                <a:t>Cons</a:t>
              </a:r>
              <a:endParaRPr sz="1100"/>
            </a:p>
          </p:txBody>
        </p:sp>
      </p:grpSp>
      <p:sp>
        <p:nvSpPr>
          <p:cNvPr id="1332" name="Google Shape;1332;p110"/>
          <p:cNvSpPr txBox="1"/>
          <p:nvPr/>
        </p:nvSpPr>
        <p:spPr>
          <a:xfrm>
            <a:off x="490046" y="1702244"/>
            <a:ext cx="1285500" cy="253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Hard to measure</a:t>
            </a:r>
            <a:endParaRPr sz="1100"/>
          </a:p>
        </p:txBody>
      </p:sp>
      <p:sp>
        <p:nvSpPr>
          <p:cNvPr id="1333" name="Google Shape;1333;p110"/>
          <p:cNvSpPr/>
          <p:nvPr/>
        </p:nvSpPr>
        <p:spPr>
          <a:xfrm rot="10800000">
            <a:off x="1919345" y="1455530"/>
            <a:ext cx="180600" cy="756300"/>
          </a:xfrm>
          <a:prstGeom prst="rightBrace">
            <a:avLst>
              <a:gd name="adj1" fmla="val 34652"/>
              <a:gd name="adj2" fmla="val 50000"/>
            </a:avLst>
          </a:prstGeom>
          <a:noFill/>
          <a:ln w="28575" cap="rnd"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0"/>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INCOSE Healthcare Working Group</a:t>
            </a:r>
            <a:endParaRPr/>
          </a:p>
        </p:txBody>
      </p:sp>
      <p:sp>
        <p:nvSpPr>
          <p:cNvPr id="224" name="Google Shape;224;p40"/>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Clr>
                <a:schemeClr val="dk1"/>
              </a:buClr>
              <a:buSzPct val="61111"/>
              <a:buFont typeface="Arial"/>
              <a:buNone/>
            </a:pPr>
            <a:r>
              <a:rPr lang="en"/>
              <a:t>The Healthcare Working Group seeks to improve healthcare delivery in the world by bringing together systems engineers and systems thinkers in healthcare system to identify, develop, and tailor best practices for the improvement of healthcare delivery. We will achieve that by:</a:t>
            </a:r>
            <a:endParaRPr/>
          </a:p>
          <a:p>
            <a:pPr marL="457200" lvl="0" indent="-325755" algn="l" rtl="0">
              <a:spcBef>
                <a:spcPts val="1200"/>
              </a:spcBef>
              <a:spcAft>
                <a:spcPts val="0"/>
              </a:spcAft>
              <a:buSzPct val="100000"/>
              <a:buChar char="●"/>
            </a:pPr>
            <a:r>
              <a:rPr lang="en"/>
              <a:t>Articulating the value and application of systems engineering to healthcare through simple examples and easily deployable guidelines, and</a:t>
            </a:r>
            <a:endParaRPr/>
          </a:p>
          <a:p>
            <a:pPr marL="457200" lvl="0" indent="-325755" algn="l" rtl="0">
              <a:spcBef>
                <a:spcPts val="0"/>
              </a:spcBef>
              <a:spcAft>
                <a:spcPts val="0"/>
              </a:spcAft>
              <a:buSzPct val="100000"/>
              <a:buChar char="●"/>
            </a:pPr>
            <a:r>
              <a:rPr lang="en"/>
              <a:t>Providing a forum for developing and sharing best practices, meeting world class experts in Systems Engineering and Healthcare (and across other industries).</a:t>
            </a:r>
            <a:endParaRPr/>
          </a:p>
          <a:p>
            <a:pPr marL="0" lvl="0" indent="0" algn="l" rtl="0">
              <a:spcBef>
                <a:spcPts val="1200"/>
              </a:spcBef>
              <a:spcAft>
                <a:spcPts val="0"/>
              </a:spcAft>
              <a:buClr>
                <a:schemeClr val="dk1"/>
              </a:buClr>
              <a:buSzPct val="61111"/>
              <a:buFont typeface="Arial"/>
              <a:buNone/>
            </a:pPr>
            <a:r>
              <a:rPr lang="en"/>
              <a:t>Our on-going goal is to aggregate information that articulates the value and application of systems engineering to the biomedical and healthcare industries and to provide an infrastructure for members and interested non-members to share relevant information.</a:t>
            </a:r>
            <a:endParaRPr/>
          </a:p>
          <a:p>
            <a:pPr marL="0" lvl="0" indent="0" algn="l" rtl="0">
              <a:spcBef>
                <a:spcPts val="1200"/>
              </a:spcBef>
              <a:spcAft>
                <a:spcPts val="1200"/>
              </a:spcAft>
              <a:buNone/>
            </a:pPr>
            <a:endParaRPr/>
          </a:p>
        </p:txBody>
      </p:sp>
      <p:sp>
        <p:nvSpPr>
          <p:cNvPr id="225" name="Google Shape;225;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111"/>
          <p:cNvSpPr/>
          <p:nvPr/>
        </p:nvSpPr>
        <p:spPr>
          <a:xfrm>
            <a:off x="3972856" y="1580672"/>
            <a:ext cx="289800" cy="276900"/>
          </a:xfrm>
          <a:prstGeom prst="plus">
            <a:avLst>
              <a:gd name="adj" fmla="val 34773"/>
            </a:avLst>
          </a:prstGeom>
          <a:solidFill>
            <a:srgbClr val="00B050"/>
          </a:solidFill>
          <a:ln w="12700" cap="flat" cmpd="sng">
            <a:solidFill>
              <a:srgbClr val="00978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39" name="Google Shape;1339;p111"/>
          <p:cNvSpPr/>
          <p:nvPr/>
        </p:nvSpPr>
        <p:spPr>
          <a:xfrm>
            <a:off x="3972856" y="2902040"/>
            <a:ext cx="289800" cy="88500"/>
          </a:xfrm>
          <a:prstGeom prst="rect">
            <a:avLst/>
          </a:prstGeom>
          <a:solidFill>
            <a:srgbClr val="C4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40" name="Google Shape;1340;p111"/>
          <p:cNvSpPr txBox="1"/>
          <p:nvPr/>
        </p:nvSpPr>
        <p:spPr>
          <a:xfrm>
            <a:off x="541299" y="2170007"/>
            <a:ext cx="8889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400" b="0" i="0" u="none" strike="noStrike">
                <a:solidFill>
                  <a:schemeClr val="lt1"/>
                </a:solidFill>
                <a:latin typeface="Arial"/>
                <a:ea typeface="Arial"/>
                <a:cs typeface="Arial"/>
                <a:sym typeface="Arial"/>
              </a:rPr>
              <a:t>Increases</a:t>
            </a:r>
            <a:endParaRPr sz="1100"/>
          </a:p>
        </p:txBody>
      </p:sp>
      <p:sp>
        <p:nvSpPr>
          <p:cNvPr id="1341" name="Google Shape;1341;p111"/>
          <p:cNvSpPr txBox="1"/>
          <p:nvPr/>
        </p:nvSpPr>
        <p:spPr>
          <a:xfrm>
            <a:off x="541299" y="2862997"/>
            <a:ext cx="9657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 sz="1400" b="0" i="0" u="none" strike="noStrike">
                <a:solidFill>
                  <a:schemeClr val="lt1"/>
                </a:solidFill>
                <a:latin typeface="Arial"/>
                <a:ea typeface="Arial"/>
                <a:cs typeface="Arial"/>
                <a:sym typeface="Arial"/>
              </a:rPr>
              <a:t>Decreases</a:t>
            </a:r>
            <a:endParaRPr sz="1100"/>
          </a:p>
        </p:txBody>
      </p:sp>
      <p:sp>
        <p:nvSpPr>
          <p:cNvPr id="1342" name="Google Shape;1342;p111"/>
          <p:cNvSpPr txBox="1">
            <a:spLocks noGrp="1"/>
          </p:cNvSpPr>
          <p:nvPr>
            <p:ph type="title"/>
          </p:nvPr>
        </p:nvSpPr>
        <p:spPr>
          <a:xfrm>
            <a:off x="320596" y="258299"/>
            <a:ext cx="7886700" cy="3555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accent6"/>
              </a:buClr>
              <a:buSzPct val="85714"/>
              <a:buFont typeface="Arial"/>
              <a:buNone/>
            </a:pPr>
            <a:r>
              <a:rPr lang="en">
                <a:latin typeface="Arial"/>
                <a:ea typeface="Arial"/>
                <a:cs typeface="Arial"/>
                <a:sym typeface="Arial"/>
              </a:rPr>
              <a:t>Product Recommendation Engine Causal Loop Diagram</a:t>
            </a:r>
            <a:endParaRPr/>
          </a:p>
        </p:txBody>
      </p:sp>
      <p:sp>
        <p:nvSpPr>
          <p:cNvPr id="1343" name="Google Shape;1343;p111"/>
          <p:cNvSpPr txBox="1"/>
          <p:nvPr/>
        </p:nvSpPr>
        <p:spPr>
          <a:xfrm>
            <a:off x="2394191" y="4092799"/>
            <a:ext cx="3447000" cy="5001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D13F44"/>
              </a:buClr>
              <a:buSzPts val="1400"/>
              <a:buFont typeface="Arial"/>
              <a:buNone/>
            </a:pPr>
            <a:r>
              <a:rPr lang="en" sz="1400" b="1" i="0" u="none" strike="noStrike" cap="none">
                <a:solidFill>
                  <a:srgbClr val="D13F44"/>
                </a:solidFill>
                <a:latin typeface="Arial"/>
                <a:ea typeface="Arial"/>
                <a:cs typeface="Arial"/>
                <a:sym typeface="Arial"/>
              </a:rPr>
              <a:t>NPS = Net Promoter Score </a:t>
            </a:r>
            <a:br>
              <a:rPr lang="en" sz="1400" b="1" i="0" u="none" strike="noStrike" cap="none">
                <a:solidFill>
                  <a:srgbClr val="D13F44"/>
                </a:solidFill>
                <a:latin typeface="Arial"/>
                <a:ea typeface="Arial"/>
                <a:cs typeface="Arial"/>
                <a:sym typeface="Arial"/>
              </a:rPr>
            </a:br>
            <a:r>
              <a:rPr lang="en" sz="1400" b="1" i="0" u="none" strike="noStrike" cap="none">
                <a:solidFill>
                  <a:srgbClr val="D13F44"/>
                </a:solidFill>
                <a:latin typeface="Arial"/>
                <a:ea typeface="Arial"/>
                <a:cs typeface="Arial"/>
                <a:sym typeface="Arial"/>
              </a:rPr>
              <a:t>Likelihood to recommend</a:t>
            </a:r>
            <a:endParaRPr sz="1100"/>
          </a:p>
        </p:txBody>
      </p:sp>
      <p:sp>
        <p:nvSpPr>
          <p:cNvPr id="1344" name="Google Shape;1344;p111"/>
          <p:cNvSpPr/>
          <p:nvPr/>
        </p:nvSpPr>
        <p:spPr>
          <a:xfrm>
            <a:off x="3509500" y="2105722"/>
            <a:ext cx="1097700" cy="514500"/>
          </a:xfrm>
          <a:prstGeom prst="roundRect">
            <a:avLst>
              <a:gd name="adj" fmla="val 16667"/>
            </a:avLst>
          </a:prstGeom>
          <a:solidFill>
            <a:srgbClr val="AFECF4"/>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D2D2D"/>
              </a:buClr>
              <a:buSzPts val="1400"/>
              <a:buFont typeface="Arial"/>
              <a:buNone/>
            </a:pPr>
            <a:r>
              <a:rPr lang="en" sz="1400" b="1" i="0" u="none" strike="noStrike" cap="none">
                <a:solidFill>
                  <a:srgbClr val="2D2D2D"/>
                </a:solidFill>
                <a:latin typeface="Arial"/>
                <a:ea typeface="Arial"/>
                <a:cs typeface="Arial"/>
                <a:sym typeface="Arial"/>
              </a:rPr>
              <a:t>Member NPS</a:t>
            </a:r>
            <a:endParaRPr sz="1100"/>
          </a:p>
        </p:txBody>
      </p:sp>
      <p:sp>
        <p:nvSpPr>
          <p:cNvPr id="1345" name="Google Shape;1345;p111"/>
          <p:cNvSpPr/>
          <p:nvPr/>
        </p:nvSpPr>
        <p:spPr>
          <a:xfrm>
            <a:off x="5394878" y="875835"/>
            <a:ext cx="1537800" cy="2706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9783"/>
              </a:buClr>
              <a:buSzPts val="1200"/>
              <a:buFont typeface="Arial"/>
              <a:buNone/>
            </a:pPr>
            <a:r>
              <a:rPr lang="en" sz="1200" b="0" i="1" u="none" strike="noStrike" cap="none">
                <a:solidFill>
                  <a:srgbClr val="009783"/>
                </a:solidFill>
                <a:latin typeface="Arial"/>
                <a:ea typeface="Arial"/>
                <a:cs typeface="Arial"/>
                <a:sym typeface="Arial"/>
              </a:rPr>
              <a:t>Right Products Fast</a:t>
            </a:r>
            <a:endParaRPr sz="1100"/>
          </a:p>
        </p:txBody>
      </p:sp>
      <p:sp>
        <p:nvSpPr>
          <p:cNvPr id="1346" name="Google Shape;1346;p111"/>
          <p:cNvSpPr/>
          <p:nvPr/>
        </p:nvSpPr>
        <p:spPr>
          <a:xfrm>
            <a:off x="5319660" y="3613195"/>
            <a:ext cx="1797600" cy="3063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C00000"/>
              </a:buClr>
              <a:buSzPts val="1200"/>
              <a:buFont typeface="Arial"/>
              <a:buNone/>
            </a:pPr>
            <a:r>
              <a:rPr lang="en" sz="1200" b="0" i="1" u="none" strike="noStrike" cap="none">
                <a:solidFill>
                  <a:srgbClr val="C00000"/>
                </a:solidFill>
                <a:latin typeface="Arial"/>
                <a:ea typeface="Arial"/>
                <a:cs typeface="Arial"/>
                <a:sym typeface="Arial"/>
              </a:rPr>
              <a:t>Wrong Products Slowly</a:t>
            </a:r>
            <a:endParaRPr sz="1100"/>
          </a:p>
        </p:txBody>
      </p:sp>
      <p:sp>
        <p:nvSpPr>
          <p:cNvPr id="1347" name="Google Shape;1347;p111"/>
          <p:cNvSpPr/>
          <p:nvPr/>
        </p:nvSpPr>
        <p:spPr>
          <a:xfrm>
            <a:off x="5575200" y="1511461"/>
            <a:ext cx="1452300" cy="4371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Great</a:t>
            </a:r>
            <a:br>
              <a:rPr lang="en" sz="1200">
                <a:solidFill>
                  <a:srgbClr val="2D2D2D"/>
                </a:solidFill>
                <a:latin typeface="Arial"/>
                <a:ea typeface="Arial"/>
                <a:cs typeface="Arial"/>
                <a:sym typeface="Arial"/>
              </a:rPr>
            </a:br>
            <a:r>
              <a:rPr lang="en" sz="1200">
                <a:solidFill>
                  <a:srgbClr val="2D2D2D"/>
                </a:solidFill>
                <a:latin typeface="Arial"/>
                <a:ea typeface="Arial"/>
                <a:cs typeface="Arial"/>
                <a:sym typeface="Arial"/>
              </a:rPr>
              <a:t>Recommendations</a:t>
            </a:r>
            <a:endParaRPr sz="1100"/>
          </a:p>
        </p:txBody>
      </p:sp>
      <p:sp>
        <p:nvSpPr>
          <p:cNvPr id="1348" name="Google Shape;1348;p111"/>
          <p:cNvSpPr/>
          <p:nvPr/>
        </p:nvSpPr>
        <p:spPr>
          <a:xfrm>
            <a:off x="5575200" y="2703891"/>
            <a:ext cx="1452300" cy="4563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Poor</a:t>
            </a:r>
            <a:br>
              <a:rPr lang="en" sz="1200">
                <a:solidFill>
                  <a:srgbClr val="2D2D2D"/>
                </a:solidFill>
                <a:latin typeface="Arial"/>
                <a:ea typeface="Arial"/>
                <a:cs typeface="Arial"/>
                <a:sym typeface="Arial"/>
              </a:rPr>
            </a:br>
            <a:r>
              <a:rPr lang="en" sz="1200">
                <a:solidFill>
                  <a:srgbClr val="2D2D2D"/>
                </a:solidFill>
                <a:latin typeface="Arial"/>
                <a:ea typeface="Arial"/>
                <a:cs typeface="Arial"/>
                <a:sym typeface="Arial"/>
              </a:rPr>
              <a:t>Recommendations</a:t>
            </a:r>
            <a:endParaRPr sz="1100"/>
          </a:p>
        </p:txBody>
      </p:sp>
      <p:sp>
        <p:nvSpPr>
          <p:cNvPr id="1349" name="Google Shape;1349;p111"/>
          <p:cNvSpPr/>
          <p:nvPr/>
        </p:nvSpPr>
        <p:spPr>
          <a:xfrm>
            <a:off x="3462160" y="898059"/>
            <a:ext cx="1097700" cy="5145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D2D2D"/>
              </a:buClr>
              <a:buSzPts val="1200"/>
              <a:buFont typeface="Arial"/>
              <a:buNone/>
            </a:pPr>
            <a:r>
              <a:rPr lang="en" sz="1200">
                <a:solidFill>
                  <a:srgbClr val="2D2D2D"/>
                </a:solidFill>
                <a:latin typeface="Arial"/>
                <a:ea typeface="Arial"/>
                <a:cs typeface="Arial"/>
                <a:sym typeface="Arial"/>
              </a:rPr>
              <a:t>Additional</a:t>
            </a:r>
            <a:endParaRPr sz="1100"/>
          </a:p>
          <a:p>
            <a:pPr marL="0" marR="0" lvl="0" indent="0" algn="ctr" rtl="0">
              <a:lnSpc>
                <a:spcPct val="100000"/>
              </a:lnSpc>
              <a:spcBef>
                <a:spcPts val="0"/>
              </a:spcBef>
              <a:spcAft>
                <a:spcPts val="0"/>
              </a:spcAft>
              <a:buClr>
                <a:srgbClr val="2D2D2D"/>
              </a:buClr>
              <a:buSzPts val="1200"/>
              <a:buFont typeface="Arial"/>
              <a:buNone/>
            </a:pPr>
            <a:r>
              <a:rPr lang="en" sz="1200" b="0" i="0" u="none" strike="noStrike" cap="none">
                <a:solidFill>
                  <a:srgbClr val="2D2D2D"/>
                </a:solidFill>
                <a:latin typeface="Arial"/>
                <a:ea typeface="Arial"/>
                <a:cs typeface="Arial"/>
                <a:sym typeface="Arial"/>
              </a:rPr>
              <a:t>Purchases</a:t>
            </a:r>
            <a:endParaRPr sz="1100"/>
          </a:p>
        </p:txBody>
      </p:sp>
      <p:sp>
        <p:nvSpPr>
          <p:cNvPr id="1350" name="Google Shape;1350;p111"/>
          <p:cNvSpPr/>
          <p:nvPr/>
        </p:nvSpPr>
        <p:spPr>
          <a:xfrm>
            <a:off x="1593965" y="1535672"/>
            <a:ext cx="965700" cy="4452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D2D2D"/>
              </a:buClr>
              <a:buSzPts val="1200"/>
              <a:buFont typeface="Arial"/>
              <a:buNone/>
            </a:pPr>
            <a:r>
              <a:rPr lang="en" sz="1200">
                <a:solidFill>
                  <a:srgbClr val="2D2D2D"/>
                </a:solidFill>
                <a:latin typeface="Arial"/>
                <a:ea typeface="Arial"/>
                <a:cs typeface="Arial"/>
                <a:sym typeface="Arial"/>
              </a:rPr>
              <a:t>Additional</a:t>
            </a:r>
            <a:endParaRPr sz="1100"/>
          </a:p>
          <a:p>
            <a:pPr marL="0" marR="0" lvl="0" indent="0" algn="ctr" rtl="0">
              <a:lnSpc>
                <a:spcPct val="100000"/>
              </a:lnSpc>
              <a:spcBef>
                <a:spcPts val="0"/>
              </a:spcBef>
              <a:spcAft>
                <a:spcPts val="0"/>
              </a:spcAft>
              <a:buClr>
                <a:srgbClr val="2D2D2D"/>
              </a:buClr>
              <a:buSzPts val="1200"/>
              <a:buFont typeface="Arial"/>
              <a:buNone/>
            </a:pPr>
            <a:r>
              <a:rPr lang="en" sz="1200" b="0" i="0" u="none" strike="noStrike" cap="none">
                <a:solidFill>
                  <a:srgbClr val="2D2D2D"/>
                </a:solidFill>
                <a:latin typeface="Arial"/>
                <a:ea typeface="Arial"/>
                <a:cs typeface="Arial"/>
                <a:sym typeface="Arial"/>
              </a:rPr>
              <a:t>Revenue</a:t>
            </a:r>
            <a:endParaRPr sz="1100"/>
          </a:p>
        </p:txBody>
      </p:sp>
      <p:cxnSp>
        <p:nvCxnSpPr>
          <p:cNvPr id="1351" name="Google Shape;1351;p111"/>
          <p:cNvCxnSpPr>
            <a:stCxn id="1344" idx="3"/>
            <a:endCxn id="1347" idx="2"/>
          </p:cNvCxnSpPr>
          <p:nvPr/>
        </p:nvCxnSpPr>
        <p:spPr>
          <a:xfrm rot="10800000" flipH="1">
            <a:off x="4607200" y="1948672"/>
            <a:ext cx="1694100" cy="414300"/>
          </a:xfrm>
          <a:prstGeom prst="curvedConnector2">
            <a:avLst/>
          </a:prstGeom>
          <a:noFill/>
          <a:ln w="50800" cap="flat" cmpd="sng">
            <a:solidFill>
              <a:srgbClr val="002677"/>
            </a:solidFill>
            <a:prstDash val="solid"/>
            <a:miter lim="800000"/>
            <a:headEnd type="none" w="sm" len="sm"/>
            <a:tailEnd type="triangle" w="med" len="med"/>
          </a:ln>
        </p:spPr>
      </p:cxnSp>
      <p:cxnSp>
        <p:nvCxnSpPr>
          <p:cNvPr id="1352" name="Google Shape;1352;p111"/>
          <p:cNvCxnSpPr>
            <a:stCxn id="1347" idx="0"/>
            <a:endCxn id="1349" idx="3"/>
          </p:cNvCxnSpPr>
          <p:nvPr/>
        </p:nvCxnSpPr>
        <p:spPr>
          <a:xfrm rot="5400000" flipH="1">
            <a:off x="5252550" y="462661"/>
            <a:ext cx="356100" cy="1741500"/>
          </a:xfrm>
          <a:prstGeom prst="curvedConnector2">
            <a:avLst/>
          </a:prstGeom>
          <a:noFill/>
          <a:ln w="50800" cap="flat" cmpd="sng">
            <a:solidFill>
              <a:srgbClr val="002677"/>
            </a:solidFill>
            <a:prstDash val="solid"/>
            <a:miter lim="800000"/>
            <a:headEnd type="none" w="sm" len="sm"/>
            <a:tailEnd type="triangle" w="med" len="med"/>
          </a:ln>
        </p:spPr>
      </p:cxnSp>
      <p:cxnSp>
        <p:nvCxnSpPr>
          <p:cNvPr id="1353" name="Google Shape;1353;p111"/>
          <p:cNvCxnSpPr>
            <a:stCxn id="1344" idx="3"/>
            <a:endCxn id="1348" idx="0"/>
          </p:cNvCxnSpPr>
          <p:nvPr/>
        </p:nvCxnSpPr>
        <p:spPr>
          <a:xfrm>
            <a:off x="4607200" y="2362972"/>
            <a:ext cx="1694100" cy="340800"/>
          </a:xfrm>
          <a:prstGeom prst="curvedConnector2">
            <a:avLst/>
          </a:prstGeom>
          <a:noFill/>
          <a:ln w="50800" cap="flat" cmpd="sng">
            <a:solidFill>
              <a:srgbClr val="002677"/>
            </a:solidFill>
            <a:prstDash val="solid"/>
            <a:miter lim="800000"/>
            <a:headEnd type="none" w="sm" len="sm"/>
            <a:tailEnd type="triangle" w="med" len="med"/>
          </a:ln>
        </p:spPr>
      </p:cxnSp>
      <p:sp>
        <p:nvSpPr>
          <p:cNvPr id="1354" name="Google Shape;1354;p111"/>
          <p:cNvSpPr/>
          <p:nvPr/>
        </p:nvSpPr>
        <p:spPr>
          <a:xfrm>
            <a:off x="3568799" y="3251957"/>
            <a:ext cx="1097700" cy="5145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D2D2D"/>
              </a:buClr>
              <a:buSzPts val="1200"/>
              <a:buFont typeface="Arial"/>
              <a:buNone/>
            </a:pPr>
            <a:r>
              <a:rPr lang="en" sz="1200">
                <a:solidFill>
                  <a:srgbClr val="2D2D2D"/>
                </a:solidFill>
                <a:latin typeface="Arial"/>
                <a:ea typeface="Arial"/>
                <a:cs typeface="Arial"/>
                <a:sym typeface="Arial"/>
              </a:rPr>
              <a:t>No</a:t>
            </a:r>
            <a:endParaRPr sz="1100"/>
          </a:p>
          <a:p>
            <a:pPr marL="0" marR="0" lvl="0" indent="0" algn="ctr" rtl="0">
              <a:lnSpc>
                <a:spcPct val="100000"/>
              </a:lnSpc>
              <a:spcBef>
                <a:spcPts val="0"/>
              </a:spcBef>
              <a:spcAft>
                <a:spcPts val="0"/>
              </a:spcAft>
              <a:buClr>
                <a:srgbClr val="2D2D2D"/>
              </a:buClr>
              <a:buSzPts val="1200"/>
              <a:buFont typeface="Arial"/>
              <a:buNone/>
            </a:pPr>
            <a:r>
              <a:rPr lang="en" sz="1200" b="0" i="0" u="none" strike="noStrike" cap="none">
                <a:solidFill>
                  <a:srgbClr val="2D2D2D"/>
                </a:solidFill>
                <a:latin typeface="Arial"/>
                <a:ea typeface="Arial"/>
                <a:cs typeface="Arial"/>
                <a:sym typeface="Arial"/>
              </a:rPr>
              <a:t>Purchases</a:t>
            </a:r>
            <a:endParaRPr sz="1100"/>
          </a:p>
        </p:txBody>
      </p:sp>
      <p:cxnSp>
        <p:nvCxnSpPr>
          <p:cNvPr id="1355" name="Google Shape;1355;p111"/>
          <p:cNvCxnSpPr>
            <a:stCxn id="1348" idx="2"/>
            <a:endCxn id="1354" idx="3"/>
          </p:cNvCxnSpPr>
          <p:nvPr/>
        </p:nvCxnSpPr>
        <p:spPr>
          <a:xfrm rot="5400000">
            <a:off x="5309400" y="2517141"/>
            <a:ext cx="348900" cy="1635000"/>
          </a:xfrm>
          <a:prstGeom prst="curvedConnector2">
            <a:avLst/>
          </a:prstGeom>
          <a:noFill/>
          <a:ln w="50800" cap="flat" cmpd="sng">
            <a:solidFill>
              <a:srgbClr val="002677"/>
            </a:solidFill>
            <a:prstDash val="solid"/>
            <a:miter lim="800000"/>
            <a:headEnd type="none" w="sm" len="sm"/>
            <a:tailEnd type="triangle" w="med" len="med"/>
          </a:ln>
        </p:spPr>
      </p:cxnSp>
      <p:sp>
        <p:nvSpPr>
          <p:cNvPr id="1356" name="Google Shape;1356;p111"/>
          <p:cNvSpPr/>
          <p:nvPr/>
        </p:nvSpPr>
        <p:spPr>
          <a:xfrm>
            <a:off x="1673799" y="2681909"/>
            <a:ext cx="885900" cy="4452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D2D2D"/>
              </a:buClr>
              <a:buSzPts val="1200"/>
              <a:buFont typeface="Arial"/>
              <a:buNone/>
            </a:pPr>
            <a:r>
              <a:rPr lang="en" sz="1200">
                <a:solidFill>
                  <a:srgbClr val="2D2D2D"/>
                </a:solidFill>
                <a:latin typeface="Arial"/>
                <a:ea typeface="Arial"/>
                <a:cs typeface="Arial"/>
                <a:sym typeface="Arial"/>
              </a:rPr>
              <a:t>No New</a:t>
            </a:r>
            <a:endParaRPr sz="1100"/>
          </a:p>
          <a:p>
            <a:pPr marL="0" marR="0" lvl="0" indent="0" algn="ctr" rtl="0">
              <a:lnSpc>
                <a:spcPct val="100000"/>
              </a:lnSpc>
              <a:spcBef>
                <a:spcPts val="0"/>
              </a:spcBef>
              <a:spcAft>
                <a:spcPts val="0"/>
              </a:spcAft>
              <a:buClr>
                <a:srgbClr val="2D2D2D"/>
              </a:buClr>
              <a:buSzPts val="1200"/>
              <a:buFont typeface="Arial"/>
              <a:buNone/>
            </a:pPr>
            <a:r>
              <a:rPr lang="en" sz="1200" b="0" i="0" u="none" strike="noStrike" cap="none">
                <a:solidFill>
                  <a:srgbClr val="2D2D2D"/>
                </a:solidFill>
                <a:latin typeface="Arial"/>
                <a:ea typeface="Arial"/>
                <a:cs typeface="Arial"/>
                <a:sym typeface="Arial"/>
              </a:rPr>
              <a:t>Revenue</a:t>
            </a:r>
            <a:endParaRPr sz="1100"/>
          </a:p>
        </p:txBody>
      </p:sp>
      <p:cxnSp>
        <p:nvCxnSpPr>
          <p:cNvPr id="1357" name="Google Shape;1357;p111"/>
          <p:cNvCxnSpPr>
            <a:stCxn id="1354" idx="1"/>
            <a:endCxn id="1356" idx="2"/>
          </p:cNvCxnSpPr>
          <p:nvPr/>
        </p:nvCxnSpPr>
        <p:spPr>
          <a:xfrm rot="10800000">
            <a:off x="2116799" y="3127007"/>
            <a:ext cx="1452000" cy="382200"/>
          </a:xfrm>
          <a:prstGeom prst="curvedConnector2">
            <a:avLst/>
          </a:prstGeom>
          <a:noFill/>
          <a:ln w="50800" cap="flat" cmpd="sng">
            <a:solidFill>
              <a:srgbClr val="002677"/>
            </a:solidFill>
            <a:prstDash val="solid"/>
            <a:miter lim="800000"/>
            <a:headEnd type="none" w="sm" len="sm"/>
            <a:tailEnd type="triangle" w="med" len="med"/>
          </a:ln>
        </p:spPr>
      </p:cxnSp>
      <p:cxnSp>
        <p:nvCxnSpPr>
          <p:cNvPr id="1358" name="Google Shape;1358;p111"/>
          <p:cNvCxnSpPr>
            <a:stCxn id="1349" idx="1"/>
            <a:endCxn id="1350" idx="0"/>
          </p:cNvCxnSpPr>
          <p:nvPr/>
        </p:nvCxnSpPr>
        <p:spPr>
          <a:xfrm flipH="1">
            <a:off x="2076760" y="1155309"/>
            <a:ext cx="1385400" cy="380400"/>
          </a:xfrm>
          <a:prstGeom prst="curvedConnector2">
            <a:avLst/>
          </a:prstGeom>
          <a:noFill/>
          <a:ln w="50800" cap="flat" cmpd="sng">
            <a:solidFill>
              <a:srgbClr val="002677"/>
            </a:solidFill>
            <a:prstDash val="solid"/>
            <a:miter lim="800000"/>
            <a:headEnd type="none" w="sm" len="sm"/>
            <a:tailEnd type="triangle" w="med" len="med"/>
          </a:ln>
        </p:spPr>
      </p:cxnSp>
      <p:cxnSp>
        <p:nvCxnSpPr>
          <p:cNvPr id="1359" name="Google Shape;1359;p111"/>
          <p:cNvCxnSpPr>
            <a:stCxn id="1356" idx="0"/>
            <a:endCxn id="1344" idx="1"/>
          </p:cNvCxnSpPr>
          <p:nvPr/>
        </p:nvCxnSpPr>
        <p:spPr>
          <a:xfrm rot="-5400000">
            <a:off x="2653749" y="1826009"/>
            <a:ext cx="318900" cy="1392900"/>
          </a:xfrm>
          <a:prstGeom prst="curvedConnector2">
            <a:avLst/>
          </a:prstGeom>
          <a:noFill/>
          <a:ln w="50800" cap="flat" cmpd="sng">
            <a:solidFill>
              <a:srgbClr val="002677"/>
            </a:solidFill>
            <a:prstDash val="solid"/>
            <a:miter lim="800000"/>
            <a:headEnd type="none" w="sm" len="sm"/>
            <a:tailEnd type="triangle" w="med" len="med"/>
          </a:ln>
        </p:spPr>
      </p:cxnSp>
      <p:cxnSp>
        <p:nvCxnSpPr>
          <p:cNvPr id="1360" name="Google Shape;1360;p111"/>
          <p:cNvCxnSpPr>
            <a:stCxn id="1350" idx="2"/>
            <a:endCxn id="1344" idx="1"/>
          </p:cNvCxnSpPr>
          <p:nvPr/>
        </p:nvCxnSpPr>
        <p:spPr>
          <a:xfrm rot="-5400000" flipH="1">
            <a:off x="2602115" y="1455572"/>
            <a:ext cx="382200" cy="1432800"/>
          </a:xfrm>
          <a:prstGeom prst="curvedConnector2">
            <a:avLst/>
          </a:prstGeom>
          <a:noFill/>
          <a:ln w="50800" cap="flat" cmpd="sng">
            <a:solidFill>
              <a:srgbClr val="002677"/>
            </a:solidFill>
            <a:prstDash val="solid"/>
            <a:miter lim="800000"/>
            <a:headEnd type="none" w="sm" len="sm"/>
            <a:tailEnd type="triangle" w="med" len="med"/>
          </a:ln>
        </p:spPr>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112"/>
          <p:cNvSpPr/>
          <p:nvPr/>
        </p:nvSpPr>
        <p:spPr>
          <a:xfrm>
            <a:off x="1455909" y="1621273"/>
            <a:ext cx="3203700" cy="2058900"/>
          </a:xfrm>
          <a:prstGeom prst="roundRect">
            <a:avLst>
              <a:gd name="adj" fmla="val 16667"/>
            </a:avLst>
          </a:prstGeom>
          <a:solidFill>
            <a:srgbClr val="C4F1F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66" name="Google Shape;1366;p112"/>
          <p:cNvSpPr/>
          <p:nvPr/>
        </p:nvSpPr>
        <p:spPr>
          <a:xfrm>
            <a:off x="2202412" y="1242716"/>
            <a:ext cx="1737600" cy="597000"/>
          </a:xfrm>
          <a:prstGeom prst="roundRect">
            <a:avLst>
              <a:gd name="adj" fmla="val 16667"/>
            </a:avLst>
          </a:prstGeom>
          <a:solidFill>
            <a:schemeClr val="accent1"/>
          </a:solidFill>
          <a:ln w="1905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sz="1500" b="0" i="0" u="none" strike="noStrike" cap="none">
              <a:solidFill>
                <a:srgbClr val="FFFFFF"/>
              </a:solidFill>
              <a:latin typeface="Arial"/>
              <a:ea typeface="Arial"/>
              <a:cs typeface="Arial"/>
              <a:sym typeface="Arial"/>
            </a:endParaRPr>
          </a:p>
        </p:txBody>
      </p:sp>
      <p:sp>
        <p:nvSpPr>
          <p:cNvPr id="1367" name="Google Shape;1367;p112"/>
          <p:cNvSpPr/>
          <p:nvPr/>
        </p:nvSpPr>
        <p:spPr>
          <a:xfrm>
            <a:off x="1309781" y="1270790"/>
            <a:ext cx="1035600" cy="1042500"/>
          </a:xfrm>
          <a:prstGeom prst="bentArrow">
            <a:avLst>
              <a:gd name="adj1" fmla="val 25000"/>
              <a:gd name="adj2" fmla="val 25000"/>
              <a:gd name="adj3" fmla="val 25000"/>
              <a:gd name="adj4" fmla="val 43750"/>
            </a:avLst>
          </a:prstGeom>
          <a:solidFill>
            <a:schemeClr val="lt1"/>
          </a:solidFill>
          <a:ln w="12700" cap="flat" cmpd="sng">
            <a:solidFill>
              <a:schemeClr val="dk2"/>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368" name="Google Shape;1368;p112"/>
          <p:cNvSpPr/>
          <p:nvPr/>
        </p:nvSpPr>
        <p:spPr>
          <a:xfrm>
            <a:off x="490969" y="2318117"/>
            <a:ext cx="1877100" cy="597000"/>
          </a:xfrm>
          <a:prstGeom prst="roundRect">
            <a:avLst>
              <a:gd name="adj" fmla="val 16667"/>
            </a:avLst>
          </a:prstGeom>
          <a:solidFill>
            <a:schemeClr val="accent3"/>
          </a:solidFill>
          <a:ln w="1905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sz="1500" b="0" i="0" u="none" strike="noStrike" cap="none">
              <a:solidFill>
                <a:srgbClr val="FFFFFF"/>
              </a:solidFill>
              <a:latin typeface="Arial"/>
              <a:ea typeface="Arial"/>
              <a:cs typeface="Arial"/>
              <a:sym typeface="Arial"/>
            </a:endParaRPr>
          </a:p>
        </p:txBody>
      </p:sp>
      <p:sp>
        <p:nvSpPr>
          <p:cNvPr id="1369" name="Google Shape;1369;p112"/>
          <p:cNvSpPr/>
          <p:nvPr/>
        </p:nvSpPr>
        <p:spPr>
          <a:xfrm rot="-5400000">
            <a:off x="1163867" y="2851983"/>
            <a:ext cx="1035300" cy="1042500"/>
          </a:xfrm>
          <a:prstGeom prst="bentArrow">
            <a:avLst>
              <a:gd name="adj1" fmla="val 25000"/>
              <a:gd name="adj2" fmla="val 25000"/>
              <a:gd name="adj3" fmla="val 25000"/>
              <a:gd name="adj4" fmla="val 43750"/>
            </a:avLst>
          </a:prstGeom>
          <a:solidFill>
            <a:schemeClr val="lt1"/>
          </a:solidFill>
          <a:ln w="12700" cap="flat" cmpd="sng">
            <a:solidFill>
              <a:schemeClr val="dk2"/>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370" name="Google Shape;1370;p112"/>
          <p:cNvSpPr/>
          <p:nvPr/>
        </p:nvSpPr>
        <p:spPr>
          <a:xfrm>
            <a:off x="2210393" y="3453990"/>
            <a:ext cx="1722000" cy="597000"/>
          </a:xfrm>
          <a:prstGeom prst="roundRect">
            <a:avLst>
              <a:gd name="adj" fmla="val 16667"/>
            </a:avLst>
          </a:prstGeom>
          <a:solidFill>
            <a:srgbClr val="92D050"/>
          </a:solidFill>
          <a:ln w="1905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sz="1500" b="0" i="0" u="none" strike="noStrike" cap="none">
              <a:solidFill>
                <a:srgbClr val="FFFFFF"/>
              </a:solidFill>
              <a:latin typeface="Arial"/>
              <a:ea typeface="Arial"/>
              <a:cs typeface="Arial"/>
              <a:sym typeface="Arial"/>
            </a:endParaRPr>
          </a:p>
        </p:txBody>
      </p:sp>
      <p:sp>
        <p:nvSpPr>
          <p:cNvPr id="1371" name="Google Shape;1371;p112"/>
          <p:cNvSpPr/>
          <p:nvPr/>
        </p:nvSpPr>
        <p:spPr>
          <a:xfrm rot="10800000">
            <a:off x="3813131" y="2915130"/>
            <a:ext cx="1035300" cy="1058700"/>
          </a:xfrm>
          <a:prstGeom prst="bentArrow">
            <a:avLst>
              <a:gd name="adj1" fmla="val 25000"/>
              <a:gd name="adj2" fmla="val 25000"/>
              <a:gd name="adj3" fmla="val 25000"/>
              <a:gd name="adj4" fmla="val 43750"/>
            </a:avLst>
          </a:prstGeom>
          <a:solidFill>
            <a:schemeClr val="lt1"/>
          </a:solidFill>
          <a:ln w="12700" cap="flat" cmpd="sng">
            <a:solidFill>
              <a:schemeClr val="dk2"/>
            </a:solidFill>
            <a:prstDash val="solid"/>
            <a:miter lim="800000"/>
            <a:headEnd type="none" w="sm" len="sm"/>
            <a:tailEnd type="none" w="sm" len="sm"/>
          </a:ln>
          <a:effectLst>
            <a:outerShdw blurRad="50800" dist="38100" dir="13500000" algn="b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372" name="Google Shape;1372;p112"/>
          <p:cNvSpPr txBox="1">
            <a:spLocks noGrp="1"/>
          </p:cNvSpPr>
          <p:nvPr>
            <p:ph type="title"/>
          </p:nvPr>
        </p:nvSpPr>
        <p:spPr>
          <a:xfrm>
            <a:off x="341975" y="269547"/>
            <a:ext cx="6099600" cy="5064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6"/>
              </a:buClr>
              <a:buSzPts val="2400"/>
              <a:buFont typeface="Arial"/>
              <a:buNone/>
            </a:pPr>
            <a:r>
              <a:rPr lang="en"/>
              <a:t>Customer Support Chatbot</a:t>
            </a:r>
            <a:endParaRPr/>
          </a:p>
        </p:txBody>
      </p:sp>
      <p:sp>
        <p:nvSpPr>
          <p:cNvPr id="1373" name="Google Shape;1373;p112"/>
          <p:cNvSpPr txBox="1">
            <a:spLocks noGrp="1"/>
          </p:cNvSpPr>
          <p:nvPr>
            <p:ph type="body" idx="4294967295"/>
          </p:nvPr>
        </p:nvSpPr>
        <p:spPr>
          <a:xfrm>
            <a:off x="6296594" y="2014034"/>
            <a:ext cx="2196300" cy="671700"/>
          </a:xfrm>
          <a:prstGeom prst="rect">
            <a:avLst/>
          </a:prstGeom>
          <a:noFill/>
          <a:ln>
            <a:noFill/>
          </a:ln>
        </p:spPr>
        <p:txBody>
          <a:bodyPr spcFirstLastPara="1" wrap="square" lIns="0" tIns="0" rIns="0" bIns="0" anchor="t" anchorCtr="0">
            <a:normAutofit fontScale="77500" lnSpcReduction="20000"/>
          </a:bodyPr>
          <a:lstStyle/>
          <a:p>
            <a:pPr marL="0" lvl="0" indent="0" algn="ctr" rtl="0">
              <a:lnSpc>
                <a:spcPct val="100000"/>
              </a:lnSpc>
              <a:spcBef>
                <a:spcPts val="0"/>
              </a:spcBef>
              <a:spcAft>
                <a:spcPts val="1200"/>
              </a:spcAft>
              <a:buClr>
                <a:schemeClr val="dk1"/>
              </a:buClr>
              <a:buSzPct val="77777"/>
              <a:buNone/>
            </a:pPr>
            <a:r>
              <a:rPr lang="en"/>
              <a:t>More feedback is used to build better intent detection models.</a:t>
            </a:r>
            <a:endParaRPr/>
          </a:p>
        </p:txBody>
      </p:sp>
      <p:sp>
        <p:nvSpPr>
          <p:cNvPr id="1374" name="Google Shape;1374;p112"/>
          <p:cNvSpPr/>
          <p:nvPr/>
        </p:nvSpPr>
        <p:spPr>
          <a:xfrm>
            <a:off x="3742053" y="2331305"/>
            <a:ext cx="1877100" cy="591300"/>
          </a:xfrm>
          <a:prstGeom prst="roundRect">
            <a:avLst>
              <a:gd name="adj" fmla="val 16667"/>
            </a:avLst>
          </a:prstGeom>
          <a:solidFill>
            <a:srgbClr val="FFC000"/>
          </a:solidFill>
          <a:ln w="19050"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lt1"/>
              </a:buClr>
              <a:buSzPts val="1500"/>
              <a:buFont typeface="Arial"/>
              <a:buNone/>
            </a:pPr>
            <a:endParaRPr sz="1500" b="0" i="0" u="none" strike="noStrike" cap="none">
              <a:solidFill>
                <a:srgbClr val="FFFFFF"/>
              </a:solidFill>
              <a:latin typeface="Arial"/>
              <a:ea typeface="Arial"/>
              <a:cs typeface="Arial"/>
              <a:sym typeface="Arial"/>
            </a:endParaRPr>
          </a:p>
        </p:txBody>
      </p:sp>
      <p:sp>
        <p:nvSpPr>
          <p:cNvPr id="1375" name="Google Shape;1375;p112"/>
          <p:cNvSpPr/>
          <p:nvPr/>
        </p:nvSpPr>
        <p:spPr>
          <a:xfrm rot="5400000">
            <a:off x="3939813" y="1434199"/>
            <a:ext cx="971100" cy="970800"/>
          </a:xfrm>
          <a:prstGeom prst="bentArrow">
            <a:avLst>
              <a:gd name="adj1" fmla="val 25000"/>
              <a:gd name="adj2" fmla="val 23780"/>
              <a:gd name="adj3" fmla="val 25000"/>
              <a:gd name="adj4" fmla="val 43750"/>
            </a:avLst>
          </a:prstGeom>
          <a:solidFill>
            <a:schemeClr val="lt1"/>
          </a:solidFill>
          <a:ln w="12700" cap="flat" cmpd="sng">
            <a:solidFill>
              <a:schemeClr val="dk2"/>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376" name="Google Shape;1376;p112"/>
          <p:cNvSpPr txBox="1"/>
          <p:nvPr/>
        </p:nvSpPr>
        <p:spPr>
          <a:xfrm>
            <a:off x="4598102" y="1561430"/>
            <a:ext cx="1552200" cy="408000"/>
          </a:xfrm>
          <a:prstGeom prst="rect">
            <a:avLst/>
          </a:prstGeom>
          <a:solidFill>
            <a:schemeClr val="lt1"/>
          </a:solid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rgbClr val="000000"/>
                </a:solidFill>
                <a:latin typeface="Arial"/>
                <a:ea typeface="Arial"/>
                <a:cs typeface="Arial"/>
                <a:sym typeface="Arial"/>
              </a:rPr>
              <a:t>Use to build intent detection model</a:t>
            </a:r>
            <a:endParaRPr sz="1100"/>
          </a:p>
        </p:txBody>
      </p:sp>
      <p:sp>
        <p:nvSpPr>
          <p:cNvPr id="1377" name="Google Shape;1377;p112"/>
          <p:cNvSpPr/>
          <p:nvPr/>
        </p:nvSpPr>
        <p:spPr>
          <a:xfrm>
            <a:off x="2804323" y="2318117"/>
            <a:ext cx="506700" cy="484500"/>
          </a:xfrm>
          <a:prstGeom prst="plus">
            <a:avLst>
              <a:gd name="adj" fmla="val 34773"/>
            </a:avLst>
          </a:prstGeom>
          <a:solidFill>
            <a:srgbClr val="00B050"/>
          </a:solidFill>
          <a:ln w="12700"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1378" name="Google Shape;1378;p112"/>
          <p:cNvSpPr txBox="1"/>
          <p:nvPr/>
        </p:nvSpPr>
        <p:spPr>
          <a:xfrm>
            <a:off x="4650142" y="3288538"/>
            <a:ext cx="1193400" cy="408000"/>
          </a:xfrm>
          <a:prstGeom prst="rect">
            <a:avLst/>
          </a:prstGeom>
          <a:solidFill>
            <a:schemeClr val="lt1"/>
          </a:solid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rgbClr val="000000"/>
                </a:solidFill>
                <a:latin typeface="Arial"/>
                <a:ea typeface="Arial"/>
                <a:cs typeface="Arial"/>
                <a:sym typeface="Arial"/>
              </a:rPr>
              <a:t>Attempt</a:t>
            </a:r>
            <a:r>
              <a:rPr lang="en" sz="1100" i="1">
                <a:solidFill>
                  <a:srgbClr val="000000"/>
                </a:solidFill>
                <a:latin typeface="Arial"/>
                <a:ea typeface="Arial"/>
                <a:cs typeface="Arial"/>
                <a:sym typeface="Arial"/>
              </a:rPr>
              <a:t> to answer question</a:t>
            </a:r>
            <a:endParaRPr sz="1100" b="0" i="1" u="none" strike="noStrike" cap="none">
              <a:solidFill>
                <a:srgbClr val="000000"/>
              </a:solidFill>
              <a:latin typeface="Arial"/>
              <a:ea typeface="Arial"/>
              <a:cs typeface="Arial"/>
              <a:sym typeface="Arial"/>
            </a:endParaRPr>
          </a:p>
        </p:txBody>
      </p:sp>
      <p:sp>
        <p:nvSpPr>
          <p:cNvPr id="1379" name="Google Shape;1379;p112"/>
          <p:cNvSpPr txBox="1"/>
          <p:nvPr/>
        </p:nvSpPr>
        <p:spPr>
          <a:xfrm>
            <a:off x="702369" y="1586208"/>
            <a:ext cx="855600" cy="238500"/>
          </a:xfrm>
          <a:prstGeom prst="rect">
            <a:avLst/>
          </a:prstGeom>
          <a:solidFill>
            <a:schemeClr val="lt1"/>
          </a:solid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 sz="1100" b="0" i="1" u="none" strike="noStrike" cap="none">
                <a:solidFill>
                  <a:srgbClr val="000000"/>
                </a:solidFill>
                <a:latin typeface="Arial"/>
                <a:ea typeface="Arial"/>
                <a:cs typeface="Arial"/>
                <a:sym typeface="Arial"/>
              </a:rPr>
              <a:t>Creates</a:t>
            </a:r>
            <a:endParaRPr sz="1100"/>
          </a:p>
        </p:txBody>
      </p:sp>
      <p:sp>
        <p:nvSpPr>
          <p:cNvPr id="1380" name="Google Shape;1380;p112"/>
          <p:cNvSpPr txBox="1"/>
          <p:nvPr/>
        </p:nvSpPr>
        <p:spPr>
          <a:xfrm>
            <a:off x="389432" y="3288538"/>
            <a:ext cx="1103100" cy="577200"/>
          </a:xfrm>
          <a:prstGeom prst="rect">
            <a:avLst/>
          </a:prstGeom>
          <a:solidFill>
            <a:schemeClr val="lt1"/>
          </a:solidFill>
          <a:ln>
            <a:noFill/>
          </a:ln>
        </p:spPr>
        <p:txBody>
          <a:bodyPr spcFirstLastPara="1" wrap="square" lIns="68575" tIns="34275" rIns="68575" bIns="34275"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 sz="1100" b="0" i="1" u="none" strike="noStrike" cap="none">
                <a:solidFill>
                  <a:srgbClr val="000000"/>
                </a:solidFill>
                <a:latin typeface="Arial"/>
                <a:ea typeface="Arial"/>
                <a:cs typeface="Arial"/>
                <a:sym typeface="Arial"/>
              </a:rPr>
              <a:t>Did that answer your question?</a:t>
            </a:r>
            <a:endParaRPr sz="1100"/>
          </a:p>
        </p:txBody>
      </p:sp>
      <p:pic>
        <p:nvPicPr>
          <p:cNvPr id="1381" name="Google Shape;1381;p112" descr="Comment Like outline"/>
          <p:cNvPicPr preferRelativeResize="0"/>
          <p:nvPr/>
        </p:nvPicPr>
        <p:blipFill rotWithShape="1">
          <a:blip r:embed="rId3">
            <a:alphaModFix/>
          </a:blip>
          <a:srcRect/>
          <a:stretch/>
        </p:blipFill>
        <p:spPr>
          <a:xfrm>
            <a:off x="610100" y="2357993"/>
            <a:ext cx="597019" cy="597019"/>
          </a:xfrm>
          <a:prstGeom prst="rect">
            <a:avLst/>
          </a:prstGeom>
          <a:noFill/>
          <a:ln>
            <a:noFill/>
          </a:ln>
        </p:spPr>
      </p:pic>
      <p:sp>
        <p:nvSpPr>
          <p:cNvPr id="1382" name="Google Shape;1382;p112"/>
          <p:cNvSpPr txBox="1"/>
          <p:nvPr/>
        </p:nvSpPr>
        <p:spPr>
          <a:xfrm>
            <a:off x="1129480" y="2480057"/>
            <a:ext cx="1042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0" i="0" u="none" strike="noStrike" cap="none">
                <a:solidFill>
                  <a:schemeClr val="dk1"/>
                </a:solidFill>
                <a:latin typeface="Arial"/>
                <a:ea typeface="Arial"/>
                <a:cs typeface="Arial"/>
                <a:sym typeface="Arial"/>
              </a:rPr>
              <a:t>Feedback</a:t>
            </a:r>
            <a:endParaRPr sz="1400">
              <a:solidFill>
                <a:schemeClr val="dk1"/>
              </a:solidFill>
              <a:latin typeface="Arial"/>
              <a:ea typeface="Arial"/>
              <a:cs typeface="Arial"/>
              <a:sym typeface="Arial"/>
            </a:endParaRPr>
          </a:p>
        </p:txBody>
      </p:sp>
      <p:pic>
        <p:nvPicPr>
          <p:cNvPr id="1383" name="Google Shape;1383;p112" descr="Artificial Intelligence outline"/>
          <p:cNvPicPr preferRelativeResize="0"/>
          <p:nvPr/>
        </p:nvPicPr>
        <p:blipFill rotWithShape="1">
          <a:blip r:embed="rId4">
            <a:alphaModFix/>
          </a:blip>
          <a:srcRect/>
          <a:stretch/>
        </p:blipFill>
        <p:spPr>
          <a:xfrm>
            <a:off x="3866752" y="2400328"/>
            <a:ext cx="445786" cy="445786"/>
          </a:xfrm>
          <a:prstGeom prst="rect">
            <a:avLst/>
          </a:prstGeom>
          <a:noFill/>
          <a:ln>
            <a:noFill/>
          </a:ln>
        </p:spPr>
      </p:pic>
      <p:sp>
        <p:nvSpPr>
          <p:cNvPr id="1384" name="Google Shape;1384;p112"/>
          <p:cNvSpPr txBox="1"/>
          <p:nvPr/>
        </p:nvSpPr>
        <p:spPr>
          <a:xfrm>
            <a:off x="2730272" y="1378735"/>
            <a:ext cx="1042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0" i="0" u="none" strike="noStrike" cap="none">
                <a:solidFill>
                  <a:schemeClr val="dk1"/>
                </a:solidFill>
                <a:latin typeface="Arial"/>
                <a:ea typeface="Arial"/>
                <a:cs typeface="Arial"/>
                <a:sym typeface="Arial"/>
              </a:rPr>
              <a:t>Chat Log</a:t>
            </a:r>
            <a:endParaRPr sz="1400">
              <a:solidFill>
                <a:schemeClr val="dk1"/>
              </a:solidFill>
              <a:latin typeface="Arial"/>
              <a:ea typeface="Arial"/>
              <a:cs typeface="Arial"/>
              <a:sym typeface="Arial"/>
            </a:endParaRPr>
          </a:p>
        </p:txBody>
      </p:sp>
      <p:sp>
        <p:nvSpPr>
          <p:cNvPr id="1385" name="Google Shape;1385;p112"/>
          <p:cNvSpPr txBox="1"/>
          <p:nvPr/>
        </p:nvSpPr>
        <p:spPr>
          <a:xfrm>
            <a:off x="4279952" y="2390625"/>
            <a:ext cx="15522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FFFFFF"/>
              </a:buClr>
              <a:buSzPts val="1400"/>
              <a:buFont typeface="Arial"/>
              <a:buNone/>
            </a:pPr>
            <a:r>
              <a:rPr lang="en" sz="1400" b="0" i="0" u="none" strike="noStrike" cap="none">
                <a:solidFill>
                  <a:schemeClr val="dk1"/>
                </a:solidFill>
                <a:latin typeface="Arial"/>
                <a:ea typeface="Arial"/>
                <a:cs typeface="Arial"/>
                <a:sym typeface="Arial"/>
              </a:rPr>
              <a:t>Machine Learning Model</a:t>
            </a:r>
            <a:endParaRPr sz="1100">
              <a:solidFill>
                <a:schemeClr val="dk1"/>
              </a:solidFill>
            </a:endParaRPr>
          </a:p>
        </p:txBody>
      </p:sp>
      <p:sp>
        <p:nvSpPr>
          <p:cNvPr id="1386" name="Google Shape;1386;p112"/>
          <p:cNvSpPr txBox="1"/>
          <p:nvPr/>
        </p:nvSpPr>
        <p:spPr>
          <a:xfrm>
            <a:off x="2755372" y="3521041"/>
            <a:ext cx="7869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0" i="0" u="none" strike="noStrike" cap="none">
                <a:solidFill>
                  <a:schemeClr val="dk1"/>
                </a:solidFill>
                <a:latin typeface="Arial"/>
                <a:ea typeface="Arial"/>
                <a:cs typeface="Arial"/>
                <a:sym typeface="Arial"/>
              </a:rPr>
              <a:t>Chatbot Answer</a:t>
            </a:r>
            <a:endParaRPr sz="1400">
              <a:solidFill>
                <a:schemeClr val="dk1"/>
              </a:solidFill>
              <a:latin typeface="Arial"/>
              <a:ea typeface="Arial"/>
              <a:cs typeface="Arial"/>
              <a:sym typeface="Arial"/>
            </a:endParaRPr>
          </a:p>
        </p:txBody>
      </p:sp>
      <p:pic>
        <p:nvPicPr>
          <p:cNvPr id="1387" name="Google Shape;1387;p112" descr="Speech outline"/>
          <p:cNvPicPr preferRelativeResize="0"/>
          <p:nvPr/>
        </p:nvPicPr>
        <p:blipFill rotWithShape="1">
          <a:blip r:embed="rId5">
            <a:alphaModFix/>
          </a:blip>
          <a:srcRect/>
          <a:stretch/>
        </p:blipFill>
        <p:spPr>
          <a:xfrm>
            <a:off x="2331270" y="1272785"/>
            <a:ext cx="506477" cy="506477"/>
          </a:xfrm>
          <a:prstGeom prst="rect">
            <a:avLst/>
          </a:prstGeom>
          <a:noFill/>
          <a:ln>
            <a:noFill/>
          </a:ln>
        </p:spPr>
      </p:pic>
      <p:pic>
        <p:nvPicPr>
          <p:cNvPr id="1388" name="Google Shape;1388;p112" descr="Chat bubble outline"/>
          <p:cNvPicPr preferRelativeResize="0"/>
          <p:nvPr/>
        </p:nvPicPr>
        <p:blipFill rotWithShape="1">
          <a:blip r:embed="rId6">
            <a:alphaModFix/>
          </a:blip>
          <a:srcRect/>
          <a:stretch/>
        </p:blipFill>
        <p:spPr>
          <a:xfrm>
            <a:off x="2316522" y="3510238"/>
            <a:ext cx="486658" cy="486658"/>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113"/>
          <p:cNvSpPr txBox="1">
            <a:spLocks noGrp="1"/>
          </p:cNvSpPr>
          <p:nvPr>
            <p:ph type="title"/>
          </p:nvPr>
        </p:nvSpPr>
        <p:spPr>
          <a:xfrm>
            <a:off x="149417" y="125117"/>
            <a:ext cx="7886700" cy="3705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accent6"/>
              </a:buClr>
              <a:buSzPct val="85714"/>
              <a:buFont typeface="Arial"/>
              <a:buNone/>
            </a:pPr>
            <a:r>
              <a:rPr lang="en"/>
              <a:t>Healthcare Data Model Precision and Cost Sharing</a:t>
            </a:r>
            <a:endParaRPr/>
          </a:p>
        </p:txBody>
      </p:sp>
      <p:pic>
        <p:nvPicPr>
          <p:cNvPr id="1394" name="Google Shape;1394;p113"/>
          <p:cNvPicPr preferRelativeResize="0"/>
          <p:nvPr/>
        </p:nvPicPr>
        <p:blipFill rotWithShape="1">
          <a:blip r:embed="rId3">
            <a:alphaModFix/>
          </a:blip>
          <a:srcRect/>
          <a:stretch/>
        </p:blipFill>
        <p:spPr>
          <a:xfrm>
            <a:off x="3520650" y="605600"/>
            <a:ext cx="4568199" cy="4385250"/>
          </a:xfrm>
          <a:prstGeom prst="rect">
            <a:avLst/>
          </a:prstGeom>
          <a:noFill/>
          <a:ln w="9525" cap="flat" cmpd="sng">
            <a:solidFill>
              <a:srgbClr val="2D2D2D"/>
            </a:solidFill>
            <a:prstDash val="solid"/>
            <a:round/>
            <a:headEnd type="none" w="sm" len="sm"/>
            <a:tailEnd type="none" w="sm" len="sm"/>
          </a:ln>
        </p:spPr>
      </p:pic>
      <p:sp>
        <p:nvSpPr>
          <p:cNvPr id="1395" name="Google Shape;1395;p113"/>
          <p:cNvSpPr txBox="1"/>
          <p:nvPr/>
        </p:nvSpPr>
        <p:spPr>
          <a:xfrm>
            <a:off x="278890" y="1921340"/>
            <a:ext cx="1972800" cy="1300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 sz="1800">
                <a:solidFill>
                  <a:schemeClr val="dk1"/>
                </a:solidFill>
                <a:latin typeface="Arial"/>
                <a:ea typeface="Arial"/>
                <a:cs typeface="Arial"/>
                <a:sym typeface="Arial"/>
              </a:rPr>
              <a:t>Healthcare Graph</a:t>
            </a:r>
            <a:endParaRPr sz="1100"/>
          </a:p>
          <a:p>
            <a:pPr marL="0" marR="0" lvl="0" indent="0" algn="r" rtl="0">
              <a:spcBef>
                <a:spcPts val="500"/>
              </a:spcBef>
              <a:spcAft>
                <a:spcPts val="0"/>
              </a:spcAft>
              <a:buNone/>
            </a:pPr>
            <a:r>
              <a:rPr lang="en" sz="1800">
                <a:solidFill>
                  <a:schemeClr val="dk1"/>
                </a:solidFill>
                <a:latin typeface="Arial"/>
                <a:ea typeface="Arial"/>
                <a:cs typeface="Arial"/>
                <a:sym typeface="Arial"/>
              </a:rPr>
              <a:t>Data Model</a:t>
            </a:r>
            <a:endParaRPr sz="1100"/>
          </a:p>
          <a:p>
            <a:pPr marL="0" marR="0" lvl="0" indent="0" algn="r" rtl="0">
              <a:spcBef>
                <a:spcPts val="500"/>
              </a:spcBef>
              <a:spcAft>
                <a:spcPts val="0"/>
              </a:spcAft>
              <a:buNone/>
            </a:pPr>
            <a:r>
              <a:rPr lang="en" sz="1800">
                <a:solidFill>
                  <a:schemeClr val="dk1"/>
                </a:solidFill>
                <a:latin typeface="Arial"/>
                <a:ea typeface="Arial"/>
                <a:cs typeface="Arial"/>
                <a:sym typeface="Arial"/>
              </a:rPr>
              <a:t>212 Vert</a:t>
            </a:r>
            <a:r>
              <a:rPr lang="en" sz="1800">
                <a:solidFill>
                  <a:schemeClr val="dk1"/>
                </a:solidFill>
              </a:rPr>
              <a:t>ex Types</a:t>
            </a:r>
            <a:endParaRPr sz="1100"/>
          </a:p>
          <a:p>
            <a:pPr marL="0" marR="0" lvl="0" indent="0" algn="r" rtl="0">
              <a:spcBef>
                <a:spcPts val="500"/>
              </a:spcBef>
              <a:spcAft>
                <a:spcPts val="0"/>
              </a:spcAft>
              <a:buNone/>
            </a:pPr>
            <a:r>
              <a:rPr lang="en" sz="1800">
                <a:solidFill>
                  <a:schemeClr val="dk1"/>
                </a:solidFill>
                <a:latin typeface="Arial"/>
                <a:ea typeface="Arial"/>
                <a:cs typeface="Arial"/>
                <a:sym typeface="Arial"/>
              </a:rPr>
              <a:t>600+ Relationships</a:t>
            </a:r>
            <a:endParaRPr sz="11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14"/>
          <p:cNvSpPr txBox="1">
            <a:spLocks noGrp="1"/>
          </p:cNvSpPr>
          <p:nvPr>
            <p:ph type="title"/>
          </p:nvPr>
        </p:nvSpPr>
        <p:spPr>
          <a:xfrm>
            <a:off x="247318" y="281938"/>
            <a:ext cx="7886700" cy="381600"/>
          </a:xfrm>
          <a:prstGeom prst="rect">
            <a:avLst/>
          </a:prstGeom>
          <a:noFill/>
          <a:ln>
            <a:noFill/>
          </a:ln>
        </p:spPr>
        <p:txBody>
          <a:bodyPr spcFirstLastPara="1" wrap="square" lIns="0" tIns="0" rIns="0" bIns="0" anchor="t" anchorCtr="0">
            <a:normAutofit fontScale="90000"/>
          </a:bodyPr>
          <a:lstStyle/>
          <a:p>
            <a:pPr marL="0" lvl="0" indent="0" algn="l" rtl="0">
              <a:lnSpc>
                <a:spcPct val="90000"/>
              </a:lnSpc>
              <a:spcBef>
                <a:spcPts val="0"/>
              </a:spcBef>
              <a:spcAft>
                <a:spcPts val="0"/>
              </a:spcAft>
              <a:buClr>
                <a:schemeClr val="accent6"/>
              </a:buClr>
              <a:buSzPct val="85714"/>
              <a:buFont typeface="Arial"/>
              <a:buNone/>
            </a:pPr>
            <a:r>
              <a:rPr lang="en"/>
              <a:t>Data Model Precision, Completeness and Cost Sharing</a:t>
            </a:r>
            <a:endParaRPr/>
          </a:p>
        </p:txBody>
      </p:sp>
      <p:sp>
        <p:nvSpPr>
          <p:cNvPr id="1401" name="Google Shape;1401;p114"/>
          <p:cNvSpPr txBox="1">
            <a:spLocks noGrp="1"/>
          </p:cNvSpPr>
          <p:nvPr>
            <p:ph type="body" idx="4294967295"/>
          </p:nvPr>
        </p:nvSpPr>
        <p:spPr>
          <a:xfrm>
            <a:off x="350549" y="1950434"/>
            <a:ext cx="2629800" cy="891900"/>
          </a:xfrm>
          <a:prstGeom prst="rect">
            <a:avLst/>
          </a:prstGeom>
          <a:noFill/>
          <a:ln>
            <a:noFill/>
          </a:ln>
        </p:spPr>
        <p:txBody>
          <a:bodyPr spcFirstLastPara="1" wrap="square" lIns="0" tIns="0" rIns="0" bIns="0" anchor="t" anchorCtr="0">
            <a:normAutofit fontScale="85000" lnSpcReduction="20000"/>
          </a:bodyPr>
          <a:lstStyle/>
          <a:p>
            <a:pPr marL="0" lvl="0" indent="0" algn="l" rtl="0">
              <a:lnSpc>
                <a:spcPct val="100000"/>
              </a:lnSpc>
              <a:spcBef>
                <a:spcPts val="0"/>
              </a:spcBef>
              <a:spcAft>
                <a:spcPts val="1200"/>
              </a:spcAft>
              <a:buClr>
                <a:schemeClr val="dk1"/>
              </a:buClr>
              <a:buSzPct val="77777"/>
              <a:buNone/>
            </a:pPr>
            <a:r>
              <a:rPr lang="en"/>
              <a:t>Precise and complete data models allow multiple business units to share EKG infrastructure costs.</a:t>
            </a:r>
            <a:endParaRPr/>
          </a:p>
        </p:txBody>
      </p:sp>
      <p:sp>
        <p:nvSpPr>
          <p:cNvPr id="1402" name="Google Shape;1402;p114"/>
          <p:cNvSpPr txBox="1"/>
          <p:nvPr/>
        </p:nvSpPr>
        <p:spPr>
          <a:xfrm>
            <a:off x="346591" y="4247291"/>
            <a:ext cx="5203500" cy="500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 sz="1400" b="0" i="1" u="none" strike="noStrike" cap="none">
                <a:solidFill>
                  <a:srgbClr val="000000"/>
                </a:solidFill>
                <a:latin typeface="Calibri"/>
                <a:ea typeface="Calibri"/>
                <a:cs typeface="Calibri"/>
                <a:sym typeface="Calibri"/>
              </a:rPr>
              <a:t>“We just modeled our graph data just like our RDBMS to minimize joins.”</a:t>
            </a:r>
            <a:endParaRPr sz="1100"/>
          </a:p>
        </p:txBody>
      </p:sp>
      <p:sp>
        <p:nvSpPr>
          <p:cNvPr id="1403" name="Google Shape;1403;p114"/>
          <p:cNvSpPr txBox="1"/>
          <p:nvPr/>
        </p:nvSpPr>
        <p:spPr>
          <a:xfrm>
            <a:off x="4161339" y="2021891"/>
            <a:ext cx="489600" cy="254100"/>
          </a:xfrm>
          <a:prstGeom prst="rect">
            <a:avLst/>
          </a:prstGeom>
          <a:no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More</a:t>
            </a:r>
            <a:endParaRPr sz="1100"/>
          </a:p>
        </p:txBody>
      </p:sp>
      <p:sp>
        <p:nvSpPr>
          <p:cNvPr id="1404" name="Google Shape;1404;p114"/>
          <p:cNvSpPr/>
          <p:nvPr/>
        </p:nvSpPr>
        <p:spPr>
          <a:xfrm>
            <a:off x="5106743" y="3487100"/>
            <a:ext cx="1264200" cy="4929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Constant</a:t>
            </a:r>
            <a:endParaRPr sz="1100"/>
          </a:p>
          <a:p>
            <a:pPr marL="0" marR="0" lvl="0" indent="0" algn="ctr" rtl="0">
              <a:spcBef>
                <a:spcPts val="0"/>
              </a:spcBef>
              <a:spcAft>
                <a:spcPts val="0"/>
              </a:spcAft>
              <a:buNone/>
            </a:pPr>
            <a:r>
              <a:rPr lang="en" sz="1200">
                <a:solidFill>
                  <a:srgbClr val="2D2D2D"/>
                </a:solidFill>
                <a:latin typeface="Arial"/>
                <a:ea typeface="Arial"/>
                <a:cs typeface="Arial"/>
                <a:sym typeface="Arial"/>
              </a:rPr>
              <a:t>Rework</a:t>
            </a:r>
            <a:endParaRPr sz="1100"/>
          </a:p>
        </p:txBody>
      </p:sp>
      <p:sp>
        <p:nvSpPr>
          <p:cNvPr id="1405" name="Google Shape;1405;p114"/>
          <p:cNvSpPr/>
          <p:nvPr/>
        </p:nvSpPr>
        <p:spPr>
          <a:xfrm>
            <a:off x="5593644" y="1673211"/>
            <a:ext cx="289800" cy="276900"/>
          </a:xfrm>
          <a:prstGeom prst="plus">
            <a:avLst>
              <a:gd name="adj" fmla="val 34773"/>
            </a:avLst>
          </a:prstGeom>
          <a:solidFill>
            <a:srgbClr val="00B050"/>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rgbClr val="2D2D2D"/>
              </a:solidFill>
              <a:latin typeface="Arial"/>
              <a:ea typeface="Arial"/>
              <a:cs typeface="Arial"/>
              <a:sym typeface="Arial"/>
            </a:endParaRPr>
          </a:p>
        </p:txBody>
      </p:sp>
      <p:sp>
        <p:nvSpPr>
          <p:cNvPr id="1406" name="Google Shape;1406;p114"/>
          <p:cNvSpPr/>
          <p:nvPr/>
        </p:nvSpPr>
        <p:spPr>
          <a:xfrm>
            <a:off x="7398493" y="1337923"/>
            <a:ext cx="1299300" cy="5247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Precise Data Agreement</a:t>
            </a:r>
            <a:endParaRPr sz="1100"/>
          </a:p>
        </p:txBody>
      </p:sp>
      <p:sp>
        <p:nvSpPr>
          <p:cNvPr id="1407" name="Google Shape;1407;p114"/>
          <p:cNvSpPr/>
          <p:nvPr/>
        </p:nvSpPr>
        <p:spPr>
          <a:xfrm>
            <a:off x="4980290" y="769823"/>
            <a:ext cx="1497900" cy="5145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Higher Sharing of EKG</a:t>
            </a:r>
            <a:endParaRPr sz="1100"/>
          </a:p>
        </p:txBody>
      </p:sp>
      <p:sp>
        <p:nvSpPr>
          <p:cNvPr id="1408" name="Google Shape;1408;p114"/>
          <p:cNvSpPr/>
          <p:nvPr/>
        </p:nvSpPr>
        <p:spPr>
          <a:xfrm>
            <a:off x="7401539" y="2896450"/>
            <a:ext cx="1299300" cy="5145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Poor Data Models</a:t>
            </a:r>
            <a:endParaRPr sz="1100"/>
          </a:p>
        </p:txBody>
      </p:sp>
      <p:sp>
        <p:nvSpPr>
          <p:cNvPr id="1409" name="Google Shape;1409;p114"/>
          <p:cNvSpPr/>
          <p:nvPr/>
        </p:nvSpPr>
        <p:spPr>
          <a:xfrm>
            <a:off x="5593644" y="2975832"/>
            <a:ext cx="289800" cy="88500"/>
          </a:xfrm>
          <a:prstGeom prst="rect">
            <a:avLst/>
          </a:prstGeom>
          <a:solidFill>
            <a:srgbClr val="FF0000"/>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rgbClr val="2D2D2D"/>
              </a:solidFill>
              <a:latin typeface="Arial"/>
              <a:ea typeface="Arial"/>
              <a:cs typeface="Arial"/>
              <a:sym typeface="Arial"/>
            </a:endParaRPr>
          </a:p>
        </p:txBody>
      </p:sp>
      <p:sp>
        <p:nvSpPr>
          <p:cNvPr id="1410" name="Google Shape;1410;p114"/>
          <p:cNvSpPr txBox="1"/>
          <p:nvPr/>
        </p:nvSpPr>
        <p:spPr>
          <a:xfrm>
            <a:off x="6620332" y="2536987"/>
            <a:ext cx="941700" cy="254100"/>
          </a:xfrm>
          <a:prstGeom prst="rect">
            <a:avLst/>
          </a:prstGeom>
          <a:no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Low Quality</a:t>
            </a:r>
            <a:endParaRPr sz="1100"/>
          </a:p>
        </p:txBody>
      </p:sp>
      <p:sp>
        <p:nvSpPr>
          <p:cNvPr id="1411" name="Google Shape;1411;p114"/>
          <p:cNvSpPr txBox="1"/>
          <p:nvPr/>
        </p:nvSpPr>
        <p:spPr>
          <a:xfrm>
            <a:off x="6586669" y="1950210"/>
            <a:ext cx="975300" cy="254100"/>
          </a:xfrm>
          <a:prstGeom prst="rect">
            <a:avLst/>
          </a:prstGeom>
          <a:no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High Quality</a:t>
            </a:r>
            <a:endParaRPr sz="1100"/>
          </a:p>
        </p:txBody>
      </p:sp>
      <p:sp>
        <p:nvSpPr>
          <p:cNvPr id="1412" name="Google Shape;1412;p114"/>
          <p:cNvSpPr/>
          <p:nvPr/>
        </p:nvSpPr>
        <p:spPr>
          <a:xfrm>
            <a:off x="2742258" y="1330725"/>
            <a:ext cx="1317600" cy="5145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Cost Savings</a:t>
            </a:r>
            <a:endParaRPr sz="1100"/>
          </a:p>
        </p:txBody>
      </p:sp>
      <p:sp>
        <p:nvSpPr>
          <p:cNvPr id="1413" name="Google Shape;1413;p114"/>
          <p:cNvSpPr/>
          <p:nvPr/>
        </p:nvSpPr>
        <p:spPr>
          <a:xfrm>
            <a:off x="2742258" y="2853892"/>
            <a:ext cx="1317600" cy="5193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Duplication and Higher Costs</a:t>
            </a:r>
            <a:endParaRPr sz="1100"/>
          </a:p>
        </p:txBody>
      </p:sp>
      <p:sp>
        <p:nvSpPr>
          <p:cNvPr id="1414" name="Google Shape;1414;p114"/>
          <p:cNvSpPr txBox="1"/>
          <p:nvPr/>
        </p:nvSpPr>
        <p:spPr>
          <a:xfrm>
            <a:off x="4122260" y="2486371"/>
            <a:ext cx="463200" cy="254100"/>
          </a:xfrm>
          <a:prstGeom prst="rect">
            <a:avLst/>
          </a:prstGeom>
          <a:noFill/>
          <a:ln>
            <a:noFill/>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Less</a:t>
            </a:r>
            <a:endParaRPr sz="1100"/>
          </a:p>
        </p:txBody>
      </p:sp>
      <p:sp>
        <p:nvSpPr>
          <p:cNvPr id="1415" name="Google Shape;1415;p114"/>
          <p:cNvSpPr/>
          <p:nvPr/>
        </p:nvSpPr>
        <p:spPr>
          <a:xfrm>
            <a:off x="4980290" y="2124926"/>
            <a:ext cx="1497900" cy="514500"/>
          </a:xfrm>
          <a:prstGeom prst="roundRect">
            <a:avLst>
              <a:gd name="adj" fmla="val 16667"/>
            </a:avLst>
          </a:prstGeom>
          <a:solidFill>
            <a:schemeClr val="lt1"/>
          </a:solidFill>
          <a:ln w="9525" cap="flat" cmpd="sng">
            <a:solidFill>
              <a:srgbClr val="7F7F7F"/>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rgbClr val="2D2D2D"/>
                </a:solidFill>
                <a:latin typeface="Arial"/>
                <a:ea typeface="Arial"/>
                <a:cs typeface="Arial"/>
                <a:sym typeface="Arial"/>
              </a:rPr>
              <a:t>Data Model Precision</a:t>
            </a:r>
            <a:endParaRPr sz="1100"/>
          </a:p>
        </p:txBody>
      </p:sp>
      <p:cxnSp>
        <p:nvCxnSpPr>
          <p:cNvPr id="1416" name="Google Shape;1416;p114"/>
          <p:cNvCxnSpPr>
            <a:stCxn id="1407" idx="1"/>
            <a:endCxn id="1412" idx="0"/>
          </p:cNvCxnSpPr>
          <p:nvPr/>
        </p:nvCxnSpPr>
        <p:spPr>
          <a:xfrm flipH="1">
            <a:off x="3401089" y="1027073"/>
            <a:ext cx="1579200" cy="303600"/>
          </a:xfrm>
          <a:prstGeom prst="curvedConnector2">
            <a:avLst/>
          </a:prstGeom>
          <a:noFill/>
          <a:ln w="50800" cap="flat" cmpd="sng">
            <a:solidFill>
              <a:srgbClr val="002677"/>
            </a:solidFill>
            <a:prstDash val="solid"/>
            <a:miter lim="800000"/>
            <a:headEnd type="none" w="sm" len="sm"/>
            <a:tailEnd type="triangle" w="med" len="med"/>
          </a:ln>
        </p:spPr>
      </p:cxnSp>
      <p:cxnSp>
        <p:nvCxnSpPr>
          <p:cNvPr id="1417" name="Google Shape;1417;p114"/>
          <p:cNvCxnSpPr>
            <a:stCxn id="1406" idx="0"/>
            <a:endCxn id="1407" idx="3"/>
          </p:cNvCxnSpPr>
          <p:nvPr/>
        </p:nvCxnSpPr>
        <p:spPr>
          <a:xfrm rot="5400000" flipH="1">
            <a:off x="7107793" y="397573"/>
            <a:ext cx="310800" cy="1569900"/>
          </a:xfrm>
          <a:prstGeom prst="curvedConnector2">
            <a:avLst/>
          </a:prstGeom>
          <a:noFill/>
          <a:ln w="50800" cap="flat" cmpd="sng">
            <a:solidFill>
              <a:srgbClr val="002677"/>
            </a:solidFill>
            <a:prstDash val="solid"/>
            <a:miter lim="800000"/>
            <a:headEnd type="none" w="sm" len="sm"/>
            <a:tailEnd type="triangle" w="med" len="med"/>
          </a:ln>
        </p:spPr>
      </p:cxnSp>
      <p:cxnSp>
        <p:nvCxnSpPr>
          <p:cNvPr id="1418" name="Google Shape;1418;p114"/>
          <p:cNvCxnSpPr>
            <a:stCxn id="1415" idx="3"/>
            <a:endCxn id="1406" idx="2"/>
          </p:cNvCxnSpPr>
          <p:nvPr/>
        </p:nvCxnSpPr>
        <p:spPr>
          <a:xfrm rot="10800000" flipH="1">
            <a:off x="6478190" y="1862576"/>
            <a:ext cx="1569900" cy="519600"/>
          </a:xfrm>
          <a:prstGeom prst="curvedConnector2">
            <a:avLst/>
          </a:prstGeom>
          <a:noFill/>
          <a:ln w="50800" cap="flat" cmpd="sng">
            <a:solidFill>
              <a:srgbClr val="002677"/>
            </a:solidFill>
            <a:prstDash val="solid"/>
            <a:miter lim="800000"/>
            <a:headEnd type="none" w="sm" len="sm"/>
            <a:tailEnd type="triangle" w="med" len="med"/>
          </a:ln>
        </p:spPr>
      </p:cxnSp>
      <p:cxnSp>
        <p:nvCxnSpPr>
          <p:cNvPr id="1419" name="Google Shape;1419;p114"/>
          <p:cNvCxnSpPr>
            <a:stCxn id="1412" idx="2"/>
            <a:endCxn id="1415" idx="1"/>
          </p:cNvCxnSpPr>
          <p:nvPr/>
        </p:nvCxnSpPr>
        <p:spPr>
          <a:xfrm rot="-5400000" flipH="1">
            <a:off x="3922158" y="1324125"/>
            <a:ext cx="537000" cy="1579200"/>
          </a:xfrm>
          <a:prstGeom prst="curvedConnector2">
            <a:avLst/>
          </a:prstGeom>
          <a:noFill/>
          <a:ln w="50800" cap="flat" cmpd="sng">
            <a:solidFill>
              <a:srgbClr val="002677"/>
            </a:solidFill>
            <a:prstDash val="solid"/>
            <a:miter lim="800000"/>
            <a:headEnd type="none" w="sm" len="sm"/>
            <a:tailEnd type="triangle" w="med" len="med"/>
          </a:ln>
        </p:spPr>
      </p:cxnSp>
      <p:cxnSp>
        <p:nvCxnSpPr>
          <p:cNvPr id="1420" name="Google Shape;1420;p114"/>
          <p:cNvCxnSpPr>
            <a:stCxn id="1413" idx="0"/>
            <a:endCxn id="1415" idx="1"/>
          </p:cNvCxnSpPr>
          <p:nvPr/>
        </p:nvCxnSpPr>
        <p:spPr>
          <a:xfrm rot="-5400000">
            <a:off x="3954858" y="1828493"/>
            <a:ext cx="471600" cy="1579200"/>
          </a:xfrm>
          <a:prstGeom prst="curvedConnector2">
            <a:avLst/>
          </a:prstGeom>
          <a:noFill/>
          <a:ln w="50800" cap="flat" cmpd="sng">
            <a:solidFill>
              <a:srgbClr val="002677"/>
            </a:solidFill>
            <a:prstDash val="solid"/>
            <a:miter lim="800000"/>
            <a:headEnd type="none" w="sm" len="sm"/>
            <a:tailEnd type="triangle" w="med" len="med"/>
          </a:ln>
        </p:spPr>
      </p:cxnSp>
      <p:cxnSp>
        <p:nvCxnSpPr>
          <p:cNvPr id="1421" name="Google Shape;1421;p114"/>
          <p:cNvCxnSpPr>
            <a:stCxn id="1415" idx="3"/>
            <a:endCxn id="1408" idx="0"/>
          </p:cNvCxnSpPr>
          <p:nvPr/>
        </p:nvCxnSpPr>
        <p:spPr>
          <a:xfrm>
            <a:off x="6478190" y="2382176"/>
            <a:ext cx="1572900" cy="514200"/>
          </a:xfrm>
          <a:prstGeom prst="curvedConnector2">
            <a:avLst/>
          </a:prstGeom>
          <a:noFill/>
          <a:ln w="50800" cap="flat" cmpd="sng">
            <a:solidFill>
              <a:srgbClr val="002677"/>
            </a:solidFill>
            <a:prstDash val="solid"/>
            <a:miter lim="800000"/>
            <a:headEnd type="none" w="sm" len="sm"/>
            <a:tailEnd type="triangle" w="med" len="med"/>
          </a:ln>
        </p:spPr>
      </p:cxnSp>
      <p:cxnSp>
        <p:nvCxnSpPr>
          <p:cNvPr id="1422" name="Google Shape;1422;p114"/>
          <p:cNvCxnSpPr>
            <a:endCxn id="1413" idx="2"/>
          </p:cNvCxnSpPr>
          <p:nvPr/>
        </p:nvCxnSpPr>
        <p:spPr>
          <a:xfrm rot="10800000">
            <a:off x="3401058" y="3373193"/>
            <a:ext cx="1697400" cy="249300"/>
          </a:xfrm>
          <a:prstGeom prst="curvedConnector2">
            <a:avLst/>
          </a:prstGeom>
          <a:noFill/>
          <a:ln w="50800" cap="flat" cmpd="sng">
            <a:solidFill>
              <a:srgbClr val="002677"/>
            </a:solidFill>
            <a:prstDash val="solid"/>
            <a:miter lim="800000"/>
            <a:headEnd type="none" w="sm" len="sm"/>
            <a:tailEnd type="triangle" w="med" len="med"/>
          </a:ln>
        </p:spPr>
      </p:cxnSp>
      <p:cxnSp>
        <p:nvCxnSpPr>
          <p:cNvPr id="1423" name="Google Shape;1423;p114"/>
          <p:cNvCxnSpPr>
            <a:stCxn id="1408" idx="2"/>
            <a:endCxn id="1404" idx="3"/>
          </p:cNvCxnSpPr>
          <p:nvPr/>
        </p:nvCxnSpPr>
        <p:spPr>
          <a:xfrm rot="5400000">
            <a:off x="7049789" y="2732050"/>
            <a:ext cx="322500" cy="1680300"/>
          </a:xfrm>
          <a:prstGeom prst="curvedConnector2">
            <a:avLst/>
          </a:prstGeom>
          <a:noFill/>
          <a:ln w="50800" cap="flat" cmpd="sng">
            <a:solidFill>
              <a:srgbClr val="002677"/>
            </a:solidFill>
            <a:prstDash val="solid"/>
            <a:miter lim="800000"/>
            <a:headEnd type="none" w="sm" len="sm"/>
            <a:tailEnd type="triangle" w="med" len="med"/>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115"/>
          <p:cNvSpPr txBox="1">
            <a:spLocks noGrp="1"/>
          </p:cNvSpPr>
          <p:nvPr>
            <p:ph type="title"/>
          </p:nvPr>
        </p:nvSpPr>
        <p:spPr>
          <a:xfrm>
            <a:off x="371475" y="0"/>
            <a:ext cx="6099600" cy="80550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accent6"/>
              </a:buClr>
              <a:buSzPts val="2400"/>
              <a:buFont typeface="Arial"/>
              <a:buNone/>
            </a:pPr>
            <a:r>
              <a:rPr lang="en">
                <a:latin typeface="Arial"/>
                <a:ea typeface="Arial"/>
                <a:cs typeface="Arial"/>
                <a:sym typeface="Arial"/>
              </a:rPr>
              <a:t>Modeling Precision</a:t>
            </a:r>
            <a:endParaRPr/>
          </a:p>
        </p:txBody>
      </p:sp>
      <p:sp>
        <p:nvSpPr>
          <p:cNvPr id="1429" name="Google Shape;1429;p115"/>
          <p:cNvSpPr txBox="1">
            <a:spLocks noGrp="1"/>
          </p:cNvSpPr>
          <p:nvPr>
            <p:ph type="body" idx="1"/>
          </p:nvPr>
        </p:nvSpPr>
        <p:spPr>
          <a:xfrm>
            <a:off x="5224036" y="1759910"/>
            <a:ext cx="3723000" cy="18522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1400"/>
              <a:buNone/>
            </a:pPr>
            <a:r>
              <a:rPr lang="en"/>
              <a:t>Graph data models are better at modeling the real world.</a:t>
            </a:r>
            <a:endParaRPr/>
          </a:p>
          <a:p>
            <a:pPr marL="0" lvl="0" indent="0" algn="l" rtl="0">
              <a:lnSpc>
                <a:spcPct val="100000"/>
              </a:lnSpc>
              <a:spcBef>
                <a:spcPts val="500"/>
              </a:spcBef>
              <a:spcAft>
                <a:spcPts val="0"/>
              </a:spcAft>
              <a:buClr>
                <a:schemeClr val="dk1"/>
              </a:buClr>
              <a:buSzPts val="1400"/>
              <a:buNone/>
            </a:pPr>
            <a:endParaRPr/>
          </a:p>
          <a:p>
            <a:pPr marL="0" lvl="0" indent="0" algn="l" rtl="0">
              <a:lnSpc>
                <a:spcPct val="100000"/>
              </a:lnSpc>
              <a:spcBef>
                <a:spcPts val="500"/>
              </a:spcBef>
              <a:spcAft>
                <a:spcPts val="1200"/>
              </a:spcAft>
              <a:buClr>
                <a:schemeClr val="dk1"/>
              </a:buClr>
              <a:buSzPts val="1400"/>
              <a:buNone/>
            </a:pPr>
            <a:r>
              <a:rPr lang="en"/>
              <a:t>Models that are correct are easily shared across business units.</a:t>
            </a:r>
            <a:endParaRPr/>
          </a:p>
        </p:txBody>
      </p:sp>
      <p:sp>
        <p:nvSpPr>
          <p:cNvPr id="1430" name="Google Shape;1430;p115"/>
          <p:cNvSpPr txBox="1">
            <a:spLocks noGrp="1"/>
          </p:cNvSpPr>
          <p:nvPr>
            <p:ph type="sldNum" idx="12"/>
          </p:nvPr>
        </p:nvSpPr>
        <p:spPr>
          <a:xfrm>
            <a:off x="8448675" y="4865237"/>
            <a:ext cx="406800" cy="273900"/>
          </a:xfrm>
          <a:prstGeom prst="rect">
            <a:avLst/>
          </a:prstGeom>
          <a:noFill/>
          <a:ln>
            <a:noFill/>
          </a:ln>
        </p:spPr>
        <p:txBody>
          <a:bodyPr spcFirstLastPara="1" wrap="square" lIns="0" tIns="0" rIns="0" bIns="0"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
              <a:t>84</a:t>
            </a:fld>
            <a:endParaRPr/>
          </a:p>
        </p:txBody>
      </p:sp>
      <p:sp>
        <p:nvSpPr>
          <p:cNvPr id="1431" name="Google Shape;1431;p115"/>
          <p:cNvSpPr txBox="1"/>
          <p:nvPr/>
        </p:nvSpPr>
        <p:spPr>
          <a:xfrm>
            <a:off x="371475" y="1080474"/>
            <a:ext cx="6099600" cy="369000"/>
          </a:xfrm>
          <a:prstGeom prst="rect">
            <a:avLst/>
          </a:prstGeom>
          <a:noFill/>
          <a:ln>
            <a:noFill/>
          </a:ln>
        </p:spPr>
        <p:txBody>
          <a:bodyPr spcFirstLastPara="1" wrap="square" lIns="0" tIns="0" rIns="0" bIns="0" anchor="t" anchorCtr="0">
            <a:normAutofit fontScale="92500"/>
          </a:bodyPr>
          <a:lstStyle/>
          <a:p>
            <a:pPr marL="0" marR="0" lvl="0" indent="-99853" algn="l" rtl="0">
              <a:lnSpc>
                <a:spcPct val="95000"/>
              </a:lnSpc>
              <a:spcBef>
                <a:spcPts val="0"/>
              </a:spcBef>
              <a:spcAft>
                <a:spcPts val="0"/>
              </a:spcAft>
              <a:buClr>
                <a:schemeClr val="dk1"/>
              </a:buClr>
              <a:buSzPct val="100000"/>
              <a:buFont typeface="Arial"/>
              <a:buChar char="​"/>
            </a:pPr>
            <a:r>
              <a:rPr lang="en" sz="1700" b="0" i="0" u="none" strike="noStrike" cap="none">
                <a:solidFill>
                  <a:schemeClr val="dk1"/>
                </a:solidFill>
                <a:latin typeface="Arial"/>
                <a:ea typeface="Arial"/>
                <a:cs typeface="Arial"/>
                <a:sym typeface="Arial"/>
              </a:rPr>
              <a:t>“All models are wrong.   Some models are useful.” - George Box</a:t>
            </a:r>
            <a:endParaRPr sz="1100">
              <a:solidFill>
                <a:schemeClr val="dk1"/>
              </a:solidFill>
            </a:endParaRPr>
          </a:p>
        </p:txBody>
      </p:sp>
      <p:pic>
        <p:nvPicPr>
          <p:cNvPr id="1432" name="Google Shape;1432;p115" descr="The Titanic - Visualoop"/>
          <p:cNvPicPr preferRelativeResize="0"/>
          <p:nvPr/>
        </p:nvPicPr>
        <p:blipFill rotWithShape="1">
          <a:blip r:embed="rId3">
            <a:alphaModFix/>
          </a:blip>
          <a:srcRect/>
          <a:stretch/>
        </p:blipFill>
        <p:spPr>
          <a:xfrm>
            <a:off x="371476" y="1787438"/>
            <a:ext cx="2055202" cy="2666922"/>
          </a:xfrm>
          <a:prstGeom prst="rect">
            <a:avLst/>
          </a:prstGeom>
          <a:noFill/>
          <a:ln w="19050" cap="flat" cmpd="sng">
            <a:solidFill>
              <a:schemeClr val="dk2"/>
            </a:solidFill>
            <a:prstDash val="solid"/>
            <a:round/>
            <a:headEnd type="none" w="sm" len="sm"/>
            <a:tailEnd type="none" w="sm" len="sm"/>
          </a:ln>
        </p:spPr>
      </p:pic>
      <p:pic>
        <p:nvPicPr>
          <p:cNvPr id="1433" name="Google Shape;1433;p115" descr="Icebergs in the North Atlantic Ocean | National Geographic Society"/>
          <p:cNvPicPr preferRelativeResize="0"/>
          <p:nvPr/>
        </p:nvPicPr>
        <p:blipFill rotWithShape="1">
          <a:blip r:embed="rId4">
            <a:alphaModFix/>
          </a:blip>
          <a:srcRect/>
          <a:stretch/>
        </p:blipFill>
        <p:spPr>
          <a:xfrm>
            <a:off x="2648684" y="1787438"/>
            <a:ext cx="2353344" cy="2666922"/>
          </a:xfrm>
          <a:prstGeom prst="rect">
            <a:avLst/>
          </a:prstGeom>
          <a:noFill/>
          <a:ln w="19050" cap="flat" cmpd="sng">
            <a:solidFill>
              <a:schemeClr val="accent6"/>
            </a:solidFill>
            <a:prstDash val="solid"/>
            <a:round/>
            <a:headEnd type="none" w="sm" len="sm"/>
            <a:tailEnd type="none" w="sm" len="sm"/>
          </a:ln>
        </p:spPr>
      </p:pic>
      <p:cxnSp>
        <p:nvCxnSpPr>
          <p:cNvPr id="1434" name="Google Shape;1434;p115"/>
          <p:cNvCxnSpPr>
            <a:endCxn id="1432" idx="0"/>
          </p:cNvCxnSpPr>
          <p:nvPr/>
        </p:nvCxnSpPr>
        <p:spPr>
          <a:xfrm>
            <a:off x="1013277" y="1390838"/>
            <a:ext cx="385800" cy="396600"/>
          </a:xfrm>
          <a:prstGeom prst="straightConnector1">
            <a:avLst/>
          </a:prstGeom>
          <a:noFill/>
          <a:ln w="19050" cap="rnd" cmpd="sng">
            <a:solidFill>
              <a:schemeClr val="dk2"/>
            </a:solidFill>
            <a:prstDash val="solid"/>
            <a:miter lim="800000"/>
            <a:headEnd type="none" w="sm" len="sm"/>
            <a:tailEnd type="oval" w="lg" len="lg"/>
          </a:ln>
        </p:spPr>
      </p:cxnSp>
      <p:sp>
        <p:nvSpPr>
          <p:cNvPr id="1435" name="Google Shape;1435;p115"/>
          <p:cNvSpPr/>
          <p:nvPr/>
        </p:nvSpPr>
        <p:spPr>
          <a:xfrm>
            <a:off x="371475" y="1356527"/>
            <a:ext cx="2055000" cy="342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cxnSp>
        <p:nvCxnSpPr>
          <p:cNvPr id="1436" name="Google Shape;1436;p115"/>
          <p:cNvCxnSpPr/>
          <p:nvPr/>
        </p:nvCxnSpPr>
        <p:spPr>
          <a:xfrm>
            <a:off x="3463290" y="1390817"/>
            <a:ext cx="316200" cy="369000"/>
          </a:xfrm>
          <a:prstGeom prst="straightConnector1">
            <a:avLst/>
          </a:prstGeom>
          <a:noFill/>
          <a:ln w="19050" cap="rnd" cmpd="sng">
            <a:solidFill>
              <a:schemeClr val="dk1"/>
            </a:solidFill>
            <a:prstDash val="solid"/>
            <a:miter lim="800000"/>
            <a:headEnd type="none" w="sm" len="sm"/>
            <a:tailEnd type="oval" w="lg" len="lg"/>
          </a:ln>
        </p:spPr>
      </p:cxnSp>
      <p:sp>
        <p:nvSpPr>
          <p:cNvPr id="1437" name="Google Shape;1437;p115"/>
          <p:cNvSpPr/>
          <p:nvPr/>
        </p:nvSpPr>
        <p:spPr>
          <a:xfrm>
            <a:off x="2633697" y="1356527"/>
            <a:ext cx="2291700" cy="34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6"/>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Architectural Tradeoff and Analysis Method</a:t>
            </a:r>
            <a:endParaRPr/>
          </a:p>
        </p:txBody>
      </p:sp>
      <p:sp>
        <p:nvSpPr>
          <p:cNvPr id="1443" name="Google Shape;1443;p116"/>
          <p:cNvSpPr txBox="1">
            <a:spLocks noGrp="1"/>
          </p:cNvSpPr>
          <p:nvPr>
            <p:ph type="sldNum" idx="12"/>
          </p:nvPr>
        </p:nvSpPr>
        <p:spPr>
          <a:xfrm>
            <a:off x="7616808" y="42726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85</a:t>
            </a:fld>
            <a:endParaRPr/>
          </a:p>
        </p:txBody>
      </p:sp>
      <p:sp>
        <p:nvSpPr>
          <p:cNvPr id="1444" name="Google Shape;1444;p116"/>
          <p:cNvSpPr/>
          <p:nvPr/>
        </p:nvSpPr>
        <p:spPr>
          <a:xfrm>
            <a:off x="762966" y="1009650"/>
            <a:ext cx="1625100" cy="533400"/>
          </a:xfrm>
          <a:prstGeom prst="rect">
            <a:avLst/>
          </a:prstGeom>
          <a:solidFill>
            <a:srgbClr val="FFC000"/>
          </a:solidFill>
          <a:ln w="25400" cap="flat" cmpd="sng">
            <a:solidFill>
              <a:srgbClr val="3135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Business</a:t>
            </a:r>
            <a:endParaRPr/>
          </a:p>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Drivers</a:t>
            </a:r>
            <a:endParaRPr/>
          </a:p>
        </p:txBody>
      </p:sp>
      <p:sp>
        <p:nvSpPr>
          <p:cNvPr id="1445" name="Google Shape;1445;p116"/>
          <p:cNvSpPr/>
          <p:nvPr/>
        </p:nvSpPr>
        <p:spPr>
          <a:xfrm>
            <a:off x="2896009" y="1009650"/>
            <a:ext cx="1726800" cy="533400"/>
          </a:xfrm>
          <a:prstGeom prst="rect">
            <a:avLst/>
          </a:prstGeom>
          <a:solidFill>
            <a:srgbClr val="FFC000"/>
          </a:solidFill>
          <a:ln w="25400" cap="flat" cmpd="sng">
            <a:solidFill>
              <a:srgbClr val="3135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Quality</a:t>
            </a:r>
            <a:endParaRPr/>
          </a:p>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Attributes</a:t>
            </a:r>
            <a:endParaRPr/>
          </a:p>
        </p:txBody>
      </p:sp>
      <p:sp>
        <p:nvSpPr>
          <p:cNvPr id="1446" name="Google Shape;1446;p116"/>
          <p:cNvSpPr/>
          <p:nvPr/>
        </p:nvSpPr>
        <p:spPr>
          <a:xfrm>
            <a:off x="5130627" y="1009650"/>
            <a:ext cx="1625100" cy="533400"/>
          </a:xfrm>
          <a:prstGeom prst="rect">
            <a:avLst/>
          </a:prstGeom>
          <a:solidFill>
            <a:srgbClr val="FFC000"/>
          </a:solidFill>
          <a:ln w="25400" cap="flat" cmpd="sng">
            <a:solidFill>
              <a:srgbClr val="3135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User</a:t>
            </a:r>
            <a:endParaRPr/>
          </a:p>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Stories</a:t>
            </a:r>
            <a:endParaRPr/>
          </a:p>
        </p:txBody>
      </p:sp>
      <p:sp>
        <p:nvSpPr>
          <p:cNvPr id="1447" name="Google Shape;1447;p116"/>
          <p:cNvSpPr/>
          <p:nvPr/>
        </p:nvSpPr>
        <p:spPr>
          <a:xfrm>
            <a:off x="7162098" y="1009650"/>
            <a:ext cx="1726800" cy="1219200"/>
          </a:xfrm>
          <a:prstGeom prst="ellipse">
            <a:avLst/>
          </a:prstGeom>
          <a:solidFill>
            <a:srgbClr val="BAD9FF"/>
          </a:solidFill>
          <a:ln w="25400" cap="flat" cmpd="sng">
            <a:solidFill>
              <a:srgbClr val="31357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 sz="2000" b="1">
                <a:solidFill>
                  <a:srgbClr val="010101"/>
                </a:solidFill>
                <a:latin typeface="Arial Narrow"/>
                <a:ea typeface="Arial Narrow"/>
                <a:cs typeface="Arial Narrow"/>
                <a:sym typeface="Arial Narrow"/>
              </a:rPr>
              <a:t>Analysis</a:t>
            </a:r>
            <a:endParaRPr/>
          </a:p>
        </p:txBody>
      </p:sp>
      <p:cxnSp>
        <p:nvCxnSpPr>
          <p:cNvPr id="1448" name="Google Shape;1448;p116"/>
          <p:cNvCxnSpPr>
            <a:stCxn id="1444" idx="3"/>
          </p:cNvCxnSpPr>
          <p:nvPr/>
        </p:nvCxnSpPr>
        <p:spPr>
          <a:xfrm>
            <a:off x="2388066" y="1276350"/>
            <a:ext cx="507900" cy="1500"/>
          </a:xfrm>
          <a:prstGeom prst="straightConnector1">
            <a:avLst/>
          </a:prstGeom>
          <a:noFill/>
          <a:ln w="57150" cap="flat" cmpd="sng">
            <a:solidFill>
              <a:srgbClr val="010101"/>
            </a:solidFill>
            <a:prstDash val="solid"/>
            <a:round/>
            <a:headEnd type="none" w="sm" len="sm"/>
            <a:tailEnd type="triangle" w="med" len="med"/>
          </a:ln>
        </p:spPr>
      </p:cxnSp>
      <p:cxnSp>
        <p:nvCxnSpPr>
          <p:cNvPr id="1449" name="Google Shape;1449;p116"/>
          <p:cNvCxnSpPr/>
          <p:nvPr/>
        </p:nvCxnSpPr>
        <p:spPr>
          <a:xfrm>
            <a:off x="4622759" y="1238251"/>
            <a:ext cx="507900" cy="1500"/>
          </a:xfrm>
          <a:prstGeom prst="straightConnector1">
            <a:avLst/>
          </a:prstGeom>
          <a:noFill/>
          <a:ln w="57150" cap="flat" cmpd="sng">
            <a:solidFill>
              <a:srgbClr val="010101"/>
            </a:solidFill>
            <a:prstDash val="solid"/>
            <a:round/>
            <a:headEnd type="none" w="sm" len="sm"/>
            <a:tailEnd type="triangle" w="med" len="med"/>
          </a:ln>
        </p:spPr>
      </p:cxnSp>
      <p:sp>
        <p:nvSpPr>
          <p:cNvPr id="1450" name="Google Shape;1450;p116"/>
          <p:cNvSpPr/>
          <p:nvPr/>
        </p:nvSpPr>
        <p:spPr>
          <a:xfrm>
            <a:off x="762966" y="1695450"/>
            <a:ext cx="1625100" cy="533400"/>
          </a:xfrm>
          <a:prstGeom prst="rect">
            <a:avLst/>
          </a:prstGeom>
          <a:solidFill>
            <a:srgbClr val="FFFF00"/>
          </a:solidFill>
          <a:ln w="25400" cap="flat" cmpd="sng">
            <a:solidFill>
              <a:srgbClr val="3135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Architecture</a:t>
            </a:r>
            <a:br>
              <a:rPr lang="en" sz="1600" b="1">
                <a:solidFill>
                  <a:srgbClr val="010101"/>
                </a:solidFill>
                <a:latin typeface="Arial Narrow"/>
                <a:ea typeface="Arial Narrow"/>
                <a:cs typeface="Arial Narrow"/>
                <a:sym typeface="Arial Narrow"/>
              </a:rPr>
            </a:br>
            <a:r>
              <a:rPr lang="en" sz="1600" b="1">
                <a:solidFill>
                  <a:srgbClr val="010101"/>
                </a:solidFill>
                <a:latin typeface="Arial Narrow"/>
                <a:ea typeface="Arial Narrow"/>
                <a:cs typeface="Arial Narrow"/>
                <a:sym typeface="Arial Narrow"/>
              </a:rPr>
              <a:t>Plan</a:t>
            </a:r>
            <a:endParaRPr/>
          </a:p>
        </p:txBody>
      </p:sp>
      <p:sp>
        <p:nvSpPr>
          <p:cNvPr id="1451" name="Google Shape;1451;p116"/>
          <p:cNvSpPr/>
          <p:nvPr/>
        </p:nvSpPr>
        <p:spPr>
          <a:xfrm>
            <a:off x="2896009" y="1695450"/>
            <a:ext cx="1726800" cy="533400"/>
          </a:xfrm>
          <a:prstGeom prst="rect">
            <a:avLst/>
          </a:prstGeom>
          <a:solidFill>
            <a:srgbClr val="FFFF00"/>
          </a:solidFill>
          <a:ln w="25400" cap="flat" cmpd="sng">
            <a:solidFill>
              <a:srgbClr val="3135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Architectural</a:t>
            </a:r>
            <a:endParaRPr/>
          </a:p>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Approaches</a:t>
            </a:r>
            <a:endParaRPr/>
          </a:p>
        </p:txBody>
      </p:sp>
      <p:sp>
        <p:nvSpPr>
          <p:cNvPr id="1452" name="Google Shape;1452;p116"/>
          <p:cNvSpPr/>
          <p:nvPr/>
        </p:nvSpPr>
        <p:spPr>
          <a:xfrm>
            <a:off x="5130627" y="1695450"/>
            <a:ext cx="1625100" cy="533400"/>
          </a:xfrm>
          <a:prstGeom prst="rect">
            <a:avLst/>
          </a:prstGeom>
          <a:solidFill>
            <a:srgbClr val="FFFF00"/>
          </a:solidFill>
          <a:ln w="25400" cap="flat" cmpd="sng">
            <a:solidFill>
              <a:srgbClr val="3135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Architectural</a:t>
            </a:r>
            <a:endParaRPr/>
          </a:p>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Decisions</a:t>
            </a:r>
            <a:endParaRPr/>
          </a:p>
        </p:txBody>
      </p:sp>
      <p:cxnSp>
        <p:nvCxnSpPr>
          <p:cNvPr id="1453" name="Google Shape;1453;p116"/>
          <p:cNvCxnSpPr>
            <a:stCxn id="1450" idx="3"/>
          </p:cNvCxnSpPr>
          <p:nvPr/>
        </p:nvCxnSpPr>
        <p:spPr>
          <a:xfrm>
            <a:off x="2388066" y="1962150"/>
            <a:ext cx="507900" cy="1500"/>
          </a:xfrm>
          <a:prstGeom prst="straightConnector1">
            <a:avLst/>
          </a:prstGeom>
          <a:noFill/>
          <a:ln w="57150" cap="flat" cmpd="sng">
            <a:solidFill>
              <a:srgbClr val="010101"/>
            </a:solidFill>
            <a:prstDash val="solid"/>
            <a:round/>
            <a:headEnd type="none" w="sm" len="sm"/>
            <a:tailEnd type="triangle" w="med" len="med"/>
          </a:ln>
        </p:spPr>
      </p:cxnSp>
      <p:cxnSp>
        <p:nvCxnSpPr>
          <p:cNvPr id="1454" name="Google Shape;1454;p116"/>
          <p:cNvCxnSpPr/>
          <p:nvPr/>
        </p:nvCxnSpPr>
        <p:spPr>
          <a:xfrm>
            <a:off x="4622759" y="1924051"/>
            <a:ext cx="507900" cy="1500"/>
          </a:xfrm>
          <a:prstGeom prst="straightConnector1">
            <a:avLst/>
          </a:prstGeom>
          <a:noFill/>
          <a:ln w="57150" cap="flat" cmpd="sng">
            <a:solidFill>
              <a:srgbClr val="010101"/>
            </a:solidFill>
            <a:prstDash val="solid"/>
            <a:round/>
            <a:headEnd type="none" w="sm" len="sm"/>
            <a:tailEnd type="triangle" w="med" len="med"/>
          </a:ln>
        </p:spPr>
      </p:cxnSp>
      <p:cxnSp>
        <p:nvCxnSpPr>
          <p:cNvPr id="1455" name="Google Shape;1455;p116"/>
          <p:cNvCxnSpPr/>
          <p:nvPr/>
        </p:nvCxnSpPr>
        <p:spPr>
          <a:xfrm>
            <a:off x="6755804" y="1314451"/>
            <a:ext cx="507900" cy="1500"/>
          </a:xfrm>
          <a:prstGeom prst="straightConnector1">
            <a:avLst/>
          </a:prstGeom>
          <a:noFill/>
          <a:ln w="57150" cap="flat" cmpd="sng">
            <a:solidFill>
              <a:srgbClr val="010101"/>
            </a:solidFill>
            <a:prstDash val="solid"/>
            <a:round/>
            <a:headEnd type="none" w="sm" len="sm"/>
            <a:tailEnd type="triangle" w="med" len="med"/>
          </a:ln>
        </p:spPr>
      </p:cxnSp>
      <p:cxnSp>
        <p:nvCxnSpPr>
          <p:cNvPr id="1456" name="Google Shape;1456;p116"/>
          <p:cNvCxnSpPr/>
          <p:nvPr/>
        </p:nvCxnSpPr>
        <p:spPr>
          <a:xfrm>
            <a:off x="6755804" y="1924051"/>
            <a:ext cx="507900" cy="1500"/>
          </a:xfrm>
          <a:prstGeom prst="straightConnector1">
            <a:avLst/>
          </a:prstGeom>
          <a:noFill/>
          <a:ln w="57150" cap="flat" cmpd="sng">
            <a:solidFill>
              <a:srgbClr val="010101"/>
            </a:solidFill>
            <a:prstDash val="solid"/>
            <a:round/>
            <a:headEnd type="none" w="sm" len="sm"/>
            <a:tailEnd type="triangle" w="med" len="med"/>
          </a:ln>
        </p:spPr>
      </p:cxnSp>
      <p:sp>
        <p:nvSpPr>
          <p:cNvPr id="1457" name="Google Shape;1457;p116"/>
          <p:cNvSpPr/>
          <p:nvPr/>
        </p:nvSpPr>
        <p:spPr>
          <a:xfrm>
            <a:off x="5130627" y="2457450"/>
            <a:ext cx="1625100" cy="457200"/>
          </a:xfrm>
          <a:prstGeom prst="rect">
            <a:avLst/>
          </a:prstGeom>
          <a:solidFill>
            <a:srgbClr val="BFBFBF"/>
          </a:solidFill>
          <a:ln w="25400" cap="flat" cmpd="sng">
            <a:solidFill>
              <a:srgbClr val="3135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Tradeoffs</a:t>
            </a:r>
            <a:endParaRPr/>
          </a:p>
        </p:txBody>
      </p:sp>
      <p:sp>
        <p:nvSpPr>
          <p:cNvPr id="1458" name="Google Shape;1458;p116"/>
          <p:cNvSpPr/>
          <p:nvPr/>
        </p:nvSpPr>
        <p:spPr>
          <a:xfrm>
            <a:off x="5130627" y="3067050"/>
            <a:ext cx="1625100" cy="533400"/>
          </a:xfrm>
          <a:prstGeom prst="rect">
            <a:avLst/>
          </a:prstGeom>
          <a:solidFill>
            <a:srgbClr val="BFBFBF"/>
          </a:solidFill>
          <a:ln w="25400" cap="flat" cmpd="sng">
            <a:solidFill>
              <a:srgbClr val="3135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Sensitivity</a:t>
            </a:r>
            <a:endParaRPr/>
          </a:p>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Points</a:t>
            </a:r>
            <a:endParaRPr/>
          </a:p>
        </p:txBody>
      </p:sp>
      <p:sp>
        <p:nvSpPr>
          <p:cNvPr id="1459" name="Google Shape;1459;p116"/>
          <p:cNvSpPr/>
          <p:nvPr/>
        </p:nvSpPr>
        <p:spPr>
          <a:xfrm>
            <a:off x="5130627" y="3752850"/>
            <a:ext cx="1625100" cy="381000"/>
          </a:xfrm>
          <a:prstGeom prst="rect">
            <a:avLst/>
          </a:prstGeom>
          <a:solidFill>
            <a:srgbClr val="92D050"/>
          </a:solidFill>
          <a:ln w="25400" cap="flat" cmpd="sng">
            <a:solidFill>
              <a:srgbClr val="3135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Non-Risks</a:t>
            </a:r>
            <a:endParaRPr/>
          </a:p>
        </p:txBody>
      </p:sp>
      <p:sp>
        <p:nvSpPr>
          <p:cNvPr id="1460" name="Google Shape;1460;p116"/>
          <p:cNvSpPr/>
          <p:nvPr/>
        </p:nvSpPr>
        <p:spPr>
          <a:xfrm>
            <a:off x="5130627" y="4286250"/>
            <a:ext cx="1625100" cy="381000"/>
          </a:xfrm>
          <a:prstGeom prst="rect">
            <a:avLst/>
          </a:prstGeom>
          <a:solidFill>
            <a:srgbClr val="F1A3AA"/>
          </a:solidFill>
          <a:ln w="25400" cap="flat" cmpd="sng">
            <a:solidFill>
              <a:srgbClr val="3135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rgbClr val="010101"/>
                </a:solidFill>
                <a:latin typeface="Arial Narrow"/>
                <a:ea typeface="Arial Narrow"/>
                <a:cs typeface="Arial Narrow"/>
                <a:sym typeface="Arial Narrow"/>
              </a:rPr>
              <a:t>Risks</a:t>
            </a:r>
            <a:endParaRPr/>
          </a:p>
        </p:txBody>
      </p:sp>
      <p:sp>
        <p:nvSpPr>
          <p:cNvPr id="1461" name="Google Shape;1461;p116"/>
          <p:cNvSpPr/>
          <p:nvPr/>
        </p:nvSpPr>
        <p:spPr>
          <a:xfrm>
            <a:off x="7974686" y="2228851"/>
            <a:ext cx="101700" cy="2316900"/>
          </a:xfrm>
          <a:prstGeom prst="rect">
            <a:avLst/>
          </a:prstGeom>
          <a:solidFill>
            <a:srgbClr val="0101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cxnSp>
        <p:nvCxnSpPr>
          <p:cNvPr id="1462" name="Google Shape;1462;p116"/>
          <p:cNvCxnSpPr>
            <a:endCxn id="1457" idx="3"/>
          </p:cNvCxnSpPr>
          <p:nvPr/>
        </p:nvCxnSpPr>
        <p:spPr>
          <a:xfrm rot="10800000">
            <a:off x="6755727" y="2686050"/>
            <a:ext cx="1218900" cy="1500"/>
          </a:xfrm>
          <a:prstGeom prst="straightConnector1">
            <a:avLst/>
          </a:prstGeom>
          <a:noFill/>
          <a:ln w="57150" cap="flat" cmpd="sng">
            <a:solidFill>
              <a:srgbClr val="010101"/>
            </a:solidFill>
            <a:prstDash val="solid"/>
            <a:round/>
            <a:headEnd type="none" w="sm" len="sm"/>
            <a:tailEnd type="triangle" w="med" len="med"/>
          </a:ln>
        </p:spPr>
      </p:cxnSp>
      <p:cxnSp>
        <p:nvCxnSpPr>
          <p:cNvPr id="1463" name="Google Shape;1463;p116"/>
          <p:cNvCxnSpPr/>
          <p:nvPr/>
        </p:nvCxnSpPr>
        <p:spPr>
          <a:xfrm rot="10800000">
            <a:off x="6755788" y="3295739"/>
            <a:ext cx="1218900" cy="1500"/>
          </a:xfrm>
          <a:prstGeom prst="straightConnector1">
            <a:avLst/>
          </a:prstGeom>
          <a:noFill/>
          <a:ln w="57150" cap="flat" cmpd="sng">
            <a:solidFill>
              <a:srgbClr val="010101"/>
            </a:solidFill>
            <a:prstDash val="solid"/>
            <a:round/>
            <a:headEnd type="none" w="sm" len="sm"/>
            <a:tailEnd type="triangle" w="med" len="med"/>
          </a:ln>
        </p:spPr>
      </p:cxnSp>
      <p:sp>
        <p:nvSpPr>
          <p:cNvPr id="1464" name="Google Shape;1464;p116"/>
          <p:cNvSpPr/>
          <p:nvPr/>
        </p:nvSpPr>
        <p:spPr>
          <a:xfrm>
            <a:off x="762966" y="4286250"/>
            <a:ext cx="1625100" cy="381000"/>
          </a:xfrm>
          <a:prstGeom prst="rect">
            <a:avLst/>
          </a:prstGeom>
          <a:solidFill>
            <a:srgbClr val="D92231"/>
          </a:solidFill>
          <a:ln w="25400" cap="flat" cmpd="sng">
            <a:solidFill>
              <a:srgbClr val="31357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b="1">
                <a:solidFill>
                  <a:srgbClr val="FFFFFF"/>
                </a:solidFill>
                <a:latin typeface="Arial Narrow"/>
                <a:ea typeface="Arial Narrow"/>
                <a:cs typeface="Arial Narrow"/>
                <a:sym typeface="Arial Narrow"/>
              </a:rPr>
              <a:t>Risk Themes</a:t>
            </a:r>
            <a:endParaRPr/>
          </a:p>
        </p:txBody>
      </p:sp>
      <p:cxnSp>
        <p:nvCxnSpPr>
          <p:cNvPr id="1465" name="Google Shape;1465;p116"/>
          <p:cNvCxnSpPr/>
          <p:nvPr/>
        </p:nvCxnSpPr>
        <p:spPr>
          <a:xfrm rot="10800000">
            <a:off x="6755788" y="3981539"/>
            <a:ext cx="1218900" cy="1500"/>
          </a:xfrm>
          <a:prstGeom prst="straightConnector1">
            <a:avLst/>
          </a:prstGeom>
          <a:noFill/>
          <a:ln w="57150" cap="flat" cmpd="sng">
            <a:solidFill>
              <a:srgbClr val="010101"/>
            </a:solidFill>
            <a:prstDash val="solid"/>
            <a:round/>
            <a:headEnd type="none" w="sm" len="sm"/>
            <a:tailEnd type="triangle" w="med" len="med"/>
          </a:ln>
        </p:spPr>
      </p:cxnSp>
      <p:cxnSp>
        <p:nvCxnSpPr>
          <p:cNvPr id="1466" name="Google Shape;1466;p116"/>
          <p:cNvCxnSpPr/>
          <p:nvPr/>
        </p:nvCxnSpPr>
        <p:spPr>
          <a:xfrm rot="10800000">
            <a:off x="6755788" y="4514939"/>
            <a:ext cx="1218900" cy="1500"/>
          </a:xfrm>
          <a:prstGeom prst="straightConnector1">
            <a:avLst/>
          </a:prstGeom>
          <a:noFill/>
          <a:ln w="57150" cap="flat" cmpd="sng">
            <a:solidFill>
              <a:srgbClr val="010101"/>
            </a:solidFill>
            <a:prstDash val="solid"/>
            <a:round/>
            <a:headEnd type="none" w="sm" len="sm"/>
            <a:tailEnd type="triangle" w="med" len="med"/>
          </a:ln>
        </p:spPr>
      </p:cxnSp>
      <p:cxnSp>
        <p:nvCxnSpPr>
          <p:cNvPr id="1467" name="Google Shape;1467;p116"/>
          <p:cNvCxnSpPr>
            <a:stCxn id="1460" idx="1"/>
            <a:endCxn id="1464" idx="3"/>
          </p:cNvCxnSpPr>
          <p:nvPr/>
        </p:nvCxnSpPr>
        <p:spPr>
          <a:xfrm rot="10800000">
            <a:off x="2388027" y="4476750"/>
            <a:ext cx="2742600" cy="0"/>
          </a:xfrm>
          <a:prstGeom prst="straightConnector1">
            <a:avLst/>
          </a:prstGeom>
          <a:noFill/>
          <a:ln w="57150" cap="flat" cmpd="sng">
            <a:solidFill>
              <a:srgbClr val="010101"/>
            </a:solidFill>
            <a:prstDash val="solid"/>
            <a:round/>
            <a:headEnd type="none" w="sm" len="sm"/>
            <a:tailEnd type="triangle" w="med" len="med"/>
          </a:ln>
        </p:spPr>
      </p:cxnSp>
      <p:cxnSp>
        <p:nvCxnSpPr>
          <p:cNvPr id="1468" name="Google Shape;1468;p116"/>
          <p:cNvCxnSpPr/>
          <p:nvPr/>
        </p:nvCxnSpPr>
        <p:spPr>
          <a:xfrm>
            <a:off x="255097" y="1924051"/>
            <a:ext cx="507900" cy="1500"/>
          </a:xfrm>
          <a:prstGeom prst="straightConnector1">
            <a:avLst/>
          </a:prstGeom>
          <a:noFill/>
          <a:ln w="57150" cap="flat" cmpd="sng">
            <a:solidFill>
              <a:srgbClr val="010101"/>
            </a:solidFill>
            <a:prstDash val="solid"/>
            <a:round/>
            <a:headEnd type="none" w="sm" len="sm"/>
            <a:tailEnd type="triangle" w="med" len="med"/>
          </a:ln>
        </p:spPr>
      </p:cxnSp>
      <p:cxnSp>
        <p:nvCxnSpPr>
          <p:cNvPr id="1469" name="Google Shape;1469;p116"/>
          <p:cNvCxnSpPr/>
          <p:nvPr/>
        </p:nvCxnSpPr>
        <p:spPr>
          <a:xfrm>
            <a:off x="255097" y="1314451"/>
            <a:ext cx="507900" cy="1500"/>
          </a:xfrm>
          <a:prstGeom prst="straightConnector1">
            <a:avLst/>
          </a:prstGeom>
          <a:noFill/>
          <a:ln w="57150" cap="flat" cmpd="sng">
            <a:solidFill>
              <a:srgbClr val="010101"/>
            </a:solidFill>
            <a:prstDash val="solid"/>
            <a:round/>
            <a:headEnd type="none" w="sm" len="sm"/>
            <a:tailEnd type="triangle" w="med" len="med"/>
          </a:ln>
        </p:spPr>
      </p:cxnSp>
      <p:sp>
        <p:nvSpPr>
          <p:cNvPr id="1470" name="Google Shape;1470;p116"/>
          <p:cNvSpPr/>
          <p:nvPr/>
        </p:nvSpPr>
        <p:spPr>
          <a:xfrm>
            <a:off x="255097" y="1314450"/>
            <a:ext cx="101700" cy="3124200"/>
          </a:xfrm>
          <a:prstGeom prst="rect">
            <a:avLst/>
          </a:prstGeom>
          <a:solidFill>
            <a:srgbClr val="0101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1471" name="Google Shape;1471;p116"/>
          <p:cNvSpPr/>
          <p:nvPr/>
        </p:nvSpPr>
        <p:spPr>
          <a:xfrm>
            <a:off x="255097" y="4438650"/>
            <a:ext cx="507900" cy="76200"/>
          </a:xfrm>
          <a:prstGeom prst="rect">
            <a:avLst/>
          </a:prstGeom>
          <a:solidFill>
            <a:srgbClr val="0101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00">
              <a:solidFill>
                <a:srgbClr val="FFFFFF"/>
              </a:solidFill>
              <a:latin typeface="Arial Narrow"/>
              <a:ea typeface="Arial Narrow"/>
              <a:cs typeface="Arial Narrow"/>
              <a:sym typeface="Arial Narrow"/>
            </a:endParaRPr>
          </a:p>
        </p:txBody>
      </p:sp>
      <p:sp>
        <p:nvSpPr>
          <p:cNvPr id="1472" name="Google Shape;1472;p116"/>
          <p:cNvSpPr txBox="1"/>
          <p:nvPr/>
        </p:nvSpPr>
        <p:spPr>
          <a:xfrm>
            <a:off x="2997584" y="4133854"/>
            <a:ext cx="1131300" cy="32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500" b="1">
                <a:solidFill>
                  <a:srgbClr val="010101"/>
                </a:solidFill>
                <a:latin typeface="Arial Narrow"/>
                <a:ea typeface="Arial Narrow"/>
                <a:cs typeface="Arial Narrow"/>
                <a:sym typeface="Arial Narrow"/>
              </a:rPr>
              <a:t>Distilled info</a:t>
            </a:r>
            <a:endParaRPr/>
          </a:p>
        </p:txBody>
      </p:sp>
      <p:sp>
        <p:nvSpPr>
          <p:cNvPr id="1473" name="Google Shape;1473;p116"/>
          <p:cNvSpPr txBox="1"/>
          <p:nvPr/>
        </p:nvSpPr>
        <p:spPr>
          <a:xfrm>
            <a:off x="356672" y="3067052"/>
            <a:ext cx="780900" cy="32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500" b="1">
                <a:solidFill>
                  <a:srgbClr val="010101"/>
                </a:solidFill>
                <a:latin typeface="Arial Narrow"/>
                <a:ea typeface="Arial Narrow"/>
                <a:cs typeface="Arial Narrow"/>
                <a:sym typeface="Arial Narrow"/>
              </a:rPr>
              <a:t>Impacts</a:t>
            </a:r>
            <a:endParaRPr/>
          </a:p>
        </p:txBody>
      </p:sp>
      <p:sp>
        <p:nvSpPr>
          <p:cNvPr id="1474" name="Google Shape;1474;p116"/>
          <p:cNvSpPr txBox="1"/>
          <p:nvPr/>
        </p:nvSpPr>
        <p:spPr>
          <a:xfrm>
            <a:off x="1531937" y="4741950"/>
            <a:ext cx="5774100" cy="354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300">
                <a:solidFill>
                  <a:srgbClr val="010101"/>
                </a:solidFill>
                <a:latin typeface="Arial"/>
                <a:ea typeface="Arial"/>
                <a:cs typeface="Arial"/>
                <a:sym typeface="Arial"/>
              </a:rPr>
              <a:t>See Chapter 12 of </a:t>
            </a:r>
            <a:r>
              <a:rPr lang="en" sz="2300" i="1">
                <a:solidFill>
                  <a:srgbClr val="010101"/>
                </a:solidFill>
                <a:latin typeface="Arial"/>
                <a:ea typeface="Arial"/>
                <a:cs typeface="Arial"/>
                <a:sym typeface="Arial"/>
              </a:rPr>
              <a:t>Making Sense of NoSQL</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117"/>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Process for Building a LLM Application</a:t>
            </a:r>
            <a:endParaRPr/>
          </a:p>
        </p:txBody>
      </p:sp>
      <p:sp>
        <p:nvSpPr>
          <p:cNvPr id="1480" name="Google Shape;1480;p117"/>
          <p:cNvSpPr txBox="1">
            <a:spLocks noGrp="1"/>
          </p:cNvSpPr>
          <p:nvPr>
            <p:ph type="body" idx="1"/>
          </p:nvPr>
        </p:nvSpPr>
        <p:spPr>
          <a:xfrm>
            <a:off x="359150" y="4339825"/>
            <a:ext cx="8520600" cy="717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481" name="Google Shape;1481;p1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86</a:t>
            </a:fld>
            <a:endParaRPr/>
          </a:p>
        </p:txBody>
      </p:sp>
      <p:pic>
        <p:nvPicPr>
          <p:cNvPr id="1482" name="Google Shape;1482;p117"/>
          <p:cNvPicPr preferRelativeResize="0"/>
          <p:nvPr/>
        </p:nvPicPr>
        <p:blipFill>
          <a:blip r:embed="rId3">
            <a:alphaModFix/>
          </a:blip>
          <a:stretch>
            <a:fillRect/>
          </a:stretch>
        </p:blipFill>
        <p:spPr>
          <a:xfrm>
            <a:off x="395963" y="1101675"/>
            <a:ext cx="8352074" cy="27840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18"/>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Docstrings</a:t>
            </a:r>
            <a:endParaRPr/>
          </a:p>
        </p:txBody>
      </p:sp>
      <p:sp>
        <p:nvSpPr>
          <p:cNvPr id="1488" name="Google Shape;1488;p118"/>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700">
                <a:solidFill>
                  <a:srgbClr val="0D0D0D"/>
                </a:solidFill>
                <a:highlight>
                  <a:srgbClr val="FFFFFF"/>
                </a:highlight>
                <a:latin typeface="Roboto"/>
                <a:ea typeface="Roboto"/>
                <a:cs typeface="Roboto"/>
                <a:sym typeface="Roboto"/>
              </a:rPr>
              <a:t>Docstrings, short for documentation strings, are special strings in programming (commonly in Python) used to describe the purpose, functionality, and usage of code elements like functions, classes, or modules. Typically written as the first statement within a function or a class, docstrings provide insights into what a specific block of code is supposed to do.</a:t>
            </a:r>
            <a:endParaRPr sz="2300"/>
          </a:p>
        </p:txBody>
      </p:sp>
      <p:sp>
        <p:nvSpPr>
          <p:cNvPr id="1489" name="Google Shape;1489;p1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4" name="Google Shape;1494;p119"/>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Call Obviation</a:t>
            </a:r>
            <a:endParaRPr/>
          </a:p>
        </p:txBody>
      </p:sp>
      <p:sp>
        <p:nvSpPr>
          <p:cNvPr id="1495" name="Google Shape;1495;p119"/>
          <p:cNvSpPr txBox="1">
            <a:spLocks noGrp="1"/>
          </p:cNvSpPr>
          <p:nvPr>
            <p:ph type="body" idx="1"/>
          </p:nvPr>
        </p:nvSpPr>
        <p:spPr>
          <a:xfrm>
            <a:off x="5115025" y="863550"/>
            <a:ext cx="37173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1900">
                <a:solidFill>
                  <a:srgbClr val="0D0D0D"/>
                </a:solidFill>
                <a:highlight>
                  <a:srgbClr val="FFFFFF"/>
                </a:highlight>
                <a:latin typeface="Roboto"/>
                <a:ea typeface="Roboto"/>
                <a:cs typeface="Roboto"/>
                <a:sym typeface="Roboto"/>
              </a:rPr>
              <a:t>Call obviation is the process of reducing or avoiding direct phone calls by using alternative methods of communication or by addressing customer needs through automated means. </a:t>
            </a:r>
            <a:endParaRPr sz="1900">
              <a:solidFill>
                <a:srgbClr val="0D0D0D"/>
              </a:solidFill>
              <a:highlight>
                <a:srgbClr val="FFFFFF"/>
              </a:highlight>
              <a:latin typeface="Roboto"/>
              <a:ea typeface="Roboto"/>
              <a:cs typeface="Roboto"/>
              <a:sym typeface="Roboto"/>
            </a:endParaRPr>
          </a:p>
          <a:p>
            <a:pPr marL="0" lvl="0" indent="0" algn="l" rtl="0">
              <a:spcBef>
                <a:spcPts val="1200"/>
              </a:spcBef>
              <a:spcAft>
                <a:spcPts val="1200"/>
              </a:spcAft>
              <a:buNone/>
            </a:pPr>
            <a:r>
              <a:rPr lang="en" sz="1900">
                <a:solidFill>
                  <a:srgbClr val="0D0D0D"/>
                </a:solidFill>
                <a:highlight>
                  <a:srgbClr val="FFFFFF"/>
                </a:highlight>
                <a:latin typeface="Roboto"/>
                <a:ea typeface="Roboto"/>
                <a:cs typeface="Roboto"/>
                <a:sym typeface="Roboto"/>
              </a:rPr>
              <a:t>This could involve using </a:t>
            </a:r>
            <a:r>
              <a:rPr lang="en" sz="1900" b="1">
                <a:solidFill>
                  <a:srgbClr val="0D0D0D"/>
                </a:solidFill>
                <a:highlight>
                  <a:srgbClr val="FFFFFF"/>
                </a:highlight>
                <a:latin typeface="Roboto"/>
                <a:ea typeface="Roboto"/>
                <a:cs typeface="Roboto"/>
                <a:sym typeface="Roboto"/>
              </a:rPr>
              <a:t>chatbots</a:t>
            </a:r>
            <a:r>
              <a:rPr lang="en" sz="1900">
                <a:solidFill>
                  <a:srgbClr val="0D0D0D"/>
                </a:solidFill>
                <a:highlight>
                  <a:srgbClr val="FFFFFF"/>
                </a:highlight>
                <a:latin typeface="Roboto"/>
                <a:ea typeface="Roboto"/>
                <a:cs typeface="Roboto"/>
                <a:sym typeface="Roboto"/>
              </a:rPr>
              <a:t>, interactive voice response (IVR) systems, self-service portals, or other technology-based solutions to handle customer queries without involving a human agent.</a:t>
            </a:r>
            <a:endParaRPr sz="2500"/>
          </a:p>
        </p:txBody>
      </p:sp>
      <p:sp>
        <p:nvSpPr>
          <p:cNvPr id="1496" name="Google Shape;1496;p1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88</a:t>
            </a:fld>
            <a:endParaRPr/>
          </a:p>
        </p:txBody>
      </p:sp>
      <p:pic>
        <p:nvPicPr>
          <p:cNvPr id="1497" name="Google Shape;1497;p119"/>
          <p:cNvPicPr preferRelativeResize="0"/>
          <p:nvPr/>
        </p:nvPicPr>
        <p:blipFill>
          <a:blip r:embed="rId3">
            <a:alphaModFix/>
          </a:blip>
          <a:stretch>
            <a:fillRect/>
          </a:stretch>
        </p:blipFill>
        <p:spPr>
          <a:xfrm>
            <a:off x="361175" y="987800"/>
            <a:ext cx="4267200" cy="2438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0"/>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Avoid a $10 Cost of a Call to a Call Center</a:t>
            </a:r>
            <a:endParaRPr/>
          </a:p>
        </p:txBody>
      </p:sp>
      <p:sp>
        <p:nvSpPr>
          <p:cNvPr id="1503" name="Google Shape;1503;p120"/>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sz="1600">
                <a:solidFill>
                  <a:srgbClr val="0D0D0D"/>
                </a:solidFill>
                <a:highlight>
                  <a:srgbClr val="FFFFFF"/>
                </a:highlight>
              </a:rPr>
              <a:t>The cost of a typical call to a call center varies depending on multiple factors, including the industry, complexity of the call, location, and wages of call center agents. </a:t>
            </a:r>
            <a:endParaRPr sz="1600">
              <a:solidFill>
                <a:srgbClr val="0D0D0D"/>
              </a:solidFill>
              <a:highlight>
                <a:srgbClr val="FFFFFF"/>
              </a:highlight>
            </a:endParaRPr>
          </a:p>
          <a:p>
            <a:pPr marL="0" lvl="0" indent="0" algn="l" rtl="0">
              <a:spcBef>
                <a:spcPts val="1500"/>
              </a:spcBef>
              <a:spcAft>
                <a:spcPts val="0"/>
              </a:spcAft>
              <a:buClr>
                <a:schemeClr val="dk1"/>
              </a:buClr>
              <a:buSzPts val="1100"/>
              <a:buFont typeface="Arial"/>
              <a:buNone/>
            </a:pPr>
            <a:r>
              <a:rPr lang="en" sz="1600">
                <a:solidFill>
                  <a:srgbClr val="0D0D0D"/>
                </a:solidFill>
                <a:highlight>
                  <a:srgbClr val="FFFFFF"/>
                </a:highlight>
              </a:rPr>
              <a:t>As a general estimate, it can range from $5 to $15 per call. Simple calls like account balance inquiries are on the lower end, while complex calls like technical support or financial services inquiries can be at the higher end.</a:t>
            </a:r>
            <a:endParaRPr sz="1600">
              <a:solidFill>
                <a:srgbClr val="0D0D0D"/>
              </a:solidFill>
              <a:highlight>
                <a:srgbClr val="FFFFFF"/>
              </a:highlight>
            </a:endParaRPr>
          </a:p>
          <a:p>
            <a:pPr marL="0" lvl="0" indent="0" algn="l" rtl="0">
              <a:spcBef>
                <a:spcPts val="1500"/>
              </a:spcBef>
              <a:spcAft>
                <a:spcPts val="1200"/>
              </a:spcAft>
              <a:buNone/>
            </a:pPr>
            <a:endParaRPr sz="1600"/>
          </a:p>
        </p:txBody>
      </p:sp>
      <p:sp>
        <p:nvSpPr>
          <p:cNvPr id="1504" name="Google Shape;1504;p1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1"/>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AI?</a:t>
            </a:r>
            <a:endParaRPr/>
          </a:p>
        </p:txBody>
      </p:sp>
      <p:sp>
        <p:nvSpPr>
          <p:cNvPr id="231" name="Google Shape;231;p41"/>
          <p:cNvSpPr txBox="1">
            <a:spLocks noGrp="1"/>
          </p:cNvSpPr>
          <p:nvPr>
            <p:ph type="body" idx="1"/>
          </p:nvPr>
        </p:nvSpPr>
        <p:spPr>
          <a:xfrm>
            <a:off x="311700" y="1065000"/>
            <a:ext cx="8520600" cy="287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rgbClr val="0D0D0D"/>
                </a:solidFill>
                <a:highlight>
                  <a:srgbClr val="FFFFFF"/>
                </a:highlight>
                <a:latin typeface="Roboto"/>
                <a:ea typeface="Roboto"/>
                <a:cs typeface="Roboto"/>
                <a:sym typeface="Roboto"/>
              </a:rPr>
              <a:t>Artificial Intelligence (AI) refers to the development of computer systems and software that can perform tasks </a:t>
            </a:r>
            <a:r>
              <a:rPr lang="en" sz="1600" b="1">
                <a:solidFill>
                  <a:srgbClr val="0D0D0D"/>
                </a:solidFill>
                <a:highlight>
                  <a:srgbClr val="FFFFFF"/>
                </a:highlight>
                <a:latin typeface="Roboto"/>
                <a:ea typeface="Roboto"/>
                <a:cs typeface="Roboto"/>
                <a:sym typeface="Roboto"/>
              </a:rPr>
              <a:t>typically requiring human intelligence</a:t>
            </a:r>
            <a:r>
              <a:rPr lang="en" sz="1600">
                <a:solidFill>
                  <a:srgbClr val="0D0D0D"/>
                </a:solidFill>
                <a:highlight>
                  <a:srgbClr val="FFFFFF"/>
                </a:highlight>
                <a:latin typeface="Roboto"/>
                <a:ea typeface="Roboto"/>
                <a:cs typeface="Roboto"/>
                <a:sym typeface="Roboto"/>
              </a:rPr>
              <a:t>, such as learning, reasoning, problem-solving, perception, and natural language processing. </a:t>
            </a:r>
            <a:endParaRPr sz="1600">
              <a:solidFill>
                <a:srgbClr val="0D0D0D"/>
              </a:solidFill>
              <a:highlight>
                <a:srgbClr val="FFFFFF"/>
              </a:highlight>
              <a:latin typeface="Roboto"/>
              <a:ea typeface="Roboto"/>
              <a:cs typeface="Roboto"/>
              <a:sym typeface="Roboto"/>
            </a:endParaRPr>
          </a:p>
          <a:p>
            <a:pPr marL="0" lvl="0" indent="0" algn="l" rtl="0">
              <a:spcBef>
                <a:spcPts val="1200"/>
              </a:spcBef>
              <a:spcAft>
                <a:spcPts val="1200"/>
              </a:spcAft>
              <a:buNone/>
            </a:pPr>
            <a:r>
              <a:rPr lang="en" sz="1600">
                <a:solidFill>
                  <a:srgbClr val="0D0D0D"/>
                </a:solidFill>
                <a:highlight>
                  <a:srgbClr val="FFFFFF"/>
                </a:highlight>
                <a:latin typeface="Roboto"/>
                <a:ea typeface="Roboto"/>
                <a:cs typeface="Roboto"/>
                <a:sym typeface="Roboto"/>
              </a:rPr>
              <a:t>It encompasses a broad range of technologies, from basic automation and machine learning to advanced neural networks and deep learning algorithms.</a:t>
            </a:r>
            <a:br>
              <a:rPr lang="en" sz="1600">
                <a:solidFill>
                  <a:srgbClr val="0D0D0D"/>
                </a:solidFill>
                <a:highlight>
                  <a:srgbClr val="FFFFFF"/>
                </a:highlight>
                <a:latin typeface="Roboto"/>
                <a:ea typeface="Roboto"/>
                <a:cs typeface="Roboto"/>
                <a:sym typeface="Roboto"/>
              </a:rPr>
            </a:br>
            <a:br>
              <a:rPr lang="en" sz="1600">
                <a:solidFill>
                  <a:srgbClr val="0D0D0D"/>
                </a:solidFill>
                <a:highlight>
                  <a:srgbClr val="FFFFFF"/>
                </a:highlight>
                <a:latin typeface="Roboto"/>
                <a:ea typeface="Roboto"/>
                <a:cs typeface="Roboto"/>
                <a:sym typeface="Roboto"/>
              </a:rPr>
            </a:br>
            <a:r>
              <a:rPr lang="en" sz="1600">
                <a:solidFill>
                  <a:srgbClr val="0D0D0D"/>
                </a:solidFill>
                <a:highlight>
                  <a:srgbClr val="FFFFFF"/>
                </a:highlight>
                <a:latin typeface="Roboto"/>
                <a:ea typeface="Roboto"/>
                <a:cs typeface="Roboto"/>
                <a:sym typeface="Roboto"/>
              </a:rPr>
              <a:t>Question: Are smart speakers (Alexa) AI?</a:t>
            </a:r>
            <a:endParaRPr sz="2200"/>
          </a:p>
        </p:txBody>
      </p:sp>
      <p:sp>
        <p:nvSpPr>
          <p:cNvPr id="232" name="Google Shape;23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121"/>
          <p:cNvSpPr txBox="1">
            <a:spLocks noGrp="1"/>
          </p:cNvSpPr>
          <p:nvPr>
            <p:ph type="title"/>
          </p:nvPr>
        </p:nvSpPr>
        <p:spPr>
          <a:xfrm>
            <a:off x="222875" y="196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Chatbot Savings</a:t>
            </a:r>
            <a:endParaRPr/>
          </a:p>
        </p:txBody>
      </p:sp>
      <p:sp>
        <p:nvSpPr>
          <p:cNvPr id="1510" name="Google Shape;1510;p121"/>
          <p:cNvSpPr txBox="1">
            <a:spLocks noGrp="1"/>
          </p:cNvSpPr>
          <p:nvPr>
            <p:ph type="body" idx="1"/>
          </p:nvPr>
        </p:nvSpPr>
        <p:spPr>
          <a:xfrm>
            <a:off x="436525" y="863550"/>
            <a:ext cx="8395800" cy="34164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None/>
            </a:pPr>
            <a:r>
              <a:rPr lang="en" sz="1600">
                <a:solidFill>
                  <a:srgbClr val="0D0D0D"/>
                </a:solidFill>
                <a:highlight>
                  <a:srgbClr val="FFFFFF"/>
                </a:highlight>
                <a:latin typeface="Roboto"/>
                <a:ea typeface="Roboto"/>
                <a:cs typeface="Roboto"/>
                <a:sym typeface="Roboto"/>
              </a:rPr>
              <a:t>When a chatbot successfully answers a call, it can save a significant amount of money for businesses. This is because chatbots reduce the need for human intervention, allowing businesses to minimize labor costs and improve efficiency. </a:t>
            </a:r>
            <a:endParaRPr sz="1600">
              <a:solidFill>
                <a:srgbClr val="0D0D0D"/>
              </a:solidFill>
              <a:highlight>
                <a:srgbClr val="FFFFFF"/>
              </a:highlight>
              <a:latin typeface="Roboto"/>
              <a:ea typeface="Roboto"/>
              <a:cs typeface="Roboto"/>
              <a:sym typeface="Roboto"/>
            </a:endParaRPr>
          </a:p>
          <a:p>
            <a:pPr marL="0" lvl="0" indent="0" algn="l" rtl="0">
              <a:spcBef>
                <a:spcPts val="1500"/>
              </a:spcBef>
              <a:spcAft>
                <a:spcPts val="0"/>
              </a:spcAft>
              <a:buClr>
                <a:schemeClr val="dk1"/>
              </a:buClr>
              <a:buSzPts val="1100"/>
              <a:buFont typeface="Arial"/>
              <a:buNone/>
            </a:pPr>
            <a:r>
              <a:rPr lang="en" sz="1600">
                <a:solidFill>
                  <a:srgbClr val="0D0D0D"/>
                </a:solidFill>
                <a:highlight>
                  <a:srgbClr val="FFFFFF"/>
                </a:highlight>
                <a:latin typeface="Roboto"/>
                <a:ea typeface="Roboto"/>
                <a:cs typeface="Roboto"/>
                <a:sym typeface="Roboto"/>
              </a:rPr>
              <a:t>Larger-scale implementations of chatbots can lead to substantial cost reductions over time. Additional benefits include faster response times, improved customer satisfaction, and reduced call center workloads.</a:t>
            </a:r>
            <a:endParaRPr sz="1600">
              <a:solidFill>
                <a:srgbClr val="0D0D0D"/>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2200"/>
          </a:p>
          <a:p>
            <a:pPr marL="0" lvl="0" indent="0" algn="l" rtl="0">
              <a:spcBef>
                <a:spcPts val="1200"/>
              </a:spcBef>
              <a:spcAft>
                <a:spcPts val="1200"/>
              </a:spcAft>
              <a:buNone/>
            </a:pPr>
            <a:endParaRPr sz="2200"/>
          </a:p>
        </p:txBody>
      </p:sp>
      <p:sp>
        <p:nvSpPr>
          <p:cNvPr id="1511" name="Google Shape;1511;p1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122"/>
          <p:cNvSpPr txBox="1">
            <a:spLocks noGrp="1"/>
          </p:cNvSpPr>
          <p:nvPr>
            <p:ph type="title"/>
          </p:nvPr>
        </p:nvSpPr>
        <p:spPr>
          <a:xfrm>
            <a:off x="377196" y="137646"/>
            <a:ext cx="7886700" cy="824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 dirty="0"/>
              <a:t>Custom Strategies To Improve</a:t>
            </a:r>
            <a:endParaRPr dirty="0"/>
          </a:p>
        </p:txBody>
      </p:sp>
      <p:sp>
        <p:nvSpPr>
          <p:cNvPr id="1517" name="Google Shape;1517;p122"/>
          <p:cNvSpPr txBox="1">
            <a:spLocks noGrp="1"/>
          </p:cNvSpPr>
          <p:nvPr>
            <p:ph type="sldNum" idx="12"/>
          </p:nvPr>
        </p:nvSpPr>
        <p:spPr>
          <a:xfrm>
            <a:off x="6800850" y="4759089"/>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91</a:t>
            </a:fld>
            <a:endParaRPr/>
          </a:p>
        </p:txBody>
      </p:sp>
      <p:pic>
        <p:nvPicPr>
          <p:cNvPr id="1518" name="Google Shape;1518;p122"/>
          <p:cNvPicPr preferRelativeResize="0"/>
          <p:nvPr/>
        </p:nvPicPr>
        <p:blipFill rotWithShape="1">
          <a:blip r:embed="rId3">
            <a:alphaModFix/>
          </a:blip>
          <a:srcRect/>
          <a:stretch/>
        </p:blipFill>
        <p:spPr>
          <a:xfrm>
            <a:off x="1292922" y="1347240"/>
            <a:ext cx="5829300" cy="3052595"/>
          </a:xfrm>
          <a:prstGeom prst="rect">
            <a:avLst/>
          </a:prstGeom>
          <a:noFill/>
          <a:ln>
            <a:noFill/>
          </a:ln>
        </p:spPr>
      </p:pic>
      <p:sp>
        <p:nvSpPr>
          <p:cNvPr id="1519" name="Google Shape;1519;p122"/>
          <p:cNvSpPr/>
          <p:nvPr/>
        </p:nvSpPr>
        <p:spPr>
          <a:xfrm>
            <a:off x="1786490" y="3301190"/>
            <a:ext cx="570300" cy="446100"/>
          </a:xfrm>
          <a:prstGeom prst="bentArrow">
            <a:avLst>
              <a:gd name="adj1" fmla="val 25000"/>
              <a:gd name="adj2" fmla="val 25000"/>
              <a:gd name="adj3" fmla="val 25000"/>
              <a:gd name="adj4" fmla="val 4375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520" name="Google Shape;1520;p122"/>
          <p:cNvSpPr/>
          <p:nvPr/>
        </p:nvSpPr>
        <p:spPr>
          <a:xfrm>
            <a:off x="2776631" y="2713164"/>
            <a:ext cx="570300" cy="446100"/>
          </a:xfrm>
          <a:prstGeom prst="bentArrow">
            <a:avLst>
              <a:gd name="adj1" fmla="val 25000"/>
              <a:gd name="adj2" fmla="val 25000"/>
              <a:gd name="adj3" fmla="val 25000"/>
              <a:gd name="adj4" fmla="val 4375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521" name="Google Shape;1521;p122"/>
          <p:cNvSpPr/>
          <p:nvPr/>
        </p:nvSpPr>
        <p:spPr>
          <a:xfrm>
            <a:off x="3750246" y="2125139"/>
            <a:ext cx="570300" cy="446100"/>
          </a:xfrm>
          <a:prstGeom prst="bentArrow">
            <a:avLst>
              <a:gd name="adj1" fmla="val 25000"/>
              <a:gd name="adj2" fmla="val 25000"/>
              <a:gd name="adj3" fmla="val 25000"/>
              <a:gd name="adj4" fmla="val 4375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522" name="Google Shape;1522;p122"/>
          <p:cNvSpPr/>
          <p:nvPr/>
        </p:nvSpPr>
        <p:spPr>
          <a:xfrm>
            <a:off x="4535198" y="1532396"/>
            <a:ext cx="570300" cy="446100"/>
          </a:xfrm>
          <a:prstGeom prst="bentArrow">
            <a:avLst>
              <a:gd name="adj1" fmla="val 25000"/>
              <a:gd name="adj2" fmla="val 25000"/>
              <a:gd name="adj3" fmla="val 25000"/>
              <a:gd name="adj4" fmla="val 4375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523" name="Google Shape;1523;p122"/>
          <p:cNvSpPr txBox="1"/>
          <p:nvPr/>
        </p:nvSpPr>
        <p:spPr>
          <a:xfrm>
            <a:off x="985701" y="1461748"/>
            <a:ext cx="29538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0" i="0" u="none" strike="noStrike" cap="none">
                <a:solidFill>
                  <a:schemeClr val="dk1"/>
                </a:solidFill>
                <a:latin typeface="Calibri"/>
                <a:ea typeface="Calibri"/>
                <a:cs typeface="Calibri"/>
                <a:sym typeface="Calibri"/>
              </a:rPr>
              <a:t>Depending on where you are today,</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your micro-strategies will vary.</a:t>
            </a:r>
            <a:endParaRPr sz="11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123"/>
          <p:cNvSpPr txBox="1">
            <a:spLocks noGrp="1"/>
          </p:cNvSpPr>
          <p:nvPr>
            <p:ph type="title"/>
          </p:nvPr>
        </p:nvSpPr>
        <p:spPr>
          <a:xfrm>
            <a:off x="628650" y="163286"/>
            <a:ext cx="7886700" cy="824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
              <a:t>Level Distribution Histogram</a:t>
            </a:r>
            <a:endParaRPr/>
          </a:p>
        </p:txBody>
      </p:sp>
      <p:sp>
        <p:nvSpPr>
          <p:cNvPr id="1529" name="Google Shape;1529;p123"/>
          <p:cNvSpPr txBox="1">
            <a:spLocks noGrp="1"/>
          </p:cNvSpPr>
          <p:nvPr>
            <p:ph type="body" idx="1"/>
          </p:nvPr>
        </p:nvSpPr>
        <p:spPr>
          <a:xfrm>
            <a:off x="628650" y="4180901"/>
            <a:ext cx="7886700" cy="451800"/>
          </a:xfrm>
          <a:prstGeom prst="rect">
            <a:avLst/>
          </a:prstGeom>
          <a:noFill/>
          <a:ln>
            <a:noFill/>
          </a:ln>
        </p:spPr>
        <p:txBody>
          <a:bodyPr spcFirstLastPara="1" wrap="square" lIns="68575" tIns="34275" rIns="68575" bIns="34275" anchor="t" anchorCtr="0">
            <a:normAutofit lnSpcReduction="10000"/>
          </a:bodyPr>
          <a:lstStyle/>
          <a:p>
            <a:pPr marL="177800" lvl="0" indent="-171450" algn="l" rtl="0">
              <a:lnSpc>
                <a:spcPct val="90000"/>
              </a:lnSpc>
              <a:spcBef>
                <a:spcPts val="0"/>
              </a:spcBef>
              <a:spcAft>
                <a:spcPts val="1200"/>
              </a:spcAft>
              <a:buClr>
                <a:schemeClr val="dk1"/>
              </a:buClr>
              <a:buSzPts val="2100"/>
              <a:buChar char="●"/>
            </a:pPr>
            <a:r>
              <a:rPr lang="en"/>
              <a:t>80% of companies are at L2: Repeatable</a:t>
            </a:r>
            <a:endParaRPr/>
          </a:p>
        </p:txBody>
      </p:sp>
      <p:sp>
        <p:nvSpPr>
          <p:cNvPr id="1530" name="Google Shape;1530;p123"/>
          <p:cNvSpPr txBox="1">
            <a:spLocks noGrp="1"/>
          </p:cNvSpPr>
          <p:nvPr>
            <p:ph type="sldNum" idx="12"/>
          </p:nvPr>
        </p:nvSpPr>
        <p:spPr>
          <a:xfrm>
            <a:off x="6800850" y="4759089"/>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92</a:t>
            </a:fld>
            <a:endParaRPr/>
          </a:p>
        </p:txBody>
      </p:sp>
      <p:grpSp>
        <p:nvGrpSpPr>
          <p:cNvPr id="1531" name="Google Shape;1531;p123"/>
          <p:cNvGrpSpPr/>
          <p:nvPr/>
        </p:nvGrpSpPr>
        <p:grpSpPr>
          <a:xfrm>
            <a:off x="1842602" y="1308509"/>
            <a:ext cx="4717942" cy="2172150"/>
            <a:chOff x="2809301" y="1828766"/>
            <a:chExt cx="5201700" cy="2896200"/>
          </a:xfrm>
        </p:grpSpPr>
        <p:cxnSp>
          <p:nvCxnSpPr>
            <p:cNvPr id="1532" name="Google Shape;1532;p123"/>
            <p:cNvCxnSpPr/>
            <p:nvPr/>
          </p:nvCxnSpPr>
          <p:spPr>
            <a:xfrm rot="10800000">
              <a:off x="2809301" y="1828766"/>
              <a:ext cx="0" cy="2896200"/>
            </a:xfrm>
            <a:prstGeom prst="straightConnector1">
              <a:avLst/>
            </a:prstGeom>
            <a:noFill/>
            <a:ln w="38100" cap="flat" cmpd="sng">
              <a:solidFill>
                <a:schemeClr val="dk1"/>
              </a:solidFill>
              <a:prstDash val="solid"/>
              <a:miter lim="800000"/>
              <a:headEnd type="none" w="sm" len="sm"/>
              <a:tailEnd type="triangle" w="med" len="med"/>
            </a:ln>
          </p:spPr>
        </p:cxnSp>
        <p:cxnSp>
          <p:nvCxnSpPr>
            <p:cNvPr id="1533" name="Google Shape;1533;p123"/>
            <p:cNvCxnSpPr/>
            <p:nvPr/>
          </p:nvCxnSpPr>
          <p:spPr>
            <a:xfrm>
              <a:off x="2809301" y="4724966"/>
              <a:ext cx="5201700" cy="0"/>
            </a:xfrm>
            <a:prstGeom prst="straightConnector1">
              <a:avLst/>
            </a:prstGeom>
            <a:noFill/>
            <a:ln w="38100" cap="flat" cmpd="sng">
              <a:solidFill>
                <a:schemeClr val="dk1"/>
              </a:solidFill>
              <a:prstDash val="solid"/>
              <a:miter lim="800000"/>
              <a:headEnd type="none" w="sm" len="sm"/>
              <a:tailEnd type="triangle" w="med" len="med"/>
            </a:ln>
          </p:spPr>
        </p:cxnSp>
      </p:grpSp>
      <p:sp>
        <p:nvSpPr>
          <p:cNvPr id="1534" name="Google Shape;1534;p123"/>
          <p:cNvSpPr txBox="1"/>
          <p:nvPr/>
        </p:nvSpPr>
        <p:spPr>
          <a:xfrm>
            <a:off x="379600" y="1306475"/>
            <a:ext cx="1346700" cy="715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Number of</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Organizations</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at Level</a:t>
            </a:r>
            <a:endParaRPr sz="1100"/>
          </a:p>
        </p:txBody>
      </p:sp>
      <p:sp>
        <p:nvSpPr>
          <p:cNvPr id="1535" name="Google Shape;1535;p123"/>
          <p:cNvSpPr txBox="1"/>
          <p:nvPr/>
        </p:nvSpPr>
        <p:spPr>
          <a:xfrm>
            <a:off x="2214400" y="3608813"/>
            <a:ext cx="5481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Initial</a:t>
            </a:r>
            <a:endParaRPr sz="1100"/>
          </a:p>
        </p:txBody>
      </p:sp>
      <p:sp>
        <p:nvSpPr>
          <p:cNvPr id="1536" name="Google Shape;1536;p123"/>
          <p:cNvSpPr txBox="1"/>
          <p:nvPr/>
        </p:nvSpPr>
        <p:spPr>
          <a:xfrm>
            <a:off x="2852764" y="3608813"/>
            <a:ext cx="957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Repeatable</a:t>
            </a:r>
            <a:endParaRPr sz="1100"/>
          </a:p>
        </p:txBody>
      </p:sp>
      <p:sp>
        <p:nvSpPr>
          <p:cNvPr id="1537" name="Google Shape;1537;p123"/>
          <p:cNvSpPr txBox="1"/>
          <p:nvPr/>
        </p:nvSpPr>
        <p:spPr>
          <a:xfrm>
            <a:off x="3900963" y="3608813"/>
            <a:ext cx="7122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Defined</a:t>
            </a:r>
            <a:endParaRPr sz="1100"/>
          </a:p>
        </p:txBody>
      </p:sp>
      <p:sp>
        <p:nvSpPr>
          <p:cNvPr id="1538" name="Google Shape;1538;p123"/>
          <p:cNvSpPr txBox="1"/>
          <p:nvPr/>
        </p:nvSpPr>
        <p:spPr>
          <a:xfrm>
            <a:off x="4703458" y="3608813"/>
            <a:ext cx="8250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Managed</a:t>
            </a:r>
            <a:endParaRPr sz="1100"/>
          </a:p>
        </p:txBody>
      </p:sp>
      <p:sp>
        <p:nvSpPr>
          <p:cNvPr id="1539" name="Google Shape;1539;p123"/>
          <p:cNvSpPr txBox="1"/>
          <p:nvPr/>
        </p:nvSpPr>
        <p:spPr>
          <a:xfrm>
            <a:off x="5618589" y="3608813"/>
            <a:ext cx="8859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Optimized</a:t>
            </a:r>
            <a:endParaRPr sz="1100"/>
          </a:p>
        </p:txBody>
      </p:sp>
      <p:sp>
        <p:nvSpPr>
          <p:cNvPr id="1540" name="Google Shape;1540;p123"/>
          <p:cNvSpPr/>
          <p:nvPr/>
        </p:nvSpPr>
        <p:spPr>
          <a:xfrm>
            <a:off x="2214391" y="3090231"/>
            <a:ext cx="532800" cy="390300"/>
          </a:xfrm>
          <a:prstGeom prst="rect">
            <a:avLst/>
          </a:prstGeom>
          <a:solidFill>
            <a:srgbClr val="FF00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41" name="Google Shape;1541;p123"/>
          <p:cNvSpPr/>
          <p:nvPr/>
        </p:nvSpPr>
        <p:spPr>
          <a:xfrm>
            <a:off x="3034198" y="1378307"/>
            <a:ext cx="532800" cy="2087400"/>
          </a:xfrm>
          <a:prstGeom prst="rect">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42" name="Google Shape;1542;p123"/>
          <p:cNvSpPr/>
          <p:nvPr/>
        </p:nvSpPr>
        <p:spPr>
          <a:xfrm>
            <a:off x="3938855" y="3090231"/>
            <a:ext cx="532800" cy="390300"/>
          </a:xfrm>
          <a:prstGeom prst="rect">
            <a:avLst/>
          </a:prstGeom>
          <a:solidFill>
            <a:srgbClr val="FFFF0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43" name="Google Shape;1543;p123"/>
          <p:cNvSpPr/>
          <p:nvPr/>
        </p:nvSpPr>
        <p:spPr>
          <a:xfrm>
            <a:off x="4768694" y="3177013"/>
            <a:ext cx="532800" cy="288600"/>
          </a:xfrm>
          <a:prstGeom prst="rect">
            <a:avLst/>
          </a:prstGeom>
          <a:solidFill>
            <a:srgbClr val="00B050"/>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44" name="Google Shape;1544;p123"/>
          <p:cNvSpPr/>
          <p:nvPr/>
        </p:nvSpPr>
        <p:spPr>
          <a:xfrm>
            <a:off x="5687999" y="3361063"/>
            <a:ext cx="532800" cy="111900"/>
          </a:xfrm>
          <a:prstGeom prst="rect">
            <a:avLst/>
          </a:prstGeom>
          <a:solidFill>
            <a:srgbClr val="0432FF"/>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45" name="Google Shape;1545;p123"/>
          <p:cNvSpPr/>
          <p:nvPr/>
        </p:nvSpPr>
        <p:spPr>
          <a:xfrm rot="1579512" flipH="1">
            <a:off x="6072458" y="2457133"/>
            <a:ext cx="256390" cy="851680"/>
          </a:xfrm>
          <a:prstGeom prst="downArrow">
            <a:avLst>
              <a:gd name="adj1" fmla="val 50000"/>
              <a:gd name="adj2" fmla="val 50000"/>
            </a:avLst>
          </a:prstGeom>
          <a:solidFill>
            <a:schemeClr val="dk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46" name="Google Shape;1546;p123"/>
          <p:cNvSpPr txBox="1"/>
          <p:nvPr/>
        </p:nvSpPr>
        <p:spPr>
          <a:xfrm>
            <a:off x="5837124" y="1924475"/>
            <a:ext cx="1669200" cy="500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VC Funded Bay</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Area Organizations</a:t>
            </a:r>
            <a:endParaRPr sz="1100"/>
          </a:p>
        </p:txBody>
      </p:sp>
      <p:sp>
        <p:nvSpPr>
          <p:cNvPr id="1547" name="Google Shape;1547;p123"/>
          <p:cNvSpPr txBox="1"/>
          <p:nvPr/>
        </p:nvSpPr>
        <p:spPr>
          <a:xfrm>
            <a:off x="1857505" y="1681189"/>
            <a:ext cx="1161900" cy="715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State Agencies</a:t>
            </a:r>
            <a:endParaRPr sz="1100"/>
          </a:p>
          <a:p>
            <a:pPr marL="0" marR="0" lvl="0" indent="0" algn="ctr" rtl="0">
              <a:spcBef>
                <a:spcPts val="0"/>
              </a:spcBef>
              <a:spcAft>
                <a:spcPts val="0"/>
              </a:spcAft>
              <a:buNone/>
            </a:pPr>
            <a:r>
              <a:rPr lang="en" sz="1400">
                <a:solidFill>
                  <a:schemeClr val="dk1"/>
                </a:solidFill>
                <a:latin typeface="Calibri"/>
                <a:ea typeface="Calibri"/>
                <a:cs typeface="Calibri"/>
                <a:sym typeface="Calibri"/>
              </a:rPr>
              <a:t>In Minnesota</a:t>
            </a:r>
            <a:endParaRPr sz="1100"/>
          </a:p>
        </p:txBody>
      </p:sp>
      <p:sp>
        <p:nvSpPr>
          <p:cNvPr id="1548" name="Google Shape;1548;p123"/>
          <p:cNvSpPr/>
          <p:nvPr/>
        </p:nvSpPr>
        <p:spPr>
          <a:xfrm rot="-316157" flipH="1">
            <a:off x="2324121" y="2445651"/>
            <a:ext cx="228666" cy="615490"/>
          </a:xfrm>
          <a:prstGeom prst="downArrow">
            <a:avLst>
              <a:gd name="adj1" fmla="val 50000"/>
              <a:gd name="adj2" fmla="val 50000"/>
            </a:avLst>
          </a:prstGeom>
          <a:solidFill>
            <a:schemeClr val="dk1"/>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124"/>
          <p:cNvSpPr txBox="1">
            <a:spLocks noGrp="1"/>
          </p:cNvSpPr>
          <p:nvPr>
            <p:ph type="title"/>
          </p:nvPr>
        </p:nvSpPr>
        <p:spPr>
          <a:xfrm>
            <a:off x="422575" y="171886"/>
            <a:ext cx="7886700" cy="824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
              <a:t>Influence Diagram Graph</a:t>
            </a:r>
            <a:endParaRPr/>
          </a:p>
        </p:txBody>
      </p:sp>
      <p:sp>
        <p:nvSpPr>
          <p:cNvPr id="1554" name="Google Shape;1554;p124"/>
          <p:cNvSpPr txBox="1">
            <a:spLocks noGrp="1"/>
          </p:cNvSpPr>
          <p:nvPr>
            <p:ph type="body" idx="1"/>
          </p:nvPr>
        </p:nvSpPr>
        <p:spPr>
          <a:xfrm>
            <a:off x="628650" y="3941740"/>
            <a:ext cx="7788600" cy="821100"/>
          </a:xfrm>
          <a:prstGeom prst="rect">
            <a:avLst/>
          </a:prstGeom>
          <a:noFill/>
          <a:ln>
            <a:noFill/>
          </a:ln>
        </p:spPr>
        <p:txBody>
          <a:bodyPr spcFirstLastPara="1" wrap="square" lIns="68575" tIns="34275" rIns="68575" bIns="34275" anchor="t" anchorCtr="0">
            <a:normAutofit fontScale="92500" lnSpcReduction="10000"/>
          </a:bodyPr>
          <a:lstStyle/>
          <a:p>
            <a:pPr marL="177800" lvl="0" indent="-196850" algn="l" rtl="0">
              <a:lnSpc>
                <a:spcPct val="90000"/>
              </a:lnSpc>
              <a:spcBef>
                <a:spcPts val="0"/>
              </a:spcBef>
              <a:spcAft>
                <a:spcPts val="0"/>
              </a:spcAft>
              <a:buClr>
                <a:schemeClr val="dk1"/>
              </a:buClr>
              <a:buSzPts val="2100"/>
              <a:buChar char="●"/>
            </a:pPr>
            <a:r>
              <a:rPr lang="en"/>
              <a:t>The </a:t>
            </a:r>
            <a:r>
              <a:rPr lang="en" b="1"/>
              <a:t>color</a:t>
            </a:r>
            <a:r>
              <a:rPr lang="en"/>
              <a:t> indicates their awareness of the potential of AI in your organization</a:t>
            </a:r>
            <a:endParaRPr/>
          </a:p>
          <a:p>
            <a:pPr marL="177800" lvl="0" indent="-196850" algn="l" rtl="0">
              <a:lnSpc>
                <a:spcPct val="90000"/>
              </a:lnSpc>
              <a:spcBef>
                <a:spcPts val="800"/>
              </a:spcBef>
              <a:spcAft>
                <a:spcPts val="1200"/>
              </a:spcAft>
              <a:buClr>
                <a:schemeClr val="dk1"/>
              </a:buClr>
              <a:buSzPts val="2100"/>
              <a:buChar char="●"/>
            </a:pPr>
            <a:r>
              <a:rPr lang="en"/>
              <a:t>The </a:t>
            </a:r>
            <a:r>
              <a:rPr lang="en" b="1"/>
              <a:t>weight</a:t>
            </a:r>
            <a:r>
              <a:rPr lang="en"/>
              <a:t> of the line shows their influence on the decision maker(s)</a:t>
            </a:r>
            <a:endParaRPr/>
          </a:p>
        </p:txBody>
      </p:sp>
      <p:sp>
        <p:nvSpPr>
          <p:cNvPr id="1555" name="Google Shape;1555;p124"/>
          <p:cNvSpPr txBox="1">
            <a:spLocks noGrp="1"/>
          </p:cNvSpPr>
          <p:nvPr>
            <p:ph type="sldNum" idx="12"/>
          </p:nvPr>
        </p:nvSpPr>
        <p:spPr>
          <a:xfrm>
            <a:off x="6800850" y="4759089"/>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93</a:t>
            </a:fld>
            <a:endParaRPr/>
          </a:p>
        </p:txBody>
      </p:sp>
      <p:sp>
        <p:nvSpPr>
          <p:cNvPr id="1556" name="Google Shape;1556;p124"/>
          <p:cNvSpPr/>
          <p:nvPr/>
        </p:nvSpPr>
        <p:spPr>
          <a:xfrm>
            <a:off x="3452775" y="1474217"/>
            <a:ext cx="743700" cy="396600"/>
          </a:xfrm>
          <a:prstGeom prst="roundRect">
            <a:avLst>
              <a:gd name="adj" fmla="val 16667"/>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CEO</a:t>
            </a:r>
            <a:endParaRPr sz="1100"/>
          </a:p>
        </p:txBody>
      </p:sp>
      <p:sp>
        <p:nvSpPr>
          <p:cNvPr id="1557" name="Google Shape;1557;p124"/>
          <p:cNvSpPr/>
          <p:nvPr/>
        </p:nvSpPr>
        <p:spPr>
          <a:xfrm>
            <a:off x="7201061" y="2428694"/>
            <a:ext cx="743700" cy="396600"/>
          </a:xfrm>
          <a:prstGeom prst="roundRect">
            <a:avLst>
              <a:gd name="adj" fmla="val 16667"/>
            </a:avLst>
          </a:prstGeom>
          <a:solidFill>
            <a:srgbClr val="FF0000"/>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CFO</a:t>
            </a:r>
            <a:endParaRPr sz="1100"/>
          </a:p>
        </p:txBody>
      </p:sp>
      <p:sp>
        <p:nvSpPr>
          <p:cNvPr id="1558" name="Google Shape;1558;p124"/>
          <p:cNvSpPr/>
          <p:nvPr/>
        </p:nvSpPr>
        <p:spPr>
          <a:xfrm>
            <a:off x="4188861" y="2428694"/>
            <a:ext cx="743700" cy="396600"/>
          </a:xfrm>
          <a:prstGeom prst="roundRect">
            <a:avLst>
              <a:gd name="adj" fmla="val 16667"/>
            </a:avLst>
          </a:prstGeom>
          <a:solidFill>
            <a:srgbClr val="FF0000"/>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Legal</a:t>
            </a:r>
            <a:endParaRPr sz="1100"/>
          </a:p>
        </p:txBody>
      </p:sp>
      <p:sp>
        <p:nvSpPr>
          <p:cNvPr id="1559" name="Google Shape;1559;p124"/>
          <p:cNvSpPr/>
          <p:nvPr/>
        </p:nvSpPr>
        <p:spPr>
          <a:xfrm>
            <a:off x="5204254" y="2428694"/>
            <a:ext cx="743700" cy="396600"/>
          </a:xfrm>
          <a:prstGeom prst="roundRect">
            <a:avLst>
              <a:gd name="adj" fmla="val 16667"/>
            </a:avLst>
          </a:prstGeom>
          <a:solidFill>
            <a:srgbClr val="FF0000"/>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HR</a:t>
            </a:r>
            <a:endParaRPr sz="1100"/>
          </a:p>
        </p:txBody>
      </p:sp>
      <p:sp>
        <p:nvSpPr>
          <p:cNvPr id="1560" name="Google Shape;1560;p124"/>
          <p:cNvSpPr/>
          <p:nvPr/>
        </p:nvSpPr>
        <p:spPr>
          <a:xfrm>
            <a:off x="6202658" y="2433236"/>
            <a:ext cx="743700" cy="396600"/>
          </a:xfrm>
          <a:prstGeom prst="roundRect">
            <a:avLst>
              <a:gd name="adj" fmla="val 16667"/>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Sales</a:t>
            </a:r>
            <a:endParaRPr sz="1100"/>
          </a:p>
        </p:txBody>
      </p:sp>
      <p:sp>
        <p:nvSpPr>
          <p:cNvPr id="1561" name="Google Shape;1561;p124"/>
          <p:cNvSpPr/>
          <p:nvPr/>
        </p:nvSpPr>
        <p:spPr>
          <a:xfrm>
            <a:off x="1995707" y="2901147"/>
            <a:ext cx="921300" cy="396600"/>
          </a:xfrm>
          <a:prstGeom prst="roundRect">
            <a:avLst>
              <a:gd name="adj" fmla="val 16667"/>
            </a:avLst>
          </a:prstGeom>
          <a:solidFill>
            <a:srgbClr val="00B050"/>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Product</a:t>
            </a:r>
            <a:endParaRPr sz="1100"/>
          </a:p>
        </p:txBody>
      </p:sp>
      <p:sp>
        <p:nvSpPr>
          <p:cNvPr id="1562" name="Google Shape;1562;p124"/>
          <p:cNvSpPr/>
          <p:nvPr/>
        </p:nvSpPr>
        <p:spPr>
          <a:xfrm>
            <a:off x="1031934" y="2894441"/>
            <a:ext cx="743700" cy="396600"/>
          </a:xfrm>
          <a:prstGeom prst="roundRect">
            <a:avLst>
              <a:gd name="adj" fmla="val 16667"/>
            </a:avLst>
          </a:prstGeom>
          <a:solidFill>
            <a:srgbClr val="00B050"/>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R&amp;D</a:t>
            </a:r>
            <a:endParaRPr sz="1100"/>
          </a:p>
        </p:txBody>
      </p:sp>
      <p:sp>
        <p:nvSpPr>
          <p:cNvPr id="1563" name="Google Shape;1563;p124"/>
          <p:cNvSpPr/>
          <p:nvPr/>
        </p:nvSpPr>
        <p:spPr>
          <a:xfrm>
            <a:off x="3169348" y="2901147"/>
            <a:ext cx="921300" cy="396600"/>
          </a:xfrm>
          <a:prstGeom prst="roundRect">
            <a:avLst>
              <a:gd name="adj" fmla="val 16667"/>
            </a:avLst>
          </a:prstGeom>
          <a:solidFill>
            <a:srgbClr val="00B050"/>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Marketing</a:t>
            </a:r>
            <a:endParaRPr sz="1100"/>
          </a:p>
        </p:txBody>
      </p:sp>
      <p:cxnSp>
        <p:nvCxnSpPr>
          <p:cNvPr id="1564" name="Google Shape;1564;p124"/>
          <p:cNvCxnSpPr>
            <a:stCxn id="1565" idx="3"/>
            <a:endCxn id="1556" idx="2"/>
          </p:cNvCxnSpPr>
          <p:nvPr/>
        </p:nvCxnSpPr>
        <p:spPr>
          <a:xfrm rot="10800000" flipH="1">
            <a:off x="2037720" y="1870739"/>
            <a:ext cx="1786800" cy="340800"/>
          </a:xfrm>
          <a:prstGeom prst="straightConnector1">
            <a:avLst/>
          </a:prstGeom>
          <a:noFill/>
          <a:ln w="76200" cap="flat" cmpd="sng">
            <a:solidFill>
              <a:schemeClr val="dk1"/>
            </a:solidFill>
            <a:prstDash val="solid"/>
            <a:miter lim="800000"/>
            <a:headEnd type="none" w="sm" len="sm"/>
            <a:tailEnd type="none" w="sm" len="sm"/>
          </a:ln>
        </p:spPr>
      </p:cxnSp>
      <p:sp>
        <p:nvSpPr>
          <p:cNvPr id="1565" name="Google Shape;1565;p124"/>
          <p:cNvSpPr/>
          <p:nvPr/>
        </p:nvSpPr>
        <p:spPr>
          <a:xfrm>
            <a:off x="1294020" y="2013239"/>
            <a:ext cx="743700" cy="396600"/>
          </a:xfrm>
          <a:prstGeom prst="roundRect">
            <a:avLst>
              <a:gd name="adj" fmla="val 16667"/>
            </a:avLst>
          </a:prstGeom>
          <a:solidFill>
            <a:srgbClr val="00B050"/>
          </a:solidFill>
          <a:ln w="12700" cap="flat" cmpd="sng">
            <a:solidFill>
              <a:srgbClr val="1C305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CIO</a:t>
            </a:r>
            <a:endParaRPr sz="1100"/>
          </a:p>
        </p:txBody>
      </p:sp>
      <p:cxnSp>
        <p:nvCxnSpPr>
          <p:cNvPr id="1566" name="Google Shape;1566;p124"/>
          <p:cNvCxnSpPr>
            <a:stCxn id="1562" idx="0"/>
            <a:endCxn id="1556" idx="2"/>
          </p:cNvCxnSpPr>
          <p:nvPr/>
        </p:nvCxnSpPr>
        <p:spPr>
          <a:xfrm rot="10800000" flipH="1">
            <a:off x="1403784" y="1870840"/>
            <a:ext cx="2420700" cy="1023600"/>
          </a:xfrm>
          <a:prstGeom prst="straightConnector1">
            <a:avLst/>
          </a:prstGeom>
          <a:noFill/>
          <a:ln w="57150" cap="flat" cmpd="sng">
            <a:solidFill>
              <a:schemeClr val="dk1"/>
            </a:solidFill>
            <a:prstDash val="solid"/>
            <a:miter lim="800000"/>
            <a:headEnd type="none" w="sm" len="sm"/>
            <a:tailEnd type="none" w="sm" len="sm"/>
          </a:ln>
        </p:spPr>
      </p:cxnSp>
      <p:cxnSp>
        <p:nvCxnSpPr>
          <p:cNvPr id="1567" name="Google Shape;1567;p124"/>
          <p:cNvCxnSpPr>
            <a:stCxn id="1561" idx="0"/>
            <a:endCxn id="1556" idx="2"/>
          </p:cNvCxnSpPr>
          <p:nvPr/>
        </p:nvCxnSpPr>
        <p:spPr>
          <a:xfrm rot="10800000" flipH="1">
            <a:off x="2456357" y="1870947"/>
            <a:ext cx="1368300" cy="1030200"/>
          </a:xfrm>
          <a:prstGeom prst="straightConnector1">
            <a:avLst/>
          </a:prstGeom>
          <a:noFill/>
          <a:ln w="76200" cap="flat" cmpd="sng">
            <a:solidFill>
              <a:schemeClr val="dk1"/>
            </a:solidFill>
            <a:prstDash val="solid"/>
            <a:miter lim="800000"/>
            <a:headEnd type="none" w="sm" len="sm"/>
            <a:tailEnd type="none" w="sm" len="sm"/>
          </a:ln>
        </p:spPr>
      </p:cxnSp>
      <p:cxnSp>
        <p:nvCxnSpPr>
          <p:cNvPr id="1568" name="Google Shape;1568;p124"/>
          <p:cNvCxnSpPr>
            <a:stCxn id="1563" idx="0"/>
            <a:endCxn id="1556" idx="2"/>
          </p:cNvCxnSpPr>
          <p:nvPr/>
        </p:nvCxnSpPr>
        <p:spPr>
          <a:xfrm rot="10800000" flipH="1">
            <a:off x="3629998" y="1870947"/>
            <a:ext cx="194700" cy="1030200"/>
          </a:xfrm>
          <a:prstGeom prst="straightConnector1">
            <a:avLst/>
          </a:prstGeom>
          <a:noFill/>
          <a:ln w="38100" cap="flat" cmpd="sng">
            <a:solidFill>
              <a:schemeClr val="dk1"/>
            </a:solidFill>
            <a:prstDash val="solid"/>
            <a:miter lim="800000"/>
            <a:headEnd type="none" w="sm" len="sm"/>
            <a:tailEnd type="none" w="sm" len="sm"/>
          </a:ln>
        </p:spPr>
      </p:cxnSp>
      <p:cxnSp>
        <p:nvCxnSpPr>
          <p:cNvPr id="1569" name="Google Shape;1569;p124"/>
          <p:cNvCxnSpPr>
            <a:stCxn id="1558" idx="0"/>
            <a:endCxn id="1556" idx="2"/>
          </p:cNvCxnSpPr>
          <p:nvPr/>
        </p:nvCxnSpPr>
        <p:spPr>
          <a:xfrm rot="10800000">
            <a:off x="3824511" y="1870694"/>
            <a:ext cx="736200" cy="558000"/>
          </a:xfrm>
          <a:prstGeom prst="straightConnector1">
            <a:avLst/>
          </a:prstGeom>
          <a:noFill/>
          <a:ln w="19050" cap="flat" cmpd="sng">
            <a:solidFill>
              <a:schemeClr val="dk1"/>
            </a:solidFill>
            <a:prstDash val="solid"/>
            <a:miter lim="800000"/>
            <a:headEnd type="none" w="sm" len="sm"/>
            <a:tailEnd type="none" w="sm" len="sm"/>
          </a:ln>
        </p:spPr>
      </p:cxnSp>
      <p:cxnSp>
        <p:nvCxnSpPr>
          <p:cNvPr id="1570" name="Google Shape;1570;p124"/>
          <p:cNvCxnSpPr>
            <a:stCxn id="1559" idx="0"/>
            <a:endCxn id="1556" idx="2"/>
          </p:cNvCxnSpPr>
          <p:nvPr/>
        </p:nvCxnSpPr>
        <p:spPr>
          <a:xfrm rot="10800000">
            <a:off x="3824704" y="1870694"/>
            <a:ext cx="1751400" cy="558000"/>
          </a:xfrm>
          <a:prstGeom prst="straightConnector1">
            <a:avLst/>
          </a:prstGeom>
          <a:noFill/>
          <a:ln w="19050" cap="flat" cmpd="sng">
            <a:solidFill>
              <a:schemeClr val="dk1"/>
            </a:solidFill>
            <a:prstDash val="solid"/>
            <a:miter lim="800000"/>
            <a:headEnd type="none" w="sm" len="sm"/>
            <a:tailEnd type="none" w="sm" len="sm"/>
          </a:ln>
        </p:spPr>
      </p:cxnSp>
      <p:cxnSp>
        <p:nvCxnSpPr>
          <p:cNvPr id="1571" name="Google Shape;1571;p124"/>
          <p:cNvCxnSpPr>
            <a:stCxn id="1560" idx="0"/>
            <a:endCxn id="1556" idx="2"/>
          </p:cNvCxnSpPr>
          <p:nvPr/>
        </p:nvCxnSpPr>
        <p:spPr>
          <a:xfrm rot="10800000">
            <a:off x="3824708" y="1870736"/>
            <a:ext cx="2749800" cy="562500"/>
          </a:xfrm>
          <a:prstGeom prst="straightConnector1">
            <a:avLst/>
          </a:prstGeom>
          <a:noFill/>
          <a:ln w="38100" cap="flat" cmpd="sng">
            <a:solidFill>
              <a:schemeClr val="dk1"/>
            </a:solidFill>
            <a:prstDash val="solid"/>
            <a:miter lim="800000"/>
            <a:headEnd type="none" w="sm" len="sm"/>
            <a:tailEnd type="none" w="sm" len="sm"/>
          </a:ln>
        </p:spPr>
      </p:cxnSp>
      <p:cxnSp>
        <p:nvCxnSpPr>
          <p:cNvPr id="1572" name="Google Shape;1572;p124"/>
          <p:cNvCxnSpPr>
            <a:stCxn id="1557" idx="0"/>
            <a:endCxn id="1556" idx="2"/>
          </p:cNvCxnSpPr>
          <p:nvPr/>
        </p:nvCxnSpPr>
        <p:spPr>
          <a:xfrm rot="10800000">
            <a:off x="3824711" y="1870694"/>
            <a:ext cx="3748200" cy="558000"/>
          </a:xfrm>
          <a:prstGeom prst="straightConnector1">
            <a:avLst/>
          </a:prstGeom>
          <a:noFill/>
          <a:ln w="38100" cap="flat" cmpd="sng">
            <a:solidFill>
              <a:schemeClr val="dk1"/>
            </a:solidFill>
            <a:prstDash val="solid"/>
            <a:miter lim="800000"/>
            <a:headEnd type="none" w="sm" len="sm"/>
            <a:tailEnd type="none" w="sm" len="sm"/>
          </a:ln>
        </p:spPr>
      </p:cxnSp>
      <p:sp>
        <p:nvSpPr>
          <p:cNvPr id="1573" name="Google Shape;1573;p124"/>
          <p:cNvSpPr txBox="1"/>
          <p:nvPr/>
        </p:nvSpPr>
        <p:spPr>
          <a:xfrm>
            <a:off x="4474171" y="1529122"/>
            <a:ext cx="12246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Decision Maker</a:t>
            </a:r>
            <a:endParaRPr sz="11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125"/>
          <p:cNvSpPr txBox="1">
            <a:spLocks noGrp="1"/>
          </p:cNvSpPr>
          <p:nvPr>
            <p:ph type="title"/>
          </p:nvPr>
        </p:nvSpPr>
        <p:spPr>
          <a:xfrm>
            <a:off x="628650" y="163286"/>
            <a:ext cx="7886700" cy="824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What Parts of Dev/Ops Does Gen AI Impact?</a:t>
            </a:r>
            <a:endParaRPr/>
          </a:p>
        </p:txBody>
      </p:sp>
      <p:sp>
        <p:nvSpPr>
          <p:cNvPr id="1579" name="Google Shape;1579;p125"/>
          <p:cNvSpPr txBox="1">
            <a:spLocks noGrp="1"/>
          </p:cNvSpPr>
          <p:nvPr>
            <p:ph type="body" idx="1"/>
          </p:nvPr>
        </p:nvSpPr>
        <p:spPr>
          <a:xfrm>
            <a:off x="413975" y="4374650"/>
            <a:ext cx="2299500" cy="576000"/>
          </a:xfrm>
          <a:prstGeom prst="rect">
            <a:avLst/>
          </a:prstGeom>
        </p:spPr>
        <p:txBody>
          <a:bodyPr spcFirstLastPara="1" wrap="square" lIns="68575" tIns="34275" rIns="68575" bIns="34275" anchor="t" anchorCtr="0">
            <a:normAutofit fontScale="85000" lnSpcReduction="20000"/>
          </a:bodyPr>
          <a:lstStyle/>
          <a:p>
            <a:pPr marL="0" lvl="0" indent="0" algn="l" rtl="0">
              <a:spcBef>
                <a:spcPts val="800"/>
              </a:spcBef>
              <a:spcAft>
                <a:spcPts val="1200"/>
              </a:spcAft>
              <a:buNone/>
            </a:pPr>
            <a:r>
              <a:rPr lang="en" sz="2600" b="1"/>
              <a:t>All of them!</a:t>
            </a:r>
            <a:endParaRPr sz="2600" b="1"/>
          </a:p>
        </p:txBody>
      </p:sp>
      <p:sp>
        <p:nvSpPr>
          <p:cNvPr id="1580" name="Google Shape;1580;p125"/>
          <p:cNvSpPr txBox="1">
            <a:spLocks noGrp="1"/>
          </p:cNvSpPr>
          <p:nvPr>
            <p:ph type="sldNum" idx="12"/>
          </p:nvPr>
        </p:nvSpPr>
        <p:spPr>
          <a:xfrm>
            <a:off x="6800850" y="475908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94</a:t>
            </a:fld>
            <a:endParaRPr/>
          </a:p>
        </p:txBody>
      </p:sp>
      <p:pic>
        <p:nvPicPr>
          <p:cNvPr id="1581" name="Google Shape;1581;p125"/>
          <p:cNvPicPr preferRelativeResize="0"/>
          <p:nvPr/>
        </p:nvPicPr>
        <p:blipFill>
          <a:blip r:embed="rId3">
            <a:alphaModFix/>
          </a:blip>
          <a:stretch>
            <a:fillRect/>
          </a:stretch>
        </p:blipFill>
        <p:spPr>
          <a:xfrm>
            <a:off x="1157925" y="799075"/>
            <a:ext cx="7150701" cy="3472525"/>
          </a:xfrm>
          <a:prstGeom prst="rect">
            <a:avLst/>
          </a:prstGeom>
          <a:noFill/>
          <a:ln>
            <a:noFill/>
          </a:ln>
        </p:spPr>
      </p:pic>
      <p:sp>
        <p:nvSpPr>
          <p:cNvPr id="1582" name="Google Shape;1582;p125"/>
          <p:cNvSpPr txBox="1"/>
          <p:nvPr/>
        </p:nvSpPr>
        <p:spPr>
          <a:xfrm>
            <a:off x="2361425" y="2204450"/>
            <a:ext cx="10851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100" b="1">
                <a:solidFill>
                  <a:schemeClr val="dk2"/>
                </a:solidFill>
              </a:rPr>
              <a:t>DEV</a:t>
            </a:r>
            <a:endParaRPr sz="3100" b="1">
              <a:solidFill>
                <a:schemeClr val="dk2"/>
              </a:solidFill>
            </a:endParaRPr>
          </a:p>
        </p:txBody>
      </p:sp>
      <p:sp>
        <p:nvSpPr>
          <p:cNvPr id="1583" name="Google Shape;1583;p125"/>
          <p:cNvSpPr txBox="1"/>
          <p:nvPr/>
        </p:nvSpPr>
        <p:spPr>
          <a:xfrm>
            <a:off x="5939118" y="2204438"/>
            <a:ext cx="10851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100" b="1">
                <a:solidFill>
                  <a:schemeClr val="dk2"/>
                </a:solidFill>
              </a:rPr>
              <a:t>OPS</a:t>
            </a:r>
            <a:endParaRPr sz="3100" b="1">
              <a:solidFill>
                <a:schemeClr val="dk2"/>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126"/>
          <p:cNvSpPr txBox="1">
            <a:spLocks noGrp="1"/>
          </p:cNvSpPr>
          <p:nvPr>
            <p:ph type="title"/>
          </p:nvPr>
        </p:nvSpPr>
        <p:spPr>
          <a:xfrm>
            <a:off x="205788" y="94586"/>
            <a:ext cx="7886700" cy="824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Explainability and AI</a:t>
            </a:r>
            <a:endParaRPr/>
          </a:p>
        </p:txBody>
      </p:sp>
      <p:sp>
        <p:nvSpPr>
          <p:cNvPr id="1589" name="Google Shape;1589;p126"/>
          <p:cNvSpPr txBox="1">
            <a:spLocks noGrp="1"/>
          </p:cNvSpPr>
          <p:nvPr>
            <p:ph type="body" idx="1"/>
          </p:nvPr>
        </p:nvSpPr>
        <p:spPr>
          <a:xfrm>
            <a:off x="396800" y="3746610"/>
            <a:ext cx="7886700" cy="824700"/>
          </a:xfrm>
          <a:prstGeom prst="rect">
            <a:avLst/>
          </a:prstGeom>
        </p:spPr>
        <p:txBody>
          <a:bodyPr spcFirstLastPara="1" wrap="square" lIns="68575" tIns="34275" rIns="68575" bIns="34275" anchor="t" anchorCtr="0">
            <a:normAutofit fontScale="92500" lnSpcReduction="10000"/>
          </a:bodyPr>
          <a:lstStyle/>
          <a:p>
            <a:pPr marL="457200" lvl="0" indent="-317500" algn="l" rtl="0">
              <a:spcBef>
                <a:spcPts val="800"/>
              </a:spcBef>
              <a:spcAft>
                <a:spcPts val="0"/>
              </a:spcAft>
              <a:buSzPts val="1400"/>
              <a:buChar char="●"/>
            </a:pPr>
            <a:r>
              <a:rPr lang="en"/>
              <a:t>Deep neural networks have low explainability (black box models)</a:t>
            </a:r>
            <a:endParaRPr/>
          </a:p>
          <a:p>
            <a:pPr marL="457200" lvl="0" indent="-317500" algn="l" rtl="0">
              <a:spcBef>
                <a:spcPts val="0"/>
              </a:spcBef>
              <a:spcAft>
                <a:spcPts val="0"/>
              </a:spcAft>
              <a:buSzPts val="1400"/>
              <a:buChar char="●"/>
            </a:pPr>
            <a:r>
              <a:rPr lang="en"/>
              <a:t>Other machine learning models help explain why recommendations were made</a:t>
            </a:r>
            <a:endParaRPr/>
          </a:p>
        </p:txBody>
      </p:sp>
      <p:sp>
        <p:nvSpPr>
          <p:cNvPr id="1590" name="Google Shape;1590;p126"/>
          <p:cNvSpPr txBox="1">
            <a:spLocks noGrp="1"/>
          </p:cNvSpPr>
          <p:nvPr>
            <p:ph type="sldNum" idx="12"/>
          </p:nvPr>
        </p:nvSpPr>
        <p:spPr>
          <a:xfrm>
            <a:off x="6800850" y="475908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95</a:t>
            </a:fld>
            <a:endParaRPr/>
          </a:p>
        </p:txBody>
      </p:sp>
      <p:pic>
        <p:nvPicPr>
          <p:cNvPr id="1591" name="Google Shape;1591;p126"/>
          <p:cNvPicPr preferRelativeResize="0"/>
          <p:nvPr/>
        </p:nvPicPr>
        <p:blipFill>
          <a:blip r:embed="rId3">
            <a:alphaModFix/>
          </a:blip>
          <a:stretch>
            <a:fillRect/>
          </a:stretch>
        </p:blipFill>
        <p:spPr>
          <a:xfrm>
            <a:off x="2277575" y="865571"/>
            <a:ext cx="4523274" cy="2650376"/>
          </a:xfrm>
          <a:prstGeom prst="rect">
            <a:avLst/>
          </a:prstGeom>
          <a:noFill/>
          <a:ln>
            <a:noFill/>
          </a:ln>
        </p:spPr>
      </p:pic>
      <p:sp>
        <p:nvSpPr>
          <p:cNvPr id="1592" name="Google Shape;1592;p126"/>
          <p:cNvSpPr txBox="1"/>
          <p:nvPr/>
        </p:nvSpPr>
        <p:spPr>
          <a:xfrm>
            <a:off x="4705625" y="4571300"/>
            <a:ext cx="3537900" cy="431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600">
                <a:solidFill>
                  <a:srgbClr val="6B6B6B"/>
                </a:solidFill>
              </a:rPr>
              <a:t>https://dmccreary.github.io/xai/</a:t>
            </a:r>
            <a:endParaRPr sz="1600">
              <a:solidFill>
                <a:srgbClr val="6B6B6B"/>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597" name="Google Shape;1597;p127"/>
          <p:cNvSpPr/>
          <p:nvPr/>
        </p:nvSpPr>
        <p:spPr>
          <a:xfrm>
            <a:off x="360700" y="2217975"/>
            <a:ext cx="3788400" cy="1791300"/>
          </a:xfrm>
          <a:prstGeom prst="rect">
            <a:avLst/>
          </a:prstGeom>
          <a:solidFill>
            <a:srgbClr val="D8D8D8"/>
          </a:solidFill>
          <a:ln w="12700" cap="flat" cmpd="sng">
            <a:solidFill>
              <a:srgbClr val="36383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98" name="Google Shape;1598;p127"/>
          <p:cNvSpPr txBox="1">
            <a:spLocks noGrp="1"/>
          </p:cNvSpPr>
          <p:nvPr>
            <p:ph type="title"/>
          </p:nvPr>
        </p:nvSpPr>
        <p:spPr>
          <a:xfrm>
            <a:off x="222875" y="196275"/>
            <a:ext cx="8520600" cy="572700"/>
          </a:xfrm>
          <a:prstGeom prst="rect">
            <a:avLst/>
          </a:prstGeom>
          <a:solidFill>
            <a:schemeClr val="lt1"/>
          </a:solid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accent6"/>
              </a:buClr>
              <a:buSzPts val="2700"/>
              <a:buFont typeface="Arial"/>
              <a:buNone/>
            </a:pPr>
            <a:r>
              <a:rPr lang="en" sz="2700"/>
              <a:t>GenAI Intelligent Agent Architecture</a:t>
            </a:r>
            <a:endParaRPr/>
          </a:p>
        </p:txBody>
      </p:sp>
      <p:sp>
        <p:nvSpPr>
          <p:cNvPr id="1599" name="Google Shape;1599;p127"/>
          <p:cNvSpPr txBox="1">
            <a:spLocks noGrp="1"/>
          </p:cNvSpPr>
          <p:nvPr>
            <p:ph type="body" idx="4294967295"/>
          </p:nvPr>
        </p:nvSpPr>
        <p:spPr>
          <a:xfrm>
            <a:off x="598871" y="4193312"/>
            <a:ext cx="7886700" cy="494400"/>
          </a:xfrm>
          <a:prstGeom prst="rect">
            <a:avLst/>
          </a:prstGeom>
          <a:noFill/>
          <a:ln>
            <a:noFill/>
          </a:ln>
        </p:spPr>
        <p:txBody>
          <a:bodyPr spcFirstLastPara="1" wrap="square" lIns="0" tIns="0" rIns="0" bIns="0" anchor="t" anchorCtr="0">
            <a:normAutofit fontScale="92500" lnSpcReduction="20000"/>
          </a:bodyPr>
          <a:lstStyle/>
          <a:p>
            <a:pPr marL="0" lvl="0" indent="0" algn="l" rtl="0">
              <a:lnSpc>
                <a:spcPct val="100000"/>
              </a:lnSpc>
              <a:spcBef>
                <a:spcPts val="0"/>
              </a:spcBef>
              <a:spcAft>
                <a:spcPts val="1200"/>
              </a:spcAft>
              <a:buClr>
                <a:schemeClr val="dk1"/>
              </a:buClr>
              <a:buSzPts val="1400"/>
              <a:buNone/>
            </a:pPr>
            <a:r>
              <a:rPr lang="en" sz="1400" b="1"/>
              <a:t>Goal:</a:t>
            </a:r>
            <a:r>
              <a:rPr lang="en" sz="1400"/>
              <a:t> define loosely coupled resilient architecture where clearly defined interfaces allow components to be swapped in and out has technology changes and new contracts are negotiated.</a:t>
            </a:r>
            <a:endParaRPr/>
          </a:p>
        </p:txBody>
      </p:sp>
      <p:sp>
        <p:nvSpPr>
          <p:cNvPr id="1600" name="Google Shape;1600;p127"/>
          <p:cNvSpPr/>
          <p:nvPr/>
        </p:nvSpPr>
        <p:spPr>
          <a:xfrm>
            <a:off x="2133985" y="697642"/>
            <a:ext cx="1442400" cy="433500"/>
          </a:xfrm>
          <a:prstGeom prst="rect">
            <a:avLst/>
          </a:prstGeom>
          <a:solidFill>
            <a:srgbClr val="D9F6F7"/>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New GenAI App</a:t>
            </a:r>
            <a:endParaRPr sz="1100"/>
          </a:p>
        </p:txBody>
      </p:sp>
      <p:sp>
        <p:nvSpPr>
          <p:cNvPr id="1601" name="Google Shape;1601;p127"/>
          <p:cNvSpPr/>
          <p:nvPr/>
        </p:nvSpPr>
        <p:spPr>
          <a:xfrm>
            <a:off x="4572000" y="801966"/>
            <a:ext cx="1442400" cy="433500"/>
          </a:xfrm>
          <a:prstGeom prst="rect">
            <a:avLst/>
          </a:prstGeom>
          <a:solidFill>
            <a:srgbClr val="D9F6F7"/>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Other GenAI Apps</a:t>
            </a:r>
            <a:endParaRPr sz="1100"/>
          </a:p>
        </p:txBody>
      </p:sp>
      <p:cxnSp>
        <p:nvCxnSpPr>
          <p:cNvPr id="1602" name="Google Shape;1602;p127"/>
          <p:cNvCxnSpPr>
            <a:stCxn id="1600" idx="3"/>
            <a:endCxn id="1601" idx="1"/>
          </p:cNvCxnSpPr>
          <p:nvPr/>
        </p:nvCxnSpPr>
        <p:spPr>
          <a:xfrm>
            <a:off x="3576385" y="914392"/>
            <a:ext cx="995700" cy="104400"/>
          </a:xfrm>
          <a:prstGeom prst="straightConnector1">
            <a:avLst/>
          </a:prstGeom>
          <a:noFill/>
          <a:ln w="28575" cap="flat" cmpd="sng">
            <a:solidFill>
              <a:srgbClr val="002060"/>
            </a:solidFill>
            <a:prstDash val="solid"/>
            <a:miter lim="800000"/>
            <a:headEnd type="triangle" w="med" len="med"/>
            <a:tailEnd type="triangle" w="med" len="med"/>
          </a:ln>
        </p:spPr>
      </p:cxnSp>
      <p:sp>
        <p:nvSpPr>
          <p:cNvPr id="1603" name="Google Shape;1603;p127"/>
          <p:cNvSpPr/>
          <p:nvPr/>
        </p:nvSpPr>
        <p:spPr>
          <a:xfrm>
            <a:off x="5019608" y="1573808"/>
            <a:ext cx="1319400" cy="433500"/>
          </a:xfrm>
          <a:prstGeom prst="rect">
            <a:avLst/>
          </a:prstGeom>
          <a:solidFill>
            <a:srgbClr val="D9F6F7"/>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GenAI Wrapper</a:t>
            </a:r>
            <a:endParaRPr sz="1100"/>
          </a:p>
        </p:txBody>
      </p:sp>
      <p:sp>
        <p:nvSpPr>
          <p:cNvPr id="1604" name="Google Shape;1604;p127"/>
          <p:cNvSpPr/>
          <p:nvPr/>
        </p:nvSpPr>
        <p:spPr>
          <a:xfrm>
            <a:off x="6872098" y="1573807"/>
            <a:ext cx="1256100" cy="433500"/>
          </a:xfrm>
          <a:prstGeom prst="rect">
            <a:avLst/>
          </a:prstGeom>
          <a:solidFill>
            <a:srgbClr val="D9F6F7"/>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REST APIs</a:t>
            </a:r>
            <a:endParaRPr sz="1100"/>
          </a:p>
        </p:txBody>
      </p:sp>
      <p:cxnSp>
        <p:nvCxnSpPr>
          <p:cNvPr id="1605" name="Google Shape;1605;p127"/>
          <p:cNvCxnSpPr>
            <a:stCxn id="1603" idx="3"/>
            <a:endCxn id="1604" idx="1"/>
          </p:cNvCxnSpPr>
          <p:nvPr/>
        </p:nvCxnSpPr>
        <p:spPr>
          <a:xfrm>
            <a:off x="6339008" y="1790558"/>
            <a:ext cx="533100" cy="0"/>
          </a:xfrm>
          <a:prstGeom prst="straightConnector1">
            <a:avLst/>
          </a:prstGeom>
          <a:noFill/>
          <a:ln w="28575" cap="flat" cmpd="sng">
            <a:solidFill>
              <a:srgbClr val="002060"/>
            </a:solidFill>
            <a:prstDash val="solid"/>
            <a:miter lim="800000"/>
            <a:headEnd type="triangle" w="med" len="med"/>
            <a:tailEnd type="triangle" w="med" len="med"/>
          </a:ln>
        </p:spPr>
      </p:cxnSp>
      <p:sp>
        <p:nvSpPr>
          <p:cNvPr id="1606" name="Google Shape;1606;p127"/>
          <p:cNvSpPr/>
          <p:nvPr/>
        </p:nvSpPr>
        <p:spPr>
          <a:xfrm>
            <a:off x="6872097" y="2216634"/>
            <a:ext cx="1291800" cy="630600"/>
          </a:xfrm>
          <a:prstGeom prst="can">
            <a:avLst>
              <a:gd name="adj" fmla="val 17500"/>
            </a:avLst>
          </a:prstGeom>
          <a:solidFill>
            <a:schemeClr val="accent2"/>
          </a:solidFill>
          <a:ln w="12700" cap="flat" cmpd="sng">
            <a:solidFill>
              <a:srgbClr val="36383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Knowledge</a:t>
            </a:r>
            <a:endParaRPr sz="1100"/>
          </a:p>
          <a:p>
            <a:pPr marL="0" marR="0" lvl="0" indent="0" algn="ctr" rtl="0">
              <a:spcBef>
                <a:spcPts val="0"/>
              </a:spcBef>
              <a:spcAft>
                <a:spcPts val="0"/>
              </a:spcAft>
              <a:buNone/>
            </a:pPr>
            <a:r>
              <a:rPr lang="en" sz="1400">
                <a:solidFill>
                  <a:schemeClr val="lt1"/>
                </a:solidFill>
                <a:latin typeface="Arial"/>
                <a:ea typeface="Arial"/>
                <a:cs typeface="Arial"/>
                <a:sym typeface="Arial"/>
              </a:rPr>
              <a:t>Graph</a:t>
            </a:r>
            <a:endParaRPr sz="1100"/>
          </a:p>
        </p:txBody>
      </p:sp>
      <p:sp>
        <p:nvSpPr>
          <p:cNvPr id="1607" name="Google Shape;1607;p127"/>
          <p:cNvSpPr/>
          <p:nvPr/>
        </p:nvSpPr>
        <p:spPr>
          <a:xfrm>
            <a:off x="5019608" y="2295821"/>
            <a:ext cx="1319400" cy="433500"/>
          </a:xfrm>
          <a:prstGeom prst="rect">
            <a:avLst/>
          </a:prstGeom>
          <a:solidFill>
            <a:srgbClr val="D9F6F7"/>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GenAI Wrapper</a:t>
            </a:r>
            <a:endParaRPr sz="1100"/>
          </a:p>
        </p:txBody>
      </p:sp>
      <p:cxnSp>
        <p:nvCxnSpPr>
          <p:cNvPr id="1608" name="Google Shape;1608;p127"/>
          <p:cNvCxnSpPr/>
          <p:nvPr/>
        </p:nvCxnSpPr>
        <p:spPr>
          <a:xfrm>
            <a:off x="6338982" y="2526033"/>
            <a:ext cx="533100" cy="0"/>
          </a:xfrm>
          <a:prstGeom prst="straightConnector1">
            <a:avLst/>
          </a:prstGeom>
          <a:noFill/>
          <a:ln w="28575" cap="flat" cmpd="sng">
            <a:solidFill>
              <a:srgbClr val="002060"/>
            </a:solidFill>
            <a:prstDash val="solid"/>
            <a:miter lim="800000"/>
            <a:headEnd type="triangle" w="med" len="med"/>
            <a:tailEnd type="triangle" w="med" len="med"/>
          </a:ln>
        </p:spPr>
      </p:cxnSp>
      <p:sp>
        <p:nvSpPr>
          <p:cNvPr id="1609" name="Google Shape;1609;p127"/>
          <p:cNvSpPr/>
          <p:nvPr/>
        </p:nvSpPr>
        <p:spPr>
          <a:xfrm>
            <a:off x="913629" y="1499765"/>
            <a:ext cx="1177667" cy="276900"/>
          </a:xfrm>
          <a:prstGeom prst="rect">
            <a:avLst/>
          </a:prstGeom>
          <a:solidFill>
            <a:srgbClr val="D9F6F7"/>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Single Task</a:t>
            </a:r>
            <a:endParaRPr sz="1100"/>
          </a:p>
        </p:txBody>
      </p:sp>
      <p:sp>
        <p:nvSpPr>
          <p:cNvPr id="1610" name="Google Shape;1610;p127"/>
          <p:cNvSpPr/>
          <p:nvPr/>
        </p:nvSpPr>
        <p:spPr>
          <a:xfrm>
            <a:off x="2283626" y="1503050"/>
            <a:ext cx="1467900" cy="276900"/>
          </a:xfrm>
          <a:prstGeom prst="rect">
            <a:avLst/>
          </a:prstGeom>
          <a:solidFill>
            <a:srgbClr val="D9F6F7"/>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Multiple Tasks</a:t>
            </a:r>
            <a:endParaRPr sz="1100"/>
          </a:p>
        </p:txBody>
      </p:sp>
      <p:cxnSp>
        <p:nvCxnSpPr>
          <p:cNvPr id="1611" name="Google Shape;1611;p127"/>
          <p:cNvCxnSpPr>
            <a:cxnSpLocks/>
            <a:stCxn id="1609" idx="0"/>
            <a:endCxn id="1600" idx="2"/>
          </p:cNvCxnSpPr>
          <p:nvPr/>
        </p:nvCxnSpPr>
        <p:spPr>
          <a:xfrm flipV="1">
            <a:off x="1502463" y="1131142"/>
            <a:ext cx="1352722" cy="368623"/>
          </a:xfrm>
          <a:prstGeom prst="straightConnector1">
            <a:avLst/>
          </a:prstGeom>
          <a:noFill/>
          <a:ln w="28575" cap="flat" cmpd="sng">
            <a:solidFill>
              <a:srgbClr val="002060"/>
            </a:solidFill>
            <a:prstDash val="solid"/>
            <a:miter lim="800000"/>
            <a:headEnd type="triangle" w="med" len="med"/>
            <a:tailEnd type="triangle" w="med" len="med"/>
          </a:ln>
        </p:spPr>
      </p:cxnSp>
      <p:cxnSp>
        <p:nvCxnSpPr>
          <p:cNvPr id="1612" name="Google Shape;1612;p127"/>
          <p:cNvCxnSpPr>
            <a:stCxn id="1610" idx="0"/>
            <a:endCxn id="1600" idx="2"/>
          </p:cNvCxnSpPr>
          <p:nvPr/>
        </p:nvCxnSpPr>
        <p:spPr>
          <a:xfrm rot="10800000">
            <a:off x="2855276" y="1131050"/>
            <a:ext cx="162300" cy="372000"/>
          </a:xfrm>
          <a:prstGeom prst="straightConnector1">
            <a:avLst/>
          </a:prstGeom>
          <a:noFill/>
          <a:ln w="19050" cap="flat" cmpd="sng">
            <a:solidFill>
              <a:srgbClr val="002060"/>
            </a:solidFill>
            <a:prstDash val="solid"/>
            <a:miter lim="800000"/>
            <a:headEnd type="triangle" w="med" len="med"/>
            <a:tailEnd type="triangle" w="med" len="med"/>
          </a:ln>
        </p:spPr>
      </p:cxnSp>
      <p:sp>
        <p:nvSpPr>
          <p:cNvPr id="1613" name="Google Shape;1613;p127"/>
          <p:cNvSpPr/>
          <p:nvPr/>
        </p:nvSpPr>
        <p:spPr>
          <a:xfrm>
            <a:off x="721350" y="2306125"/>
            <a:ext cx="1824600" cy="345300"/>
          </a:xfrm>
          <a:prstGeom prst="rect">
            <a:avLst/>
          </a:prstGeom>
          <a:solidFill>
            <a:srgbClr val="D9F6F7"/>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Goal Decomposition</a:t>
            </a:r>
            <a:endParaRPr sz="1100"/>
          </a:p>
        </p:txBody>
      </p:sp>
      <p:sp>
        <p:nvSpPr>
          <p:cNvPr id="1614" name="Google Shape;1614;p127"/>
          <p:cNvSpPr/>
          <p:nvPr/>
        </p:nvSpPr>
        <p:spPr>
          <a:xfrm>
            <a:off x="2648608" y="2306120"/>
            <a:ext cx="1327500" cy="345300"/>
          </a:xfrm>
          <a:prstGeom prst="rect">
            <a:avLst/>
          </a:prstGeom>
          <a:solidFill>
            <a:srgbClr val="D9F6F7"/>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Task Ordering</a:t>
            </a:r>
            <a:endParaRPr sz="1100"/>
          </a:p>
        </p:txBody>
      </p:sp>
      <p:cxnSp>
        <p:nvCxnSpPr>
          <p:cNvPr id="1615" name="Google Shape;1615;p127"/>
          <p:cNvCxnSpPr>
            <a:stCxn id="1597" idx="0"/>
            <a:endCxn id="1610" idx="2"/>
          </p:cNvCxnSpPr>
          <p:nvPr/>
        </p:nvCxnSpPr>
        <p:spPr>
          <a:xfrm rot="10800000" flipH="1">
            <a:off x="2254900" y="1779975"/>
            <a:ext cx="762600" cy="438000"/>
          </a:xfrm>
          <a:prstGeom prst="straightConnector1">
            <a:avLst/>
          </a:prstGeom>
          <a:noFill/>
          <a:ln w="28575" cap="flat" cmpd="sng">
            <a:solidFill>
              <a:srgbClr val="002060"/>
            </a:solidFill>
            <a:prstDash val="solid"/>
            <a:miter lim="800000"/>
            <a:headEnd type="triangle" w="med" len="med"/>
            <a:tailEnd type="triangle" w="med" len="med"/>
          </a:ln>
        </p:spPr>
      </p:cxnSp>
      <p:sp>
        <p:nvSpPr>
          <p:cNvPr id="1616" name="Google Shape;1616;p127"/>
          <p:cNvSpPr/>
          <p:nvPr/>
        </p:nvSpPr>
        <p:spPr>
          <a:xfrm>
            <a:off x="2943270" y="2725010"/>
            <a:ext cx="1019400" cy="303300"/>
          </a:xfrm>
          <a:prstGeom prst="rect">
            <a:avLst/>
          </a:prstGeom>
          <a:solidFill>
            <a:srgbClr val="B6B6B8"/>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Scheduling</a:t>
            </a:r>
            <a:endParaRPr sz="1100"/>
          </a:p>
        </p:txBody>
      </p:sp>
      <p:sp>
        <p:nvSpPr>
          <p:cNvPr id="1617" name="Google Shape;1617;p127"/>
          <p:cNvSpPr/>
          <p:nvPr/>
        </p:nvSpPr>
        <p:spPr>
          <a:xfrm>
            <a:off x="2065026" y="2717724"/>
            <a:ext cx="787200" cy="303300"/>
          </a:xfrm>
          <a:prstGeom prst="rect">
            <a:avLst/>
          </a:prstGeom>
          <a:solidFill>
            <a:srgbClr val="B6B6B8"/>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Logging</a:t>
            </a:r>
            <a:endParaRPr sz="1100"/>
          </a:p>
        </p:txBody>
      </p:sp>
      <p:sp>
        <p:nvSpPr>
          <p:cNvPr id="1618" name="Google Shape;1618;p127"/>
          <p:cNvSpPr/>
          <p:nvPr/>
        </p:nvSpPr>
        <p:spPr>
          <a:xfrm>
            <a:off x="654254" y="2728829"/>
            <a:ext cx="1151400" cy="303300"/>
          </a:xfrm>
          <a:prstGeom prst="rect">
            <a:avLst/>
          </a:prstGeom>
          <a:solidFill>
            <a:srgbClr val="B6B6B8"/>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Estimation</a:t>
            </a:r>
            <a:endParaRPr sz="1100"/>
          </a:p>
        </p:txBody>
      </p:sp>
      <p:sp>
        <p:nvSpPr>
          <p:cNvPr id="1619" name="Google Shape;1619;p127"/>
          <p:cNvSpPr/>
          <p:nvPr/>
        </p:nvSpPr>
        <p:spPr>
          <a:xfrm>
            <a:off x="598875" y="3110338"/>
            <a:ext cx="1019400" cy="433500"/>
          </a:xfrm>
          <a:prstGeom prst="rect">
            <a:avLst/>
          </a:prstGeom>
          <a:solidFill>
            <a:srgbClr val="D9F6F7"/>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Document Cracking</a:t>
            </a:r>
            <a:endParaRPr sz="1100"/>
          </a:p>
        </p:txBody>
      </p:sp>
      <p:sp>
        <p:nvSpPr>
          <p:cNvPr id="1620" name="Google Shape;1620;p127"/>
          <p:cNvSpPr/>
          <p:nvPr/>
        </p:nvSpPr>
        <p:spPr>
          <a:xfrm>
            <a:off x="913629" y="3622075"/>
            <a:ext cx="1151400" cy="282300"/>
          </a:xfrm>
          <a:prstGeom prst="rect">
            <a:avLst/>
          </a:prstGeom>
          <a:solidFill>
            <a:srgbClr val="B6B6B8"/>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Collection</a:t>
            </a:r>
            <a:endParaRPr sz="1100"/>
          </a:p>
        </p:txBody>
      </p:sp>
      <p:sp>
        <p:nvSpPr>
          <p:cNvPr id="1621" name="Google Shape;1621;p127"/>
          <p:cNvSpPr/>
          <p:nvPr/>
        </p:nvSpPr>
        <p:spPr>
          <a:xfrm>
            <a:off x="2955338" y="3109537"/>
            <a:ext cx="1019400" cy="433500"/>
          </a:xfrm>
          <a:prstGeom prst="rect">
            <a:avLst/>
          </a:prstGeom>
          <a:solidFill>
            <a:srgbClr val="D9F6F7"/>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Verification</a:t>
            </a:r>
            <a:endParaRPr sz="1100"/>
          </a:p>
        </p:txBody>
      </p:sp>
      <p:sp>
        <p:nvSpPr>
          <p:cNvPr id="1622" name="Google Shape;1622;p127"/>
          <p:cNvSpPr/>
          <p:nvPr/>
        </p:nvSpPr>
        <p:spPr>
          <a:xfrm>
            <a:off x="1698050" y="3109525"/>
            <a:ext cx="1151400" cy="433500"/>
          </a:xfrm>
          <a:prstGeom prst="rect">
            <a:avLst/>
          </a:prstGeom>
          <a:solidFill>
            <a:srgbClr val="FF000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Arial"/>
                <a:ea typeface="Arial"/>
                <a:cs typeface="Arial"/>
                <a:sym typeface="Arial"/>
              </a:rPr>
              <a:t>Embedding</a:t>
            </a:r>
            <a:endParaRPr sz="1100"/>
          </a:p>
        </p:txBody>
      </p:sp>
      <p:sp>
        <p:nvSpPr>
          <p:cNvPr id="1623" name="Google Shape;1623;p127"/>
          <p:cNvSpPr txBox="1"/>
          <p:nvPr/>
        </p:nvSpPr>
        <p:spPr>
          <a:xfrm>
            <a:off x="3751407" y="669259"/>
            <a:ext cx="731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English</a:t>
            </a:r>
            <a:endParaRPr sz="1100"/>
          </a:p>
        </p:txBody>
      </p:sp>
      <p:sp>
        <p:nvSpPr>
          <p:cNvPr id="1624" name="Google Shape;1624;p127"/>
          <p:cNvSpPr txBox="1"/>
          <p:nvPr/>
        </p:nvSpPr>
        <p:spPr>
          <a:xfrm>
            <a:off x="222874" y="1899050"/>
            <a:ext cx="2392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a:solidFill>
                  <a:schemeClr val="dk1"/>
                </a:solidFill>
              </a:rPr>
              <a:t>Agent Safety Guardrails</a:t>
            </a:r>
            <a:endParaRPr sz="1100" b="1"/>
          </a:p>
        </p:txBody>
      </p:sp>
      <p:sp>
        <p:nvSpPr>
          <p:cNvPr id="1625" name="Google Shape;1625;p127"/>
          <p:cNvSpPr/>
          <p:nvPr/>
        </p:nvSpPr>
        <p:spPr>
          <a:xfrm>
            <a:off x="2344226" y="3624246"/>
            <a:ext cx="1151400" cy="282300"/>
          </a:xfrm>
          <a:prstGeom prst="rect">
            <a:avLst/>
          </a:prstGeom>
          <a:solidFill>
            <a:srgbClr val="B6B6B8"/>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rgbClr val="002060"/>
                </a:solidFill>
                <a:latin typeface="Arial"/>
                <a:ea typeface="Arial"/>
                <a:cs typeface="Arial"/>
                <a:sym typeface="Arial"/>
              </a:rPr>
              <a:t>Notification</a:t>
            </a:r>
            <a:endParaRPr sz="1100"/>
          </a:p>
        </p:txBody>
      </p:sp>
      <p:cxnSp>
        <p:nvCxnSpPr>
          <p:cNvPr id="1626" name="Google Shape;1626;p127"/>
          <p:cNvCxnSpPr>
            <a:endCxn id="1603" idx="1"/>
          </p:cNvCxnSpPr>
          <p:nvPr/>
        </p:nvCxnSpPr>
        <p:spPr>
          <a:xfrm rot="10800000" flipH="1">
            <a:off x="4149308" y="1790558"/>
            <a:ext cx="870300" cy="893700"/>
          </a:xfrm>
          <a:prstGeom prst="straightConnector1">
            <a:avLst/>
          </a:prstGeom>
          <a:noFill/>
          <a:ln w="28575" cap="flat" cmpd="sng">
            <a:solidFill>
              <a:srgbClr val="002060"/>
            </a:solidFill>
            <a:prstDash val="solid"/>
            <a:miter lim="800000"/>
            <a:headEnd type="triangle" w="med" len="med"/>
            <a:tailEnd type="triangle" w="med" len="med"/>
          </a:ln>
        </p:spPr>
      </p:cxnSp>
      <p:cxnSp>
        <p:nvCxnSpPr>
          <p:cNvPr id="1627" name="Google Shape;1627;p127"/>
          <p:cNvCxnSpPr>
            <a:endCxn id="1607" idx="1"/>
          </p:cNvCxnSpPr>
          <p:nvPr/>
        </p:nvCxnSpPr>
        <p:spPr>
          <a:xfrm rot="10800000" flipH="1">
            <a:off x="4161608" y="2512571"/>
            <a:ext cx="858000" cy="492900"/>
          </a:xfrm>
          <a:prstGeom prst="straightConnector1">
            <a:avLst/>
          </a:prstGeom>
          <a:noFill/>
          <a:ln w="28575" cap="flat" cmpd="sng">
            <a:solidFill>
              <a:srgbClr val="002060"/>
            </a:solidFill>
            <a:prstDash val="solid"/>
            <a:miter lim="800000"/>
            <a:headEnd type="triangle" w="med" len="med"/>
            <a:tailEnd type="triangle" w="med" len="med"/>
          </a:ln>
        </p:spPr>
      </p:cxnSp>
      <p:sp>
        <p:nvSpPr>
          <p:cNvPr id="1628" name="Google Shape;1628;p127"/>
          <p:cNvSpPr txBox="1"/>
          <p:nvPr/>
        </p:nvSpPr>
        <p:spPr>
          <a:xfrm>
            <a:off x="4050385" y="1875674"/>
            <a:ext cx="731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English</a:t>
            </a:r>
            <a:endParaRPr sz="1100"/>
          </a:p>
        </p:txBody>
      </p:sp>
      <p:sp>
        <p:nvSpPr>
          <p:cNvPr id="1629" name="Google Shape;1629;p127"/>
          <p:cNvSpPr txBox="1"/>
          <p:nvPr/>
        </p:nvSpPr>
        <p:spPr>
          <a:xfrm>
            <a:off x="4383586" y="2847813"/>
            <a:ext cx="731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English</a:t>
            </a:r>
            <a:endParaRPr sz="1100"/>
          </a:p>
        </p:txBody>
      </p:sp>
      <p:sp>
        <p:nvSpPr>
          <p:cNvPr id="1630" name="Google Shape;1630;p127"/>
          <p:cNvSpPr/>
          <p:nvPr/>
        </p:nvSpPr>
        <p:spPr>
          <a:xfrm>
            <a:off x="7273024" y="719048"/>
            <a:ext cx="1319400" cy="185100"/>
          </a:xfrm>
          <a:prstGeom prst="rect">
            <a:avLst/>
          </a:prstGeom>
          <a:solidFill>
            <a:srgbClr val="B6B6B8"/>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rgbClr val="002060"/>
                </a:solidFill>
                <a:latin typeface="Arial"/>
                <a:ea typeface="Arial"/>
                <a:cs typeface="Arial"/>
                <a:sym typeface="Arial"/>
              </a:rPr>
              <a:t>Infrastructure</a:t>
            </a:r>
            <a:endParaRPr sz="1100"/>
          </a:p>
        </p:txBody>
      </p:sp>
      <p:sp>
        <p:nvSpPr>
          <p:cNvPr id="1631" name="Google Shape;1631;p127"/>
          <p:cNvSpPr/>
          <p:nvPr/>
        </p:nvSpPr>
        <p:spPr>
          <a:xfrm>
            <a:off x="7273024" y="490380"/>
            <a:ext cx="1319400" cy="171900"/>
          </a:xfrm>
          <a:prstGeom prst="rect">
            <a:avLst/>
          </a:prstGeom>
          <a:solidFill>
            <a:srgbClr val="D9F6FA"/>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rgbClr val="002060"/>
                </a:solidFill>
                <a:latin typeface="Arial"/>
                <a:ea typeface="Arial"/>
                <a:cs typeface="Arial"/>
                <a:sym typeface="Arial"/>
              </a:rPr>
              <a:t>LLM Task</a:t>
            </a:r>
            <a:endParaRPr sz="1100"/>
          </a:p>
        </p:txBody>
      </p:sp>
      <p:sp>
        <p:nvSpPr>
          <p:cNvPr id="1632" name="Google Shape;1632;p127"/>
          <p:cNvSpPr txBox="1"/>
          <p:nvPr/>
        </p:nvSpPr>
        <p:spPr>
          <a:xfrm>
            <a:off x="7719257" y="201250"/>
            <a:ext cx="634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chemeClr val="dk1"/>
                </a:solidFill>
                <a:latin typeface="Arial"/>
                <a:ea typeface="Arial"/>
                <a:cs typeface="Arial"/>
                <a:sym typeface="Arial"/>
              </a:rPr>
              <a:t>Key</a:t>
            </a:r>
            <a:endParaRPr sz="1100"/>
          </a:p>
        </p:txBody>
      </p:sp>
      <p:sp>
        <p:nvSpPr>
          <p:cNvPr id="1633" name="Google Shape;1633;p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128"/>
          <p:cNvSpPr txBox="1">
            <a:spLocks noGrp="1"/>
          </p:cNvSpPr>
          <p:nvPr>
            <p:ph type="title"/>
          </p:nvPr>
        </p:nvSpPr>
        <p:spPr>
          <a:xfrm>
            <a:off x="628650" y="163286"/>
            <a:ext cx="7886700" cy="824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Conclusions</a:t>
            </a:r>
            <a:endParaRPr/>
          </a:p>
        </p:txBody>
      </p:sp>
      <p:sp>
        <p:nvSpPr>
          <p:cNvPr id="1639" name="Google Shape;1639;p128"/>
          <p:cNvSpPr txBox="1">
            <a:spLocks noGrp="1"/>
          </p:cNvSpPr>
          <p:nvPr>
            <p:ph type="body" idx="1"/>
          </p:nvPr>
        </p:nvSpPr>
        <p:spPr>
          <a:xfrm>
            <a:off x="811400" y="1807175"/>
            <a:ext cx="7401900" cy="2622900"/>
          </a:xfrm>
          <a:prstGeom prst="rect">
            <a:avLst/>
          </a:prstGeom>
        </p:spPr>
        <p:txBody>
          <a:bodyPr spcFirstLastPara="1" wrap="square" lIns="68575" tIns="34275" rIns="68575" bIns="34275" anchor="t" anchorCtr="0">
            <a:noAutofit/>
          </a:bodyPr>
          <a:lstStyle/>
          <a:p>
            <a:pPr marL="457200" lvl="0" indent="-336550" algn="l" rtl="0">
              <a:spcBef>
                <a:spcPts val="800"/>
              </a:spcBef>
              <a:spcAft>
                <a:spcPts val="0"/>
              </a:spcAft>
              <a:buSzPts val="1700"/>
              <a:buChar char="●"/>
            </a:pPr>
            <a:r>
              <a:rPr lang="en" sz="2100"/>
              <a:t>AI is already having a large impact on healthcare</a:t>
            </a:r>
            <a:endParaRPr sz="2100"/>
          </a:p>
          <a:p>
            <a:pPr marL="457200" lvl="0" indent="-336550" algn="l" rtl="0">
              <a:spcBef>
                <a:spcPts val="0"/>
              </a:spcBef>
              <a:spcAft>
                <a:spcPts val="0"/>
              </a:spcAft>
              <a:buSzPts val="1700"/>
              <a:buChar char="●"/>
            </a:pPr>
            <a:r>
              <a:rPr lang="en" sz="2100"/>
              <a:t>With the right guardrails, there are many additional opportunities for both quality improvement and cost reduction</a:t>
            </a:r>
            <a:endParaRPr sz="2100"/>
          </a:p>
          <a:p>
            <a:pPr marL="457200" lvl="0" indent="-336550" algn="l" rtl="0">
              <a:spcBef>
                <a:spcPts val="0"/>
              </a:spcBef>
              <a:spcAft>
                <a:spcPts val="0"/>
              </a:spcAft>
              <a:buSzPts val="1700"/>
              <a:buChar char="●"/>
            </a:pPr>
            <a:r>
              <a:rPr lang="en" sz="2100"/>
              <a:t>Systems thinking can help us find solutions to "wicked problems"</a:t>
            </a:r>
            <a:endParaRPr sz="2100"/>
          </a:p>
        </p:txBody>
      </p:sp>
      <p:sp>
        <p:nvSpPr>
          <p:cNvPr id="1640" name="Google Shape;1640;p128"/>
          <p:cNvSpPr txBox="1">
            <a:spLocks noGrp="1"/>
          </p:cNvSpPr>
          <p:nvPr>
            <p:ph type="sldNum" idx="12"/>
          </p:nvPr>
        </p:nvSpPr>
        <p:spPr>
          <a:xfrm>
            <a:off x="6800850" y="4759089"/>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
              <a:t>97</a:t>
            </a:fld>
            <a:endParaRPr/>
          </a:p>
        </p:txBody>
      </p:sp>
      <p:sp>
        <p:nvSpPr>
          <p:cNvPr id="1641" name="Google Shape;1641;p128"/>
          <p:cNvSpPr txBox="1"/>
          <p:nvPr/>
        </p:nvSpPr>
        <p:spPr>
          <a:xfrm>
            <a:off x="729950" y="987975"/>
            <a:ext cx="7564800" cy="102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 sz="1800" i="1">
                <a:solidFill>
                  <a:schemeClr val="dk1"/>
                </a:solidFill>
                <a:highlight>
                  <a:srgbClr val="FFFFFF"/>
                </a:highlight>
                <a:latin typeface="Roboto"/>
                <a:ea typeface="Roboto"/>
                <a:cs typeface="Roboto"/>
                <a:sym typeface="Roboto"/>
              </a:rPr>
              <a:t>Never mistake a clear view of the future for a short distance. - Paul Saffo</a:t>
            </a:r>
            <a:endParaRPr sz="1700" i="1">
              <a:solidFill>
                <a:schemeClr val="dk1"/>
              </a:solidFill>
            </a:endParaRPr>
          </a:p>
          <a:p>
            <a:pPr marL="0" lvl="0" indent="0" algn="l" rtl="0">
              <a:spcBef>
                <a:spcPts val="1200"/>
              </a:spcBef>
              <a:spcAft>
                <a:spcPts val="0"/>
              </a:spcAft>
              <a:buNone/>
            </a:pPr>
            <a:endParaRPr sz="2400" i="1">
              <a:solidFill>
                <a:schemeClr val="dk2"/>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5618</Words>
  <Application>Microsoft Macintosh PowerPoint</Application>
  <PresentationFormat>On-screen Show (16:9)</PresentationFormat>
  <Paragraphs>752</Paragraphs>
  <Slides>97</Slides>
  <Notes>96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97</vt:i4>
      </vt:variant>
    </vt:vector>
  </HeadingPairs>
  <TitlesOfParts>
    <vt:vector size="103" baseType="lpstr">
      <vt:lpstr>Arial Narrow</vt:lpstr>
      <vt:lpstr>Roboto</vt:lpstr>
      <vt:lpstr>Calibri</vt:lpstr>
      <vt:lpstr>Courier New</vt:lpstr>
      <vt:lpstr>Arial</vt:lpstr>
      <vt:lpstr>Simple Light</vt:lpstr>
      <vt:lpstr>AI and Knowledge Representation for Healthcare</vt:lpstr>
      <vt:lpstr>Content License</vt:lpstr>
      <vt:lpstr>License Restrictions</vt:lpstr>
      <vt:lpstr>About Dan McCreary</vt:lpstr>
      <vt:lpstr>Talk Title: AI and Knowledge Representation for Healthcare </vt:lpstr>
      <vt:lpstr>Key Questions</vt:lpstr>
      <vt:lpstr>What is INCOSE?</vt:lpstr>
      <vt:lpstr>The INCOSE Healthcare Working Group</vt:lpstr>
      <vt:lpstr>What is AI?</vt:lpstr>
      <vt:lpstr>AI is a Wavefront of Evolving Technologies</vt:lpstr>
      <vt:lpstr>The Master Algorithm's Five Factions</vt:lpstr>
      <vt:lpstr>Modern Factions of AI</vt:lpstr>
      <vt:lpstr>The Jellyfish and the Flatworm</vt:lpstr>
      <vt:lpstr>The Elegant Jellyfish</vt:lpstr>
      <vt:lpstr>The Flatworm</vt:lpstr>
      <vt:lpstr>Practical Definition for Organizational Strategy</vt:lpstr>
      <vt:lpstr>Yann Lecun's Modular Cognitive Architecture</vt:lpstr>
      <vt:lpstr>Knowledge Representation</vt:lpstr>
      <vt:lpstr>Algorithms + Data Structures = Programs  </vt:lpstr>
      <vt:lpstr>We Need More Systems Thinkers in Healthcare</vt:lpstr>
      <vt:lpstr>Generative AI Architectural Concepts and Patterns</vt:lpstr>
      <vt:lpstr>Summary of Systems Engineering</vt:lpstr>
      <vt:lpstr>Ask ChatGPT</vt:lpstr>
      <vt:lpstr>Topics for Systems Thinking and AI (1 of 3)</vt:lpstr>
      <vt:lpstr>Systems Thinking and AI (2 of 3)</vt:lpstr>
      <vt:lpstr>Systems Thinking and AI (3 of 3)</vt:lpstr>
      <vt:lpstr>MVB - a simplified framework for AI development</vt:lpstr>
      <vt:lpstr>Causal Loop Diagram for COVID</vt:lpstr>
      <vt:lpstr>Choices About How We Represent Knowledge</vt:lpstr>
      <vt:lpstr>Database Architecture Options</vt:lpstr>
      <vt:lpstr>Cognitive Bias and Choice Architecture</vt:lpstr>
      <vt:lpstr>Key Factors that Impact Choice Architecture</vt:lpstr>
      <vt:lpstr>Two Systems: FFS and VBC</vt:lpstr>
      <vt:lpstr>Pros of Fee-for-Service (FFS) Model</vt:lpstr>
      <vt:lpstr>Cons of Fee for Services</vt:lpstr>
      <vt:lpstr>Pros of Value-Based Care (VBC) Model</vt:lpstr>
      <vt:lpstr>Cons of Value-Based Care</vt:lpstr>
      <vt:lpstr>Ask ChatGPT to create a CDL on Value Based Care</vt:lpstr>
      <vt:lpstr>Pay for Services Causal Loop Diagram</vt:lpstr>
      <vt:lpstr>Fee For Services (Mermaid Diagram)</vt:lpstr>
      <vt:lpstr>Life Expectancy vs. Per Capita Health Cost</vt:lpstr>
      <vt:lpstr>Database Architectures</vt:lpstr>
      <vt:lpstr>Bounded Positive Intent</vt:lpstr>
      <vt:lpstr>One Organization – Many Siloed Computer Systems</vt:lpstr>
      <vt:lpstr>Integration is Hard!</vt:lpstr>
      <vt:lpstr>FDA Increase the Approval of ML Devices</vt:lpstr>
      <vt:lpstr>Key Systems Thinking Milestones Since 1956</vt:lpstr>
      <vt:lpstr>Systems Thinking Terminology</vt:lpstr>
      <vt:lpstr>Over 20 Years of Established Best Practices</vt:lpstr>
      <vt:lpstr>Emergence</vt:lpstr>
      <vt:lpstr>Project Silos vs Systems Thinking</vt:lpstr>
      <vt:lpstr>Search and Reuse</vt:lpstr>
      <vt:lpstr>Search Causal Loop Diagram</vt:lpstr>
      <vt:lpstr>Connected Data Strategy</vt:lpstr>
      <vt:lpstr>PowerPoint Presentation</vt:lpstr>
      <vt:lpstr>Systems Thinking is NOT</vt:lpstr>
      <vt:lpstr>What exactly is “A System”?</vt:lpstr>
      <vt:lpstr>Data Flow Diagrams (DFD) vs. Causal Diagrams</vt:lpstr>
      <vt:lpstr>Linear (static) vs Circular (dynamic)</vt:lpstr>
      <vt:lpstr>Warning!  Don’t Confuse Data Flows with Causality</vt:lpstr>
      <vt:lpstr>Example: The AI/ML Flywheel</vt:lpstr>
      <vt:lpstr>Causal Loop Diagrams (CLD)</vt:lpstr>
      <vt:lpstr>Systems Thinking Archetypes</vt:lpstr>
      <vt:lpstr>What is a Systems Thinking Archetype?</vt:lpstr>
      <vt:lpstr>Sample Archetypes for Technologist</vt:lpstr>
      <vt:lpstr>Tragedy of The Commons</vt:lpstr>
      <vt:lpstr>Tragedy of The Commons</vt:lpstr>
      <vt:lpstr>Causal Loop Diagram for Individual Farmer</vt:lpstr>
      <vt:lpstr>Total Activity And Resource Limit</vt:lpstr>
      <vt:lpstr>Utility is a Non-linear Function of Usage</vt:lpstr>
      <vt:lpstr>Databases are Also Shared Resources</vt:lpstr>
      <vt:lpstr>Query Response vs. Time of Day</vt:lpstr>
      <vt:lpstr>Causal Loop Diagram for Single Business Unit</vt:lpstr>
      <vt:lpstr>Multiple Users of Any Limited Shared Resource</vt:lpstr>
      <vt:lpstr>Metcalfe’s Law (Network Effect)</vt:lpstr>
      <vt:lpstr>Network Effects (Metcalfe’s Law)</vt:lpstr>
      <vt:lpstr>HuggingFace - $2 Billion Evaluation in 5 Years!</vt:lpstr>
      <vt:lpstr>Connected Data Strategy</vt:lpstr>
      <vt:lpstr>Goal: Objective Weighing of Pros and Cons</vt:lpstr>
      <vt:lpstr>Product Recommendation Engine Causal Loop Diagram</vt:lpstr>
      <vt:lpstr>Customer Support Chatbot</vt:lpstr>
      <vt:lpstr>Healthcare Data Model Precision and Cost Sharing</vt:lpstr>
      <vt:lpstr>Data Model Precision, Completeness and Cost Sharing</vt:lpstr>
      <vt:lpstr>Modeling Precision</vt:lpstr>
      <vt:lpstr>Architectural Tradeoff and Analysis Method</vt:lpstr>
      <vt:lpstr>Process for Building a LLM Application</vt:lpstr>
      <vt:lpstr>Docstrings</vt:lpstr>
      <vt:lpstr>Call Obviation</vt:lpstr>
      <vt:lpstr>Avoid a $10 Cost of a Call to a Call Center</vt:lpstr>
      <vt:lpstr>Chatbot Savings</vt:lpstr>
      <vt:lpstr>Custom Strategies To Improve</vt:lpstr>
      <vt:lpstr>Level Distribution Histogram</vt:lpstr>
      <vt:lpstr>Influence Diagram Graph</vt:lpstr>
      <vt:lpstr>What Parts of Dev/Ops Does Gen AI Impact?</vt:lpstr>
      <vt:lpstr>Explainability and AI</vt:lpstr>
      <vt:lpstr>GenAI Intelligent Agent Architecture</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and Knowledge Representation for Healthcare</dc:title>
  <cp:lastModifiedBy>Dan McCreary</cp:lastModifiedBy>
  <cp:revision>3</cp:revision>
  <dcterms:modified xsi:type="dcterms:W3CDTF">2024-04-24T13:05:15Z</dcterms:modified>
</cp:coreProperties>
</file>